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2" r:id="rId7"/>
    <p:sldId id="261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ker flush royal background with casino chips on green table -">
            <a:extLst>
              <a:ext uri="{FF2B5EF4-FFF2-40B4-BE49-F238E27FC236}">
                <a16:creationId xmlns:a16="http://schemas.microsoft.com/office/drawing/2014/main" id="{A21DA82E-31E8-4C50-88C7-7A8C16F6A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4" r="3663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Probability in Poker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Jonathan Williams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0F9F9-CF86-4D95-B3BD-5823D68C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Quick History of Poker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7286BC-A9ED-4439-9061-AB07D754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Poker is an adapted version of the French game “</a:t>
            </a:r>
            <a:r>
              <a:rPr lang="en-US" dirty="0" err="1">
                <a:solidFill>
                  <a:schemeClr val="tx2"/>
                </a:solidFill>
              </a:rPr>
              <a:t>Poque</a:t>
            </a:r>
            <a:r>
              <a:rPr lang="en-US" dirty="0">
                <a:solidFill>
                  <a:schemeClr val="tx2"/>
                </a:solidFill>
              </a:rPr>
              <a:t>” which relied on 3 cards dealt and bluffing as key aspects of the game.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Brought over to heavily French settlements in America during the 1800s.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English speaking settlers adapted the name to “Poker.”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Eventually the game grew to include players having 5 cards for each player and by 1834, adopted the standard 52-card deck of today.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F789A9-5414-431C-A277-94D2F8CDD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86" r="2892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2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335C-C237-4A11-874A-322FC04B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Rules of 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D6AC-A838-4EE7-AEB9-C0E86982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Games used a standard 52-card deck (Sometimes with the addition of jokers).</a:t>
            </a:r>
          </a:p>
          <a:p>
            <a:r>
              <a:rPr lang="en-US" dirty="0"/>
              <a:t>Players are dealt cards and each gets a hand of 5 cards.</a:t>
            </a:r>
          </a:p>
          <a:p>
            <a:r>
              <a:rPr lang="en-US" dirty="0"/>
              <a:t>Scoring is dependent on the different matches and/or sequences of cards a player has in their hand. Certain hands are worth more than others.</a:t>
            </a:r>
          </a:p>
          <a:p>
            <a:r>
              <a:rPr lang="en-US" dirty="0"/>
              <a:t>Players go around and place bets based on their hand with the ability to bluff having a good hand.</a:t>
            </a:r>
          </a:p>
          <a:p>
            <a:pPr lvl="1"/>
            <a:r>
              <a:rPr lang="en-US" dirty="0"/>
              <a:t>They can:</a:t>
            </a:r>
          </a:p>
          <a:p>
            <a:pPr lvl="2"/>
            <a:r>
              <a:rPr lang="en-US" dirty="0"/>
              <a:t> “Call” – put the same number of chips</a:t>
            </a:r>
          </a:p>
          <a:p>
            <a:pPr lvl="2"/>
            <a:r>
              <a:rPr lang="en-US" dirty="0"/>
              <a:t>“Raise” – put in more than required amount of chips</a:t>
            </a:r>
          </a:p>
          <a:p>
            <a:pPr lvl="2"/>
            <a:r>
              <a:rPr lang="en-US" dirty="0"/>
              <a:t>“Fold” – puts no chips, discards their current hand, and is out until next dealing.</a:t>
            </a:r>
          </a:p>
        </p:txBody>
      </p:sp>
    </p:spTree>
    <p:extLst>
      <p:ext uri="{BB962C8B-B14F-4D97-AF65-F5344CB8AC3E}">
        <p14:creationId xmlns:p14="http://schemas.microsoft.com/office/powerpoint/2010/main" val="202480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464BF-26B1-46A8-97F6-F827ABC6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Different poker hands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E71AED58-4144-4D24-8CD9-C9A0E434A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With the assumption of playing with no wild cards, on the right are the different kinds of hands a player can have and ranked from best (top) to worst (bottom).</a:t>
            </a:r>
          </a:p>
          <a:p>
            <a:r>
              <a:rPr lang="en-US" dirty="0">
                <a:solidFill>
                  <a:schemeClr val="tx2"/>
                </a:solidFill>
              </a:rPr>
              <a:t>To begin to determine the probability of each hands we begin with finding the total number of possible hands using the combination method from chapter 7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C(52,5) = 52! / (5! * 47!) = 2,598,960 different total hands of 5 cards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For each type of hand we take the number of ways for each type of hand and divide by 2,598,960</a:t>
            </a:r>
          </a:p>
        </p:txBody>
      </p:sp>
      <p:pic>
        <p:nvPicPr>
          <p:cNvPr id="2052" name="Picture 4" descr="Poker hand rankings and downloadable cheat sheet">
            <a:extLst>
              <a:ext uri="{FF2B5EF4-FFF2-40B4-BE49-F238E27FC236}">
                <a16:creationId xmlns:a16="http://schemas.microsoft.com/office/drawing/2014/main" id="{E88E33F9-4E67-42F7-8F11-4AD775A12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802" r="8094" b="10251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42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464BF-26B1-46A8-97F6-F827ABC6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Probability of </a:t>
            </a:r>
            <a:r>
              <a:rPr lang="en-US">
                <a:solidFill>
                  <a:schemeClr val="tx2"/>
                </a:solidFill>
              </a:rPr>
              <a:t>Different basic poker </a:t>
            </a:r>
            <a:r>
              <a:rPr lang="en-US" dirty="0">
                <a:solidFill>
                  <a:schemeClr val="tx2"/>
                </a:solidFill>
              </a:rPr>
              <a:t>hands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E71AED58-4144-4D24-8CD9-C9A0E434A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46005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Royal Flush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Highest Rank. Made up of a ten, Jack, Queen, King, and Ace all of the same suit (all heart, spades, diamond, club)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Odds are: 4 / 2,598,960 = 0.000153908%</a:t>
            </a:r>
          </a:p>
          <a:p>
            <a:r>
              <a:rPr lang="en-US" dirty="0">
                <a:solidFill>
                  <a:schemeClr val="tx2"/>
                </a:solidFill>
              </a:rPr>
              <a:t>Straight Flush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Hand is in sequence and matching suit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Odds are: 0.00138517%</a:t>
            </a:r>
          </a:p>
          <a:p>
            <a:r>
              <a:rPr lang="en-US" dirty="0">
                <a:solidFill>
                  <a:schemeClr val="tx2"/>
                </a:solidFill>
              </a:rPr>
              <a:t>4 of a Kind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 of the same card (</a:t>
            </a:r>
            <a:r>
              <a:rPr lang="en-US" dirty="0" err="1">
                <a:solidFill>
                  <a:schemeClr val="tx2"/>
                </a:solidFill>
              </a:rPr>
              <a:t>ie</a:t>
            </a:r>
            <a:r>
              <a:rPr lang="en-US" dirty="0">
                <a:solidFill>
                  <a:schemeClr val="tx2"/>
                </a:solidFill>
              </a:rPr>
              <a:t>: 4 jacks and any other card)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Odds are: 0.024%</a:t>
            </a:r>
          </a:p>
          <a:p>
            <a:r>
              <a:rPr lang="en-US" dirty="0">
                <a:solidFill>
                  <a:schemeClr val="tx2"/>
                </a:solidFill>
              </a:rPr>
              <a:t>Full House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3 of one kind of card with a pair of a different type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Odds are: 0.1441%</a:t>
            </a:r>
          </a:p>
          <a:p>
            <a:r>
              <a:rPr lang="en-US" dirty="0">
                <a:solidFill>
                  <a:schemeClr val="tx2"/>
                </a:solidFill>
              </a:rPr>
              <a:t>Flush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 hand with all matching suit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Odds are: 0.1965%</a:t>
            </a:r>
          </a:p>
        </p:txBody>
      </p:sp>
      <p:pic>
        <p:nvPicPr>
          <p:cNvPr id="2052" name="Picture 4" descr="Poker hand rankings and downloadable cheat sheet">
            <a:extLst>
              <a:ext uri="{FF2B5EF4-FFF2-40B4-BE49-F238E27FC236}">
                <a16:creationId xmlns:a16="http://schemas.microsoft.com/office/drawing/2014/main" id="{E88E33F9-4E67-42F7-8F11-4AD775A12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802" r="8094" b="10251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4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464BF-26B1-46A8-97F6-F827ABC6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Probability of Different poker hands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E71AED58-4144-4D24-8CD9-C9A0E434A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5956"/>
            <a:ext cx="6309003" cy="48010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Straight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5 cards that are in sequence but not matching types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Odds are: 0.3925%</a:t>
            </a:r>
          </a:p>
          <a:p>
            <a:r>
              <a:rPr lang="en-US" dirty="0">
                <a:solidFill>
                  <a:schemeClr val="tx2"/>
                </a:solidFill>
              </a:rPr>
              <a:t>3 of a Kind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3 cards of the same kind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Odds are: 2.1129%</a:t>
            </a:r>
          </a:p>
          <a:p>
            <a:r>
              <a:rPr lang="en-US" dirty="0">
                <a:solidFill>
                  <a:schemeClr val="tx2"/>
                </a:solidFill>
              </a:rPr>
              <a:t>2 pairs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2 sets of pairs (</a:t>
            </a:r>
            <a:r>
              <a:rPr lang="en-US" dirty="0" err="1">
                <a:solidFill>
                  <a:schemeClr val="tx2"/>
                </a:solidFill>
              </a:rPr>
              <a:t>ie</a:t>
            </a:r>
            <a:r>
              <a:rPr lang="en-US" dirty="0">
                <a:solidFill>
                  <a:schemeClr val="tx2"/>
                </a:solidFill>
              </a:rPr>
              <a:t>: 2 kings and 2 aces)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Odds are: 4.7539%</a:t>
            </a:r>
          </a:p>
          <a:p>
            <a:r>
              <a:rPr lang="en-US" dirty="0">
                <a:solidFill>
                  <a:schemeClr val="tx2"/>
                </a:solidFill>
              </a:rPr>
              <a:t>Single Pair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2 cards of the same kind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Odds are: 42.2569%</a:t>
            </a:r>
          </a:p>
          <a:p>
            <a:r>
              <a:rPr lang="en-US" dirty="0">
                <a:solidFill>
                  <a:schemeClr val="tx2"/>
                </a:solidFill>
              </a:rPr>
              <a:t>High Card (none of the above)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No matches – points based on highest single card in hand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Odds are: 50.1177%</a:t>
            </a:r>
          </a:p>
        </p:txBody>
      </p:sp>
      <p:pic>
        <p:nvPicPr>
          <p:cNvPr id="2052" name="Picture 4" descr="Poker hand rankings and downloadable cheat sheet">
            <a:extLst>
              <a:ext uri="{FF2B5EF4-FFF2-40B4-BE49-F238E27FC236}">
                <a16:creationId xmlns:a16="http://schemas.microsoft.com/office/drawing/2014/main" id="{E88E33F9-4E67-42F7-8F11-4AD775A12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1802" r="8094" b="10251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38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B1DD-FAE8-4E25-85D9-8CA676CD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1533-F45D-4B23-A44E-5571C647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F66"/>
                </a:solidFill>
                <a:effectLst/>
              </a:rPr>
              <a:t>Bourne</a:t>
            </a:r>
            <a:r>
              <a:rPr lang="en-US" b="0" i="0" dirty="0">
                <a:solidFill>
                  <a:srgbClr val="202F66"/>
                </a:solidFill>
                <a:effectLst/>
              </a:rPr>
              <a:t>, Murray. “Probability and Poker.” </a:t>
            </a:r>
            <a:r>
              <a:rPr lang="en-US" b="0" i="1" dirty="0">
                <a:solidFill>
                  <a:srgbClr val="202F66"/>
                </a:solidFill>
                <a:effectLst/>
              </a:rPr>
              <a:t>Interactive Mathematics</a:t>
            </a:r>
            <a:r>
              <a:rPr lang="en-US" b="0" i="0" dirty="0">
                <a:solidFill>
                  <a:srgbClr val="202F66"/>
                </a:solidFill>
                <a:effectLst/>
              </a:rPr>
              <a:t>, 2021, www.intmath.com/counting-probability/poker.php.</a:t>
            </a:r>
          </a:p>
          <a:p>
            <a:r>
              <a:rPr lang="en-US" b="0" i="0" dirty="0">
                <a:solidFill>
                  <a:srgbClr val="202F66"/>
                </a:solidFill>
                <a:effectLst/>
              </a:rPr>
              <a:t>History.com Staff. “Where Did Poker Originate?” </a:t>
            </a:r>
            <a:r>
              <a:rPr lang="en-US" b="0" i="1" dirty="0">
                <a:solidFill>
                  <a:srgbClr val="202F66"/>
                </a:solidFill>
                <a:effectLst/>
              </a:rPr>
              <a:t>HISTORY</a:t>
            </a:r>
            <a:r>
              <a:rPr lang="en-US" b="0" i="0" dirty="0">
                <a:solidFill>
                  <a:srgbClr val="202F66"/>
                </a:solidFill>
                <a:effectLst/>
              </a:rPr>
              <a:t>, 23 Aug. 2018, www.history.com/news/where-did-poker-originate.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457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{7046F3ED-E302-4712-B968-2E45E203A825}tf33552983_win32</Template>
  <TotalTime>367</TotalTime>
  <Words>582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Book</vt:lpstr>
      <vt:lpstr>Franklin Gothic Demi</vt:lpstr>
      <vt:lpstr>Wingdings 2</vt:lpstr>
      <vt:lpstr>DividendVTI</vt:lpstr>
      <vt:lpstr>Probability in Poker</vt:lpstr>
      <vt:lpstr>Quick History of Poker</vt:lpstr>
      <vt:lpstr>Basic Rules of Poker</vt:lpstr>
      <vt:lpstr>Different poker hands </vt:lpstr>
      <vt:lpstr>Probability of Different basic poker hands </vt:lpstr>
      <vt:lpstr>Probability of Different poker hands 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in Poker</dc:title>
  <dc:creator>Jonathan</dc:creator>
  <cp:lastModifiedBy>Jonathan</cp:lastModifiedBy>
  <cp:revision>15</cp:revision>
  <dcterms:created xsi:type="dcterms:W3CDTF">2021-06-02T23:28:27Z</dcterms:created>
  <dcterms:modified xsi:type="dcterms:W3CDTF">2021-06-03T05:35:42Z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