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8" roundtripDataSignature="AMtx7miqjXgC1OzXAfnUecZiw2Dv9ecU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B6EDA0-23C9-4419-9447-A11941D098CD}">
  <a:tblStyle styleId="{71B6EDA0-23C9-4419-9447-A11941D098C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8e2a9708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8e2a9708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8e2a9708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8e2a9708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8e2a9708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8e2a9708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rPr>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3acc6d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3acc6d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8e2a97084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e2a97084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8e2a970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e2a970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8e2a9708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8e2a9708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Jonathon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8e2a97084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8e2a97084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8e2a9708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8e2a970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8e2a970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e2a970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Cindy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
          <p:cNvGrpSpPr/>
          <p:nvPr/>
        </p:nvGrpSpPr>
        <p:grpSpPr>
          <a:xfrm>
            <a:off x="830392" y="1191256"/>
            <a:ext cx="745763" cy="45826"/>
            <a:chOff x="4580561" y="2589004"/>
            <a:chExt cx="1064464" cy="25200"/>
          </a:xfrm>
        </p:grpSpPr>
        <p:sp>
          <p:nvSpPr>
            <p:cNvPr id="12" name="Google Shape;1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4"/>
          <p:cNvGrpSpPr/>
          <p:nvPr/>
        </p:nvGrpSpPr>
        <p:grpSpPr>
          <a:xfrm>
            <a:off x="830392" y="4169130"/>
            <a:ext cx="745763" cy="45826"/>
            <a:chOff x="4580561" y="2589004"/>
            <a:chExt cx="1064464" cy="25200"/>
          </a:xfrm>
        </p:grpSpPr>
        <p:sp>
          <p:nvSpPr>
            <p:cNvPr id="75" name="Google Shape;75;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6"/>
          <p:cNvGrpSpPr/>
          <p:nvPr/>
        </p:nvGrpSpPr>
        <p:grpSpPr>
          <a:xfrm>
            <a:off x="830392" y="1191256"/>
            <a:ext cx="745763" cy="45826"/>
            <a:chOff x="4580561" y="2589004"/>
            <a:chExt cx="1064464" cy="25200"/>
          </a:xfrm>
        </p:grpSpPr>
        <p:sp>
          <p:nvSpPr>
            <p:cNvPr id="19" name="Google Shape;19;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7"/>
          <p:cNvGrpSpPr/>
          <p:nvPr/>
        </p:nvGrpSpPr>
        <p:grpSpPr>
          <a:xfrm>
            <a:off x="830392" y="1191256"/>
            <a:ext cx="745763" cy="45826"/>
            <a:chOff x="4580561" y="2589004"/>
            <a:chExt cx="1064464" cy="25200"/>
          </a:xfrm>
        </p:grpSpPr>
        <p:sp>
          <p:nvSpPr>
            <p:cNvPr id="26" name="Google Shape;26;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8"/>
          <p:cNvGrpSpPr/>
          <p:nvPr/>
        </p:nvGrpSpPr>
        <p:grpSpPr>
          <a:xfrm>
            <a:off x="830392" y="1191256"/>
            <a:ext cx="745763" cy="45826"/>
            <a:chOff x="4580561" y="2589004"/>
            <a:chExt cx="1064464" cy="25200"/>
          </a:xfrm>
        </p:grpSpPr>
        <p:sp>
          <p:nvSpPr>
            <p:cNvPr id="34" name="Google Shape;34;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9"/>
          <p:cNvGrpSpPr/>
          <p:nvPr/>
        </p:nvGrpSpPr>
        <p:grpSpPr>
          <a:xfrm>
            <a:off x="830392" y="1191256"/>
            <a:ext cx="745763" cy="45826"/>
            <a:chOff x="4580561" y="2589004"/>
            <a:chExt cx="1064464" cy="25200"/>
          </a:xfrm>
        </p:grpSpPr>
        <p:sp>
          <p:nvSpPr>
            <p:cNvPr id="43" name="Google Shape;4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0"/>
          <p:cNvGrpSpPr/>
          <p:nvPr/>
        </p:nvGrpSpPr>
        <p:grpSpPr>
          <a:xfrm>
            <a:off x="830392" y="1191256"/>
            <a:ext cx="745763" cy="45826"/>
            <a:chOff x="4580561" y="2589004"/>
            <a:chExt cx="1064464" cy="25200"/>
          </a:xfrm>
        </p:grpSpPr>
        <p:sp>
          <p:nvSpPr>
            <p:cNvPr id="50" name="Google Shape;50;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1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1"/>
          <p:cNvGrpSpPr/>
          <p:nvPr/>
        </p:nvGrpSpPr>
        <p:grpSpPr>
          <a:xfrm>
            <a:off x="830392" y="4169130"/>
            <a:ext cx="745763" cy="45826"/>
            <a:chOff x="4580561" y="2589004"/>
            <a:chExt cx="1064464" cy="25200"/>
          </a:xfrm>
        </p:grpSpPr>
        <p:sp>
          <p:nvSpPr>
            <p:cNvPr id="57" name="Google Shape;5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2"/>
          <p:cNvGrpSpPr/>
          <p:nvPr/>
        </p:nvGrpSpPr>
        <p:grpSpPr>
          <a:xfrm>
            <a:off x="830392" y="1191256"/>
            <a:ext cx="745763" cy="45826"/>
            <a:chOff x="4580561" y="2589004"/>
            <a:chExt cx="1064464" cy="25200"/>
          </a:xfrm>
        </p:grpSpPr>
        <p:sp>
          <p:nvSpPr>
            <p:cNvPr id="64" name="Google Shape;64;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1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nvSpPr>
        <p:spPr>
          <a:xfrm>
            <a:off x="729625" y="1355375"/>
            <a:ext cx="7688100" cy="16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1A1A1A"/>
                </a:solidFill>
                <a:latin typeface="Raleway"/>
                <a:ea typeface="Raleway"/>
                <a:cs typeface="Raleway"/>
                <a:sym typeface="Raleway"/>
              </a:rPr>
              <a:t>West Nile Virus (WNV) </a:t>
            </a:r>
            <a:endParaRPr b="1" i="0" sz="4200" u="none" cap="none" strike="noStrike">
              <a:solidFill>
                <a:srgbClr val="1A1A1A"/>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1A1A1A"/>
                </a:solidFill>
                <a:latin typeface="Raleway"/>
                <a:ea typeface="Raleway"/>
                <a:cs typeface="Raleway"/>
                <a:sym typeface="Raleway"/>
              </a:rPr>
              <a:t>Mosquito Test Results Analytics</a:t>
            </a:r>
            <a:endParaRPr b="1" i="0" sz="2400" u="none" cap="none" strike="noStrike">
              <a:solidFill>
                <a:srgbClr val="1A1A1A"/>
              </a:solidFill>
              <a:latin typeface="Raleway"/>
              <a:ea typeface="Raleway"/>
              <a:cs typeface="Raleway"/>
              <a:sym typeface="Raleway"/>
            </a:endParaRPr>
          </a:p>
        </p:txBody>
      </p:sp>
      <p:sp>
        <p:nvSpPr>
          <p:cNvPr id="87" name="Google Shape;87;p1"/>
          <p:cNvSpPr txBox="1"/>
          <p:nvPr/>
        </p:nvSpPr>
        <p:spPr>
          <a:xfrm>
            <a:off x="797700" y="3020075"/>
            <a:ext cx="1880700" cy="14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Lato"/>
                <a:ea typeface="Lato"/>
                <a:cs typeface="Lato"/>
                <a:sym typeface="Lato"/>
              </a:rPr>
              <a:t>Team 4</a:t>
            </a:r>
            <a:endParaRPr b="0" i="0" sz="16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Shimanta Chakraborty</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Metitiri Disi</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Yue He</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Gitesh Patil</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Chen Wong</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Lato"/>
              <a:ea typeface="Lato"/>
              <a:cs typeface="Lato"/>
              <a:sym typeface="Lato"/>
            </a:endParaRPr>
          </a:p>
        </p:txBody>
      </p:sp>
      <p:pic>
        <p:nvPicPr>
          <p:cNvPr id="88" name="Google Shape;88;p1"/>
          <p:cNvPicPr preferRelativeResize="0"/>
          <p:nvPr/>
        </p:nvPicPr>
        <p:blipFill rotWithShape="1">
          <a:blip r:embed="rId3">
            <a:alphaModFix/>
          </a:blip>
          <a:srcRect b="8339" l="0" r="0" t="0"/>
          <a:stretch/>
        </p:blipFill>
        <p:spPr>
          <a:xfrm>
            <a:off x="6707081" y="2936975"/>
            <a:ext cx="1816168" cy="1664700"/>
          </a:xfrm>
          <a:prstGeom prst="rect">
            <a:avLst/>
          </a:prstGeom>
          <a:noFill/>
          <a:ln>
            <a:noFill/>
          </a:ln>
        </p:spPr>
      </p:pic>
      <p:sp>
        <p:nvSpPr>
          <p:cNvPr id="89" name="Google Shape;89;p1"/>
          <p:cNvSpPr txBox="1"/>
          <p:nvPr/>
        </p:nvSpPr>
        <p:spPr>
          <a:xfrm>
            <a:off x="6796725" y="3060075"/>
            <a:ext cx="1269600" cy="5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1C232"/>
                </a:solidFill>
                <a:latin typeface="Raleway"/>
                <a:ea typeface="Raleway"/>
                <a:cs typeface="Raleway"/>
                <a:sym typeface="Raleway"/>
              </a:rPr>
              <a:t>WNV</a:t>
            </a:r>
            <a:endParaRPr b="0" i="0" sz="1400" u="none" cap="none" strike="noStrike">
              <a:solidFill>
                <a:srgbClr val="F1C232"/>
              </a:solidFill>
              <a:latin typeface="Arial"/>
              <a:ea typeface="Arial"/>
              <a:cs typeface="Arial"/>
              <a:sym typeface="Arial"/>
            </a:endParaRPr>
          </a:p>
        </p:txBody>
      </p:sp>
      <p:sp>
        <p:nvSpPr>
          <p:cNvPr id="90" name="Google Shape;90;p1"/>
          <p:cNvSpPr txBox="1"/>
          <p:nvPr/>
        </p:nvSpPr>
        <p:spPr>
          <a:xfrm>
            <a:off x="2949400" y="3020075"/>
            <a:ext cx="1378800" cy="14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Lato"/>
                <a:ea typeface="Lato"/>
                <a:cs typeface="Lato"/>
                <a:sym typeface="Lato"/>
              </a:rPr>
              <a:t>Instructor</a:t>
            </a:r>
            <a:endParaRPr b="0" i="0" sz="16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Lato"/>
                <a:ea typeface="Lato"/>
                <a:cs typeface="Lato"/>
                <a:sym typeface="Lato"/>
              </a:rPr>
              <a:t>Dr. Mahdi Moqri</a:t>
            </a:r>
            <a:endParaRPr b="0" i="0" sz="1100" u="none" cap="none" strike="noStrike">
              <a:solidFill>
                <a:srgbClr val="595959"/>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9595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78e2a97084_1_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pic>
        <p:nvPicPr>
          <p:cNvPr id="159" name="Google Shape;159;g78e2a97084_1_36"/>
          <p:cNvPicPr preferRelativeResize="0"/>
          <p:nvPr/>
        </p:nvPicPr>
        <p:blipFill rotWithShape="1">
          <a:blip r:embed="rId3">
            <a:alphaModFix/>
          </a:blip>
          <a:srcRect b="0" l="24338" r="4141" t="15139"/>
          <a:stretch/>
        </p:blipFill>
        <p:spPr>
          <a:xfrm>
            <a:off x="2674175" y="1853850"/>
            <a:ext cx="3799250" cy="253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78e2a97084_0_2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Answered</a:t>
            </a:r>
            <a:endParaRPr/>
          </a:p>
        </p:txBody>
      </p:sp>
      <p:sp>
        <p:nvSpPr>
          <p:cNvPr id="165" name="Google Shape;165;g78e2a97084_0_2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are the most prominent species?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season (months/quarter) has the most number of mosquitoes? positive WNV mosquitoes to be specified?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are the important predictors that contribute to positive West Nile Virus?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Can area information (longitude) be used to predict areas prone to infection and high time of infection? This could be dependent on weather, rainfall or temperature in the area.</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pic>
        <p:nvPicPr>
          <p:cNvPr id="166" name="Google Shape;166;g78e2a97084_0_254"/>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g78e2a97084_0_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72" name="Google Shape;172;g78e2a97084_0_171"/>
          <p:cNvSpPr txBox="1"/>
          <p:nvPr>
            <p:ph idx="1" type="body"/>
          </p:nvPr>
        </p:nvSpPr>
        <p:spPr>
          <a:xfrm>
            <a:off x="729450" y="2078875"/>
            <a:ext cx="7688700" cy="2493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rgbClr val="000000"/>
                </a:solidFill>
              </a:rPr>
              <a:t>Potential variable to add: precipitation amount by date in Chicago, Spray data in Chicago neighbourhood</a:t>
            </a:r>
            <a:endParaRPr sz="1400">
              <a:solidFill>
                <a:srgbClr val="000000"/>
              </a:solidFill>
            </a:endParaRPr>
          </a:p>
          <a:p>
            <a:pPr indent="0" lvl="0" marL="0" marR="0" rtl="0" algn="l">
              <a:lnSpc>
                <a:spcPct val="115000"/>
              </a:lnSpc>
              <a:spcBef>
                <a:spcPts val="1600"/>
              </a:spcBef>
              <a:spcAft>
                <a:spcPts val="0"/>
              </a:spcAft>
              <a:buNone/>
            </a:pPr>
            <a:r>
              <a:rPr lang="en" sz="1400">
                <a:solidFill>
                  <a:srgbClr val="000000"/>
                </a:solidFill>
              </a:rPr>
              <a:t>Potential relation to investigate - Testing, location, and weather data to predict WHEN and WHERE different species mosquitoes will test positive WNV.</a:t>
            </a:r>
            <a:endParaRPr sz="1400">
              <a:solidFill>
                <a:srgbClr val="000000"/>
              </a:solidFill>
            </a:endParaRPr>
          </a:p>
          <a:p>
            <a:pPr indent="0" lvl="0" marL="0" marR="0" rtl="0" algn="l">
              <a:lnSpc>
                <a:spcPct val="115000"/>
              </a:lnSpc>
              <a:spcBef>
                <a:spcPts val="1600"/>
              </a:spcBef>
              <a:spcAft>
                <a:spcPts val="0"/>
              </a:spcAft>
              <a:buNone/>
            </a:pPr>
            <a:r>
              <a:rPr lang="en" sz="1400">
                <a:solidFill>
                  <a:srgbClr val="000000"/>
                </a:solidFill>
              </a:rPr>
              <a:t>Importance of the results - A more accurate method of predicting outbreaks of West Nile virus in mosquitoes will help the City of Chicago and CPHD more efficiently and effectively allocate resources towards preventing transmission of this potentially deadly virus.</a:t>
            </a:r>
            <a:endParaRPr sz="1400">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0" lvl="0" marL="0" marR="0" rtl="0" algn="l">
              <a:lnSpc>
                <a:spcPct val="115000"/>
              </a:lnSpc>
              <a:spcBef>
                <a:spcPts val="1600"/>
              </a:spcBef>
              <a:spcAft>
                <a:spcPts val="0"/>
              </a:spcAft>
              <a:buNone/>
            </a:pPr>
            <a:r>
              <a:t/>
            </a:r>
            <a:endParaRPr sz="1400">
              <a:solidFill>
                <a:srgbClr val="000000"/>
              </a:solidFill>
            </a:endParaRPr>
          </a:p>
          <a:p>
            <a:pPr indent="0" lvl="0" marL="0" marR="0" rtl="0" algn="l">
              <a:lnSpc>
                <a:spcPct val="115000"/>
              </a:lnSpc>
              <a:spcBef>
                <a:spcPts val="1600"/>
              </a:spcBef>
              <a:spcAft>
                <a:spcPts val="1600"/>
              </a:spcAft>
              <a:buNone/>
            </a:pPr>
            <a:r>
              <a:t/>
            </a:r>
            <a:endParaRPr sz="1400">
              <a:solidFill>
                <a:srgbClr val="000000"/>
              </a:solidFill>
            </a:endParaRPr>
          </a:p>
        </p:txBody>
      </p:sp>
      <p:pic>
        <p:nvPicPr>
          <p:cNvPr id="173" name="Google Shape;173;g78e2a97084_0_171"/>
          <p:cNvPicPr preferRelativeResize="0"/>
          <p:nvPr/>
        </p:nvPicPr>
        <p:blipFill>
          <a:blip r:embed="rId3">
            <a:alphaModFix/>
          </a:blip>
          <a:stretch>
            <a:fillRect/>
          </a:stretch>
        </p:blipFill>
        <p:spPr>
          <a:xfrm>
            <a:off x="8375700" y="109725"/>
            <a:ext cx="622600" cy="6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Thanks…..</a:t>
            </a:r>
            <a:endParaRPr/>
          </a:p>
        </p:txBody>
      </p:sp>
      <p:sp>
        <p:nvSpPr>
          <p:cNvPr id="179" name="Google Shape;179;p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Any Questions?</a:t>
            </a:r>
            <a:endParaRPr/>
          </a:p>
        </p:txBody>
      </p:sp>
      <p:pic>
        <p:nvPicPr>
          <p:cNvPr descr="Image result for mosquito thank you gif" id="180" name="Google Shape;180;p3"/>
          <p:cNvPicPr preferRelativeResize="0"/>
          <p:nvPr/>
        </p:nvPicPr>
        <p:blipFill rotWithShape="1">
          <a:blip r:embed="rId3">
            <a:alphaModFix/>
          </a:blip>
          <a:srcRect b="0" l="0" r="0" t="0"/>
          <a:stretch/>
        </p:blipFill>
        <p:spPr>
          <a:xfrm>
            <a:off x="5433848" y="1265419"/>
            <a:ext cx="2612662" cy="26126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ctrTitle"/>
          </p:nvPr>
        </p:nvSpPr>
        <p:spPr>
          <a:xfrm>
            <a:off x="729450" y="1322450"/>
            <a:ext cx="7688100" cy="78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t>Agenda</a:t>
            </a:r>
            <a:endParaRPr sz="3600"/>
          </a:p>
        </p:txBody>
      </p:sp>
      <p:sp>
        <p:nvSpPr>
          <p:cNvPr id="96" name="Google Shape;96;p2"/>
          <p:cNvSpPr txBox="1"/>
          <p:nvPr>
            <p:ph idx="1" type="subTitle"/>
          </p:nvPr>
        </p:nvSpPr>
        <p:spPr>
          <a:xfrm>
            <a:off x="727950" y="2186325"/>
            <a:ext cx="7688100" cy="2535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Exploring Analytics</a:t>
            </a:r>
            <a:endParaRPr/>
          </a:p>
          <a:p>
            <a:pPr indent="-330200" lvl="0" marL="457200" rtl="0" algn="l">
              <a:lnSpc>
                <a:spcPct val="150000"/>
              </a:lnSpc>
              <a:spcBef>
                <a:spcPts val="0"/>
              </a:spcBef>
              <a:spcAft>
                <a:spcPts val="0"/>
              </a:spcAft>
              <a:buSzPts val="1600"/>
              <a:buChar char="●"/>
            </a:pPr>
            <a:r>
              <a:rPr lang="en"/>
              <a:t>Predictive Analytics</a:t>
            </a:r>
            <a:endParaRPr/>
          </a:p>
          <a:p>
            <a:pPr indent="-330200" lvl="0" marL="457200" rtl="0" algn="l">
              <a:lnSpc>
                <a:spcPct val="150000"/>
              </a:lnSpc>
              <a:spcBef>
                <a:spcPts val="0"/>
              </a:spcBef>
              <a:spcAft>
                <a:spcPts val="0"/>
              </a:spcAft>
              <a:buSzPts val="1600"/>
              <a:buChar char="●"/>
            </a:pPr>
            <a:r>
              <a:rPr lang="en"/>
              <a:t>Evaluation of Models and Results</a:t>
            </a:r>
            <a:endParaRPr/>
          </a:p>
          <a:p>
            <a:pPr indent="-330200" lvl="0" marL="457200" rtl="0" algn="l">
              <a:lnSpc>
                <a:spcPct val="150000"/>
              </a:lnSpc>
              <a:spcBef>
                <a:spcPts val="0"/>
              </a:spcBef>
              <a:spcAft>
                <a:spcPts val="0"/>
              </a:spcAft>
              <a:buSzPts val="1600"/>
              <a:buChar char="●"/>
            </a:pPr>
            <a:r>
              <a:rPr lang="en"/>
              <a:t>Future Scope</a:t>
            </a:r>
            <a:endParaRPr/>
          </a:p>
          <a:p>
            <a:pPr indent="0" lvl="0" marL="457200" rtl="0" algn="l">
              <a:lnSpc>
                <a:spcPct val="115000"/>
              </a:lnSpc>
              <a:spcBef>
                <a:spcPts val="0"/>
              </a:spcBef>
              <a:spcAft>
                <a:spcPts val="0"/>
              </a:spcAft>
              <a:buSzPts val="1600"/>
              <a:buNone/>
            </a:pPr>
            <a:r>
              <a:t/>
            </a:r>
            <a:endParaRPr sz="1100">
              <a:solidFill>
                <a:srgbClr val="000000"/>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8375700" y="109725"/>
            <a:ext cx="622600" cy="62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g743acc6dc9_0_0"/>
          <p:cNvSpPr txBox="1"/>
          <p:nvPr>
            <p:ph idx="1" type="body"/>
          </p:nvPr>
        </p:nvSpPr>
        <p:spPr>
          <a:xfrm>
            <a:off x="197550" y="1851450"/>
            <a:ext cx="2188500" cy="563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000000"/>
                </a:solidFill>
              </a:rPr>
              <a:t>Statistics/Summary</a:t>
            </a:r>
            <a:endParaRPr/>
          </a:p>
        </p:txBody>
      </p:sp>
      <p:pic>
        <p:nvPicPr>
          <p:cNvPr id="103" name="Google Shape;103;g743acc6dc9_0_0"/>
          <p:cNvPicPr preferRelativeResize="0"/>
          <p:nvPr/>
        </p:nvPicPr>
        <p:blipFill>
          <a:blip r:embed="rId3">
            <a:alphaModFix/>
          </a:blip>
          <a:stretch>
            <a:fillRect/>
          </a:stretch>
        </p:blipFill>
        <p:spPr>
          <a:xfrm>
            <a:off x="3882850" y="93000"/>
            <a:ext cx="5129050" cy="4957499"/>
          </a:xfrm>
          <a:prstGeom prst="rect">
            <a:avLst/>
          </a:prstGeom>
          <a:noFill/>
          <a:ln>
            <a:noFill/>
          </a:ln>
        </p:spPr>
      </p:pic>
      <p:sp>
        <p:nvSpPr>
          <p:cNvPr id="104" name="Google Shape;104;g743acc6dc9_0_0"/>
          <p:cNvSpPr txBox="1"/>
          <p:nvPr>
            <p:ph idx="4294967295" type="title"/>
          </p:nvPr>
        </p:nvSpPr>
        <p:spPr>
          <a:xfrm>
            <a:off x="145675" y="1318650"/>
            <a:ext cx="25125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Exploring data</a:t>
            </a:r>
            <a:endParaRPr sz="2400"/>
          </a:p>
        </p:txBody>
      </p:sp>
      <p:pic>
        <p:nvPicPr>
          <p:cNvPr id="105" name="Google Shape;105;g743acc6dc9_0_0"/>
          <p:cNvPicPr preferRelativeResize="0"/>
          <p:nvPr/>
        </p:nvPicPr>
        <p:blipFill>
          <a:blip r:embed="rId4">
            <a:alphaModFix/>
          </a:blip>
          <a:stretch>
            <a:fillRect/>
          </a:stretch>
        </p:blipFill>
        <p:spPr>
          <a:xfrm>
            <a:off x="883775" y="540375"/>
            <a:ext cx="622600" cy="62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78e2a97084_2_168"/>
          <p:cNvSpPr txBox="1"/>
          <p:nvPr>
            <p:ph idx="4294967295" type="title"/>
          </p:nvPr>
        </p:nvSpPr>
        <p:spPr>
          <a:xfrm>
            <a:off x="145675" y="1318650"/>
            <a:ext cx="2314200" cy="6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Exploring data</a:t>
            </a:r>
            <a:endParaRPr sz="2400"/>
          </a:p>
        </p:txBody>
      </p:sp>
      <p:pic>
        <p:nvPicPr>
          <p:cNvPr id="111" name="Google Shape;111;g78e2a97084_2_168"/>
          <p:cNvPicPr preferRelativeResize="0"/>
          <p:nvPr/>
        </p:nvPicPr>
        <p:blipFill>
          <a:blip r:embed="rId3">
            <a:alphaModFix/>
          </a:blip>
          <a:stretch>
            <a:fillRect/>
          </a:stretch>
        </p:blipFill>
        <p:spPr>
          <a:xfrm>
            <a:off x="883775" y="540375"/>
            <a:ext cx="622600" cy="622600"/>
          </a:xfrm>
          <a:prstGeom prst="rect">
            <a:avLst/>
          </a:prstGeom>
          <a:noFill/>
          <a:ln>
            <a:noFill/>
          </a:ln>
        </p:spPr>
      </p:pic>
      <p:sp>
        <p:nvSpPr>
          <p:cNvPr id="112" name="Google Shape;112;g78e2a97084_2_168"/>
          <p:cNvSpPr txBox="1"/>
          <p:nvPr>
            <p:ph idx="1" type="body"/>
          </p:nvPr>
        </p:nvSpPr>
        <p:spPr>
          <a:xfrm>
            <a:off x="2589525" y="4372550"/>
            <a:ext cx="5832900" cy="460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000000"/>
                </a:solidFill>
              </a:rPr>
              <a:t>Chart: Human Census with Test results as filter</a:t>
            </a:r>
            <a:endParaRPr/>
          </a:p>
        </p:txBody>
      </p:sp>
      <p:pic>
        <p:nvPicPr>
          <p:cNvPr id="113" name="Google Shape;113;g78e2a97084_2_168"/>
          <p:cNvPicPr preferRelativeResize="0"/>
          <p:nvPr/>
        </p:nvPicPr>
        <p:blipFill>
          <a:blip r:embed="rId4">
            <a:alphaModFix/>
          </a:blip>
          <a:stretch>
            <a:fillRect/>
          </a:stretch>
        </p:blipFill>
        <p:spPr>
          <a:xfrm>
            <a:off x="2589525" y="750000"/>
            <a:ext cx="6370925" cy="348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78e2a97084_0_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 Reduction</a:t>
            </a:r>
            <a:endParaRPr/>
          </a:p>
        </p:txBody>
      </p:sp>
      <p:sp>
        <p:nvSpPr>
          <p:cNvPr id="119" name="Google Shape;119;g78e2a97084_0_4"/>
          <p:cNvSpPr txBox="1"/>
          <p:nvPr>
            <p:ph idx="1" type="body"/>
          </p:nvPr>
        </p:nvSpPr>
        <p:spPr>
          <a:xfrm>
            <a:off x="805650" y="2078875"/>
            <a:ext cx="3952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Target Variables:</a:t>
            </a:r>
            <a:r>
              <a:rPr lang="en" sz="1400">
                <a:solidFill>
                  <a:srgbClr val="000000"/>
                </a:solidFill>
              </a:rPr>
              <a:t>   </a:t>
            </a:r>
            <a:endParaRPr sz="1400">
              <a:solidFill>
                <a:srgbClr val="000000"/>
              </a:solidFill>
            </a:endParaRPr>
          </a:p>
          <a:p>
            <a:pPr indent="0" lvl="0" marL="0" rtl="0" algn="l">
              <a:spcBef>
                <a:spcPts val="0"/>
              </a:spcBef>
              <a:spcAft>
                <a:spcPts val="0"/>
              </a:spcAft>
              <a:buNone/>
            </a:pPr>
            <a:r>
              <a:rPr lang="en" sz="1400">
                <a:solidFill>
                  <a:srgbClr val="000000"/>
                </a:solidFill>
              </a:rPr>
              <a:t>RESULT</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1" lang="en" sz="1400">
                <a:solidFill>
                  <a:srgbClr val="000000"/>
                </a:solidFill>
              </a:rPr>
              <a:t>Possible Predictors: </a:t>
            </a:r>
            <a:endParaRPr b="1" sz="1400">
              <a:solidFill>
                <a:srgbClr val="000000"/>
              </a:solidFill>
            </a:endParaRPr>
          </a:p>
          <a:p>
            <a:pPr indent="0" lvl="0" marL="0" rtl="0" algn="l">
              <a:spcBef>
                <a:spcPts val="0"/>
              </a:spcBef>
              <a:spcAft>
                <a:spcPts val="0"/>
              </a:spcAft>
              <a:buNone/>
            </a:pPr>
            <a:r>
              <a:rPr lang="en" sz="1400">
                <a:solidFill>
                  <a:srgbClr val="000000"/>
                </a:solidFill>
              </a:rPr>
              <a:t>SEASON.YEAR, WEEK, TRAP_TYPE, </a:t>
            </a:r>
            <a:endParaRPr sz="1400">
              <a:solidFill>
                <a:srgbClr val="000000"/>
              </a:solidFill>
            </a:endParaRPr>
          </a:p>
          <a:p>
            <a:pPr indent="0" lvl="0" marL="0" rtl="0" algn="l">
              <a:spcBef>
                <a:spcPts val="0"/>
              </a:spcBef>
              <a:spcAft>
                <a:spcPts val="0"/>
              </a:spcAft>
              <a:buNone/>
            </a:pPr>
            <a:r>
              <a:rPr lang="en" sz="1400">
                <a:solidFill>
                  <a:srgbClr val="000000"/>
                </a:solidFill>
              </a:rPr>
              <a:t>NUMBER.OF.MOSQUITOES,SPECIES, LATITUDE,LONGITUDE,</a:t>
            </a:r>
            <a:endParaRPr sz="1400">
              <a:solidFill>
                <a:srgbClr val="000000"/>
              </a:solidFill>
            </a:endParaRPr>
          </a:p>
          <a:p>
            <a:pPr indent="0" lvl="0" marL="0" rtl="0" algn="l">
              <a:spcBef>
                <a:spcPts val="0"/>
              </a:spcBef>
              <a:spcAft>
                <a:spcPts val="0"/>
              </a:spcAft>
              <a:buNone/>
            </a:pPr>
            <a:r>
              <a:rPr lang="en" sz="1400">
                <a:solidFill>
                  <a:srgbClr val="000000"/>
                </a:solidFill>
              </a:rPr>
              <a:t>Wards, Census.Tracts,Zip.Codes,</a:t>
            </a:r>
            <a:endParaRPr sz="1400">
              <a:solidFill>
                <a:srgbClr val="000000"/>
              </a:solidFill>
            </a:endParaRPr>
          </a:p>
          <a:p>
            <a:pPr indent="0" lvl="0" marL="0" rtl="0" algn="l">
              <a:spcBef>
                <a:spcPts val="0"/>
              </a:spcBef>
              <a:spcAft>
                <a:spcPts val="0"/>
              </a:spcAft>
              <a:buNone/>
            </a:pPr>
            <a:r>
              <a:rPr lang="en" sz="1400">
                <a:solidFill>
                  <a:srgbClr val="000000"/>
                </a:solidFill>
              </a:rPr>
              <a:t>Community.Areas,</a:t>
            </a:r>
            <a:endParaRPr sz="1400">
              <a:solidFill>
                <a:srgbClr val="000000"/>
              </a:solidFill>
            </a:endParaRPr>
          </a:p>
          <a:p>
            <a:pPr indent="0" lvl="0" marL="0" rtl="0" algn="l">
              <a:spcBef>
                <a:spcPts val="0"/>
              </a:spcBef>
              <a:spcAft>
                <a:spcPts val="0"/>
              </a:spcAft>
              <a:buNone/>
            </a:pPr>
            <a:r>
              <a:rPr lang="en" sz="1400">
                <a:solidFill>
                  <a:srgbClr val="000000"/>
                </a:solidFill>
              </a:rPr>
              <a:t>Historical.Wards.2003.2015</a:t>
            </a:r>
            <a:endParaRPr sz="14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endParaRPr>
          </a:p>
        </p:txBody>
      </p:sp>
      <p:sp>
        <p:nvSpPr>
          <p:cNvPr id="120" name="Google Shape;120;g78e2a97084_0_4"/>
          <p:cNvSpPr txBox="1"/>
          <p:nvPr/>
        </p:nvSpPr>
        <p:spPr>
          <a:xfrm>
            <a:off x="4762500" y="2379175"/>
            <a:ext cx="3850200" cy="19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Removed Variables: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TEST.ID - unique each row(0.99 cor with year)</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BLOCK - specific address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TRAP - trap ID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Test.Date - test once a week</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Location - combined Longitude and Latitude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1" name="Google Shape;121;g78e2a97084_0_4"/>
          <p:cNvPicPr preferRelativeResize="0"/>
          <p:nvPr/>
        </p:nvPicPr>
        <p:blipFill>
          <a:blip r:embed="rId3">
            <a:alphaModFix/>
          </a:blip>
          <a:stretch>
            <a:fillRect/>
          </a:stretch>
        </p:blipFill>
        <p:spPr>
          <a:xfrm>
            <a:off x="4421625" y="1395000"/>
            <a:ext cx="382500" cy="38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78e2a97084_1_16"/>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Comparisons</a:t>
            </a:r>
            <a:endParaRPr/>
          </a:p>
        </p:txBody>
      </p:sp>
      <p:graphicFrame>
        <p:nvGraphicFramePr>
          <p:cNvPr id="127" name="Google Shape;127;g78e2a97084_1_16"/>
          <p:cNvGraphicFramePr/>
          <p:nvPr/>
        </p:nvGraphicFramePr>
        <p:xfrm>
          <a:off x="821225" y="1894650"/>
          <a:ext cx="3000000" cy="3000000"/>
        </p:xfrm>
        <a:graphic>
          <a:graphicData uri="http://schemas.openxmlformats.org/drawingml/2006/table">
            <a:tbl>
              <a:tblPr>
                <a:noFill/>
                <a:tableStyleId>{71B6EDA0-23C9-4419-9447-A11941D098CD}</a:tableStyleId>
              </a:tblPr>
              <a:tblGrid>
                <a:gridCol w="2119500"/>
                <a:gridCol w="1584800"/>
                <a:gridCol w="1595125"/>
                <a:gridCol w="2202100"/>
              </a:tblGrid>
              <a:tr h="178000">
                <a:tc>
                  <a:txBody>
                    <a:bodyPr/>
                    <a:lstStyle/>
                    <a:p>
                      <a:pPr indent="0" lvl="0" marL="0" rtl="0" algn="l">
                        <a:spcBef>
                          <a:spcPts val="0"/>
                        </a:spcBef>
                        <a:spcAft>
                          <a:spcPts val="0"/>
                        </a:spcAft>
                        <a:buNone/>
                      </a:pPr>
                      <a:r>
                        <a:rPr b="1" lang="en" sz="1200">
                          <a:solidFill>
                            <a:schemeClr val="lt1"/>
                          </a:solidFill>
                        </a:rPr>
                        <a:t>GML Regression Model </a:t>
                      </a:r>
                      <a:endParaRPr b="1" sz="1200">
                        <a:solidFill>
                          <a:schemeClr val="lt1"/>
                        </a:solidFill>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sz="1200">
                          <a:solidFill>
                            <a:schemeClr val="lt1"/>
                          </a:solidFill>
                        </a:rPr>
                        <a:t>1</a:t>
                      </a:r>
                      <a:endParaRPr b="1" sz="1200">
                        <a:solidFill>
                          <a:schemeClr val="lt1"/>
                        </a:solidFill>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sz="1200">
                          <a:solidFill>
                            <a:schemeClr val="lt1"/>
                          </a:solidFill>
                        </a:rPr>
                        <a:t>2</a:t>
                      </a:r>
                      <a:endParaRPr b="1" sz="1200">
                        <a:solidFill>
                          <a:schemeClr val="lt1"/>
                        </a:solidFill>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351C75"/>
                    </a:solidFill>
                  </a:tcPr>
                </a:tc>
                <a:tc>
                  <a:txBody>
                    <a:bodyPr/>
                    <a:lstStyle/>
                    <a:p>
                      <a:pPr indent="0" lvl="0" marL="0" rtl="0" algn="ctr">
                        <a:spcBef>
                          <a:spcPts val="0"/>
                        </a:spcBef>
                        <a:spcAft>
                          <a:spcPts val="0"/>
                        </a:spcAft>
                        <a:buNone/>
                      </a:pPr>
                      <a:r>
                        <a:rPr b="1" lang="en" sz="1200">
                          <a:solidFill>
                            <a:schemeClr val="lt1"/>
                          </a:solidFill>
                        </a:rPr>
                        <a:t>3</a:t>
                      </a:r>
                      <a:endParaRPr b="1" sz="1200">
                        <a:solidFill>
                          <a:schemeClr val="lt1"/>
                        </a:solidFill>
                      </a:endParaRPr>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351C75"/>
                    </a:solidFill>
                  </a:tcPr>
                </a:tc>
              </a:tr>
              <a:tr h="546450">
                <a:tc>
                  <a:txBody>
                    <a:bodyPr/>
                    <a:lstStyle/>
                    <a:p>
                      <a:pPr indent="0" lvl="0" marL="0" rtl="0" algn="l">
                        <a:spcBef>
                          <a:spcPts val="0"/>
                        </a:spcBef>
                        <a:spcAft>
                          <a:spcPts val="0"/>
                        </a:spcAft>
                        <a:buNone/>
                      </a:pPr>
                      <a:r>
                        <a:rPr b="1" lang="en" sz="1200"/>
                        <a:t>Number of Predictors </a:t>
                      </a:r>
                      <a:endParaRPr b="1"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8</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5</a:t>
                      </a:r>
                      <a:endParaRPr sz="1200"/>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EFEFEF"/>
                    </a:solidFill>
                  </a:tcPr>
                </a:tc>
              </a:tr>
              <a:tr h="393575">
                <a:tc>
                  <a:txBody>
                    <a:bodyPr/>
                    <a:lstStyle/>
                    <a:p>
                      <a:pPr indent="0" lvl="0" marL="0" rtl="0" algn="l">
                        <a:spcBef>
                          <a:spcPts val="0"/>
                        </a:spcBef>
                        <a:spcAft>
                          <a:spcPts val="0"/>
                        </a:spcAft>
                        <a:buNone/>
                      </a:pPr>
                      <a:r>
                        <a:rPr b="1" lang="en" sz="1200"/>
                        <a:t>AIC</a:t>
                      </a:r>
                      <a:endParaRPr b="1"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6573</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6568</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6604</a:t>
                      </a:r>
                      <a:endParaRPr sz="1200"/>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EFEFEF"/>
                    </a:solidFill>
                  </a:tcPr>
                </a:tc>
              </a:tr>
              <a:tr h="393575">
                <a:tc>
                  <a:txBody>
                    <a:bodyPr/>
                    <a:lstStyle/>
                    <a:p>
                      <a:pPr indent="0" lvl="0" marL="0" rtl="0" algn="l">
                        <a:spcBef>
                          <a:spcPts val="0"/>
                        </a:spcBef>
                        <a:spcAft>
                          <a:spcPts val="0"/>
                        </a:spcAft>
                        <a:buNone/>
                      </a:pPr>
                      <a:r>
                        <a:rPr b="1" lang="en" sz="1200"/>
                        <a:t>Sensitivity </a:t>
                      </a:r>
                      <a:endParaRPr b="1"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0.9983</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0.9985</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0.9986</a:t>
                      </a:r>
                      <a:endParaRPr sz="1200"/>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EFEFEF"/>
                    </a:solidFill>
                  </a:tcPr>
                </a:tc>
              </a:tr>
              <a:tr h="393575">
                <a:tc>
                  <a:txBody>
                    <a:bodyPr/>
                    <a:lstStyle/>
                    <a:p>
                      <a:pPr indent="0" lvl="0" marL="0" rtl="0" algn="l">
                        <a:spcBef>
                          <a:spcPts val="0"/>
                        </a:spcBef>
                        <a:spcAft>
                          <a:spcPts val="0"/>
                        </a:spcAft>
                        <a:buNone/>
                      </a:pPr>
                      <a:r>
                        <a:rPr b="1" lang="en" sz="1200"/>
                        <a:t>Specification</a:t>
                      </a:r>
                      <a:endParaRPr b="1"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0.0192</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0.0178</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0.0178</a:t>
                      </a:r>
                      <a:endParaRPr sz="1200"/>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EFEFEF"/>
                    </a:solidFill>
                  </a:tcPr>
                </a:tc>
              </a:tr>
              <a:tr h="727975">
                <a:tc>
                  <a:txBody>
                    <a:bodyPr/>
                    <a:lstStyle/>
                    <a:p>
                      <a:pPr indent="0" lvl="0" marL="0" rtl="0" algn="l">
                        <a:spcBef>
                          <a:spcPts val="0"/>
                        </a:spcBef>
                        <a:spcAft>
                          <a:spcPts val="0"/>
                        </a:spcAft>
                        <a:buNone/>
                      </a:pPr>
                      <a:r>
                        <a:rPr b="1" lang="en" sz="1200"/>
                        <a:t>Notes</a:t>
                      </a:r>
                      <a:endParaRPr b="1"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200"/>
                        <a:t>Stepwise Regression</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200"/>
                        <a:t>Manual variable selections without Census Track and Historical Wards</a:t>
                      </a:r>
                      <a:endParaRPr sz="1200"/>
                    </a:p>
                  </a:txBody>
                  <a:tcPr marT="91425" marB="91425" marR="91425" marL="91425" anchor="ctr">
                    <a:lnL cap="flat" cmpd="sng" w="9525">
                      <a:solidFill>
                        <a:srgbClr val="CCCCCC"/>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200"/>
                        <a:t>Manual variable selections without Species,Census Track and Historical Wards</a:t>
                      </a:r>
                      <a:endParaRPr sz="1200"/>
                    </a:p>
                  </a:txBody>
                  <a:tcPr marT="91425" marB="91425" marR="91425" marL="91425" anchor="ctr">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solidFill>
                      <a:srgbClr val="EFEFEF"/>
                    </a:solidFill>
                  </a:tcPr>
                </a:tc>
              </a:tr>
            </a:tbl>
          </a:graphicData>
        </a:graphic>
      </p:graphicFrame>
      <p:pic>
        <p:nvPicPr>
          <p:cNvPr id="128" name="Google Shape;128;g78e2a97084_1_16"/>
          <p:cNvPicPr preferRelativeResize="0"/>
          <p:nvPr/>
        </p:nvPicPr>
        <p:blipFill rotWithShape="1">
          <a:blip r:embed="rId3">
            <a:alphaModFix/>
          </a:blip>
          <a:srcRect b="0" l="0" r="0" t="0"/>
          <a:stretch/>
        </p:blipFill>
        <p:spPr>
          <a:xfrm>
            <a:off x="8375700" y="109725"/>
            <a:ext cx="622600" cy="62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g78e2a97084_3_4"/>
          <p:cNvPicPr preferRelativeResize="0"/>
          <p:nvPr/>
        </p:nvPicPr>
        <p:blipFill rotWithShape="1">
          <a:blip r:embed="rId3">
            <a:alphaModFix/>
          </a:blip>
          <a:srcRect b="19523" l="0" r="0" t="0"/>
          <a:stretch/>
        </p:blipFill>
        <p:spPr>
          <a:xfrm>
            <a:off x="843850" y="1476400"/>
            <a:ext cx="5677724" cy="3306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78e2a97084_1_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39" name="Google Shape;139;g78e2a97084_1_6"/>
          <p:cNvPicPr preferRelativeResize="0"/>
          <p:nvPr/>
        </p:nvPicPr>
        <p:blipFill>
          <a:blip r:embed="rId3">
            <a:alphaModFix/>
          </a:blip>
          <a:stretch>
            <a:fillRect/>
          </a:stretch>
        </p:blipFill>
        <p:spPr>
          <a:xfrm>
            <a:off x="3018950" y="1864059"/>
            <a:ext cx="2699326" cy="2799741"/>
          </a:xfrm>
          <a:prstGeom prst="rect">
            <a:avLst/>
          </a:prstGeom>
          <a:noFill/>
          <a:ln>
            <a:noFill/>
          </a:ln>
        </p:spPr>
      </p:pic>
      <p:pic>
        <p:nvPicPr>
          <p:cNvPr id="140" name="Google Shape;140;g78e2a97084_1_6"/>
          <p:cNvPicPr preferRelativeResize="0"/>
          <p:nvPr/>
        </p:nvPicPr>
        <p:blipFill>
          <a:blip r:embed="rId4">
            <a:alphaModFix/>
          </a:blip>
          <a:stretch>
            <a:fillRect/>
          </a:stretch>
        </p:blipFill>
        <p:spPr>
          <a:xfrm>
            <a:off x="416901" y="1853851"/>
            <a:ext cx="2699325" cy="2818652"/>
          </a:xfrm>
          <a:prstGeom prst="rect">
            <a:avLst/>
          </a:prstGeom>
          <a:noFill/>
          <a:ln>
            <a:noFill/>
          </a:ln>
        </p:spPr>
      </p:pic>
      <p:sp>
        <p:nvSpPr>
          <p:cNvPr id="141" name="Google Shape;141;g78e2a97084_1_6"/>
          <p:cNvSpPr txBox="1"/>
          <p:nvPr>
            <p:ph idx="2" type="body"/>
          </p:nvPr>
        </p:nvSpPr>
        <p:spPr>
          <a:xfrm>
            <a:off x="6342813" y="3600425"/>
            <a:ext cx="2135100" cy="84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0.927</a:t>
            </a:r>
            <a:endParaRPr/>
          </a:p>
          <a:p>
            <a:pPr indent="0" lvl="0" marL="0" rtl="0" algn="ctr">
              <a:spcBef>
                <a:spcPts val="0"/>
              </a:spcBef>
              <a:spcAft>
                <a:spcPts val="0"/>
              </a:spcAft>
              <a:buNone/>
            </a:pPr>
            <a:r>
              <a:rPr lang="en"/>
              <a:t>Sensitivity: 0.9986</a:t>
            </a:r>
            <a:endParaRPr/>
          </a:p>
          <a:p>
            <a:pPr indent="0" lvl="0" marL="0" rtl="0" algn="ctr">
              <a:spcBef>
                <a:spcPts val="0"/>
              </a:spcBef>
              <a:spcAft>
                <a:spcPts val="0"/>
              </a:spcAft>
              <a:buNone/>
            </a:pPr>
            <a:r>
              <a:rPr lang="en"/>
              <a:t>Specificity: 0.0178</a:t>
            </a:r>
            <a:endParaRPr/>
          </a:p>
        </p:txBody>
      </p:sp>
      <p:sp>
        <p:nvSpPr>
          <p:cNvPr id="142" name="Google Shape;142;g78e2a97084_1_6"/>
          <p:cNvSpPr txBox="1"/>
          <p:nvPr/>
        </p:nvSpPr>
        <p:spPr>
          <a:xfrm>
            <a:off x="3302400" y="4672500"/>
            <a:ext cx="23868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Lift chart with Sample Data</a:t>
            </a:r>
            <a:endParaRPr>
              <a:latin typeface="Lato"/>
              <a:ea typeface="Lato"/>
              <a:cs typeface="Lato"/>
              <a:sym typeface="Lato"/>
            </a:endParaRPr>
          </a:p>
        </p:txBody>
      </p:sp>
      <p:sp>
        <p:nvSpPr>
          <p:cNvPr id="143" name="Google Shape;143;g78e2a97084_1_6"/>
          <p:cNvSpPr txBox="1"/>
          <p:nvPr/>
        </p:nvSpPr>
        <p:spPr>
          <a:xfrm>
            <a:off x="653250" y="4672500"/>
            <a:ext cx="2562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Lift chart after Oversampling</a:t>
            </a:r>
            <a:endParaRPr>
              <a:latin typeface="Lato"/>
              <a:ea typeface="Lato"/>
              <a:cs typeface="Lato"/>
              <a:sym typeface="Lato"/>
            </a:endParaRPr>
          </a:p>
        </p:txBody>
      </p:sp>
      <p:pic>
        <p:nvPicPr>
          <p:cNvPr id="144" name="Google Shape;144;g78e2a97084_1_6"/>
          <p:cNvPicPr preferRelativeResize="0"/>
          <p:nvPr/>
        </p:nvPicPr>
        <p:blipFill>
          <a:blip r:embed="rId5">
            <a:alphaModFix/>
          </a:blip>
          <a:stretch>
            <a:fillRect/>
          </a:stretch>
        </p:blipFill>
        <p:spPr>
          <a:xfrm>
            <a:off x="5876750" y="2134163"/>
            <a:ext cx="3147725" cy="1466250"/>
          </a:xfrm>
          <a:prstGeom prst="rect">
            <a:avLst/>
          </a:prstGeom>
          <a:noFill/>
          <a:ln>
            <a:noFill/>
          </a:ln>
        </p:spPr>
      </p:pic>
      <p:pic>
        <p:nvPicPr>
          <p:cNvPr id="145" name="Google Shape;145;g78e2a97084_1_6"/>
          <p:cNvPicPr preferRelativeResize="0"/>
          <p:nvPr/>
        </p:nvPicPr>
        <p:blipFill rotWithShape="1">
          <a:blip r:embed="rId6">
            <a:alphaModFix/>
          </a:blip>
          <a:srcRect b="0" l="0" r="0" t="0"/>
          <a:stretch/>
        </p:blipFill>
        <p:spPr>
          <a:xfrm>
            <a:off x="8375700" y="109725"/>
            <a:ext cx="622600" cy="62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78e2a97084_1_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a:t>
            </a:r>
            <a:endParaRPr/>
          </a:p>
        </p:txBody>
      </p:sp>
      <p:sp>
        <p:nvSpPr>
          <p:cNvPr id="151" name="Google Shape;151;g78e2a97084_1_0"/>
          <p:cNvSpPr txBox="1"/>
          <p:nvPr>
            <p:ph idx="1" type="body"/>
          </p:nvPr>
        </p:nvSpPr>
        <p:spPr>
          <a:xfrm>
            <a:off x="1466300" y="2134625"/>
            <a:ext cx="5382300" cy="196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Odds(Probability of Negative/Probability of Positive) = </a:t>
            </a:r>
            <a:endParaRPr sz="1400">
              <a:solidFill>
                <a:srgbClr val="000000"/>
              </a:solidFill>
            </a:endParaRPr>
          </a:p>
          <a:p>
            <a:pPr indent="457200" lvl="0" marL="0" rtl="0" algn="l">
              <a:lnSpc>
                <a:spcPct val="100000"/>
              </a:lnSpc>
              <a:spcBef>
                <a:spcPts val="0"/>
              </a:spcBef>
              <a:spcAft>
                <a:spcPts val="0"/>
              </a:spcAft>
              <a:buNone/>
            </a:pPr>
            <a:r>
              <a:rPr lang="en" sz="1400">
                <a:solidFill>
                  <a:srgbClr val="000000"/>
                </a:solidFill>
              </a:rPr>
              <a:t>e^(- 434 - 5.88*TRAP_TYPEOVI</a:t>
            </a:r>
            <a:endParaRPr sz="1400">
              <a:solidFill>
                <a:srgbClr val="000000"/>
              </a:solidFill>
            </a:endParaRPr>
          </a:p>
          <a:p>
            <a:pPr indent="457200" lvl="0" marL="457200" rtl="0" algn="l">
              <a:lnSpc>
                <a:spcPct val="100000"/>
              </a:lnSpc>
              <a:spcBef>
                <a:spcPts val="0"/>
              </a:spcBef>
              <a:spcAft>
                <a:spcPts val="0"/>
              </a:spcAft>
              <a:buNone/>
            </a:pPr>
            <a:r>
              <a:rPr lang="en" sz="1400">
                <a:solidFill>
                  <a:srgbClr val="000000"/>
                </a:solidFill>
              </a:rPr>
              <a:t>- 2.88*LONGITUDE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+1.08*TRAP_TYPEGRAVID</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+ 0.76*TRAP_TYPESENTINEL</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+0.12*WEEK</a:t>
            </a:r>
            <a:endParaRPr sz="1400">
              <a:solidFill>
                <a:srgbClr val="000000"/>
              </a:solidFill>
            </a:endParaRPr>
          </a:p>
          <a:p>
            <a:pPr indent="457200" lvl="0" marL="457200" rtl="0" algn="l">
              <a:lnSpc>
                <a:spcPct val="100000"/>
              </a:lnSpc>
              <a:spcBef>
                <a:spcPts val="0"/>
              </a:spcBef>
              <a:spcAft>
                <a:spcPts val="0"/>
              </a:spcAft>
              <a:buNone/>
            </a:pPr>
            <a:r>
              <a:rPr lang="en" sz="1400">
                <a:solidFill>
                  <a:srgbClr val="000000"/>
                </a:solidFill>
              </a:rPr>
              <a:t>+0.09*SEASON.YEAR</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+ 0.06*NUMBER.OF.MOSQUITOES)</a:t>
            </a:r>
            <a:endParaRPr sz="1400">
              <a:solidFill>
                <a:srgbClr val="000000"/>
              </a:solidFill>
            </a:endParaRPr>
          </a:p>
          <a:p>
            <a:pPr indent="0" lvl="0" marL="0" rtl="0" algn="l">
              <a:spcBef>
                <a:spcPts val="0"/>
              </a:spcBef>
              <a:spcAft>
                <a:spcPts val="0"/>
              </a:spcAft>
              <a:buNone/>
            </a:pPr>
            <a:r>
              <a:t/>
            </a:r>
            <a:endParaRPr/>
          </a:p>
        </p:txBody>
      </p:sp>
      <p:sp>
        <p:nvSpPr>
          <p:cNvPr id="152" name="Google Shape;152;g78e2a97084_1_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Analytics</a:t>
            </a:r>
            <a:endParaRPr/>
          </a:p>
        </p:txBody>
      </p:sp>
      <p:pic>
        <p:nvPicPr>
          <p:cNvPr id="153" name="Google Shape;153;g78e2a97084_1_0"/>
          <p:cNvPicPr preferRelativeResize="0"/>
          <p:nvPr/>
        </p:nvPicPr>
        <p:blipFill rotWithShape="1">
          <a:blip r:embed="rId3">
            <a:alphaModFix/>
          </a:blip>
          <a:srcRect b="0" l="0" r="0" t="0"/>
          <a:stretch/>
        </p:blipFill>
        <p:spPr>
          <a:xfrm>
            <a:off x="8375700" y="109725"/>
            <a:ext cx="622600" cy="6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