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ttn.com/west-nile-virus-season-is-not-over-ye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Image source: </a:t>
            </a:r>
            <a:r>
              <a:rPr lang="zh-CN" u="sng">
                <a:solidFill>
                  <a:schemeClr val="hlink"/>
                </a:solidFill>
                <a:hlinkClick r:id="rId2"/>
              </a:rPr>
              <a:t>https://www.kttn.com/west-nile-virus-season-is-not-over-yet/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152e98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152e98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4152e98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4152e98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33c5874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33c5874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Jonathan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33c5874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33c5874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highlight>
                  <a:srgbClr val="FFFFFF"/>
                </a:highlight>
              </a:rPr>
              <a:t>Jonathan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3d8a5e1c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3d8a5e1c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152e9802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152e9802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5446765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5446765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30d1cda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30d1cda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30d1cda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0d1cda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4004467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4004467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4152e98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4152e98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4152e980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4152e980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152e980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152e980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4152e980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4152e980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cityofchicago.org/Health-Human-Services/West-Nile-Virus-WNV-Mosquito-Test-Results/jqe8-8r6s/data"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latlong.net/"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35537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West Nile Virus (WNV) </a:t>
            </a:r>
            <a:endParaRPr/>
          </a:p>
          <a:p>
            <a:pPr indent="0" lvl="0" marL="0" rtl="0" algn="l">
              <a:spcBef>
                <a:spcPts val="0"/>
              </a:spcBef>
              <a:spcAft>
                <a:spcPts val="0"/>
              </a:spcAft>
              <a:buNone/>
            </a:pPr>
            <a:r>
              <a:rPr lang="zh-CN" sz="2400"/>
              <a:t>Mosquito Test </a:t>
            </a:r>
            <a:r>
              <a:rPr lang="zh-CN" sz="2400"/>
              <a:t>Results Analytics</a:t>
            </a:r>
            <a:endParaRPr sz="2400"/>
          </a:p>
        </p:txBody>
      </p:sp>
      <p:sp>
        <p:nvSpPr>
          <p:cNvPr id="87" name="Google Shape;87;p13"/>
          <p:cNvSpPr txBox="1"/>
          <p:nvPr>
            <p:ph idx="1" type="subTitle"/>
          </p:nvPr>
        </p:nvSpPr>
        <p:spPr>
          <a:xfrm>
            <a:off x="797700" y="3020075"/>
            <a:ext cx="3842400" cy="14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Team 4</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sz="1100"/>
              <a:t>Shimanta Chakraborty</a:t>
            </a:r>
            <a:endParaRPr sz="1100"/>
          </a:p>
          <a:p>
            <a:pPr indent="0" lvl="0" marL="0" rtl="0" algn="l">
              <a:spcBef>
                <a:spcPts val="0"/>
              </a:spcBef>
              <a:spcAft>
                <a:spcPts val="0"/>
              </a:spcAft>
              <a:buNone/>
            </a:pPr>
            <a:r>
              <a:rPr lang="zh-CN" sz="1100"/>
              <a:t>Metitiri Disi</a:t>
            </a:r>
            <a:endParaRPr sz="1100"/>
          </a:p>
          <a:p>
            <a:pPr indent="0" lvl="0" marL="0" rtl="0" algn="l">
              <a:spcBef>
                <a:spcPts val="0"/>
              </a:spcBef>
              <a:spcAft>
                <a:spcPts val="0"/>
              </a:spcAft>
              <a:buNone/>
            </a:pPr>
            <a:r>
              <a:rPr lang="zh-CN" sz="1100"/>
              <a:t>Yue He</a:t>
            </a:r>
            <a:endParaRPr sz="1100"/>
          </a:p>
          <a:p>
            <a:pPr indent="0" lvl="0" marL="0" rtl="0" algn="l">
              <a:spcBef>
                <a:spcPts val="0"/>
              </a:spcBef>
              <a:spcAft>
                <a:spcPts val="0"/>
              </a:spcAft>
              <a:buNone/>
            </a:pPr>
            <a:r>
              <a:rPr lang="zh-CN" sz="1100"/>
              <a:t>Gitesh Patil</a:t>
            </a:r>
            <a:endParaRPr sz="1100"/>
          </a:p>
          <a:p>
            <a:pPr indent="0" lvl="0" marL="0" rtl="0" algn="l">
              <a:spcBef>
                <a:spcPts val="0"/>
              </a:spcBef>
              <a:spcAft>
                <a:spcPts val="0"/>
              </a:spcAft>
              <a:buNone/>
            </a:pPr>
            <a:r>
              <a:rPr lang="zh-CN" sz="1100"/>
              <a:t>Chen Wong</a:t>
            </a:r>
            <a:endParaRPr sz="1100"/>
          </a:p>
          <a:p>
            <a:pPr indent="0" lvl="0" marL="0" rtl="0" algn="l">
              <a:spcBef>
                <a:spcPts val="0"/>
              </a:spcBef>
              <a:spcAft>
                <a:spcPts val="0"/>
              </a:spcAft>
              <a:buNone/>
            </a:pPr>
            <a:r>
              <a:t/>
            </a:r>
            <a:endParaRPr/>
          </a:p>
        </p:txBody>
      </p:sp>
      <p:pic>
        <p:nvPicPr>
          <p:cNvPr id="88" name="Google Shape;88;p13"/>
          <p:cNvPicPr preferRelativeResize="0"/>
          <p:nvPr/>
        </p:nvPicPr>
        <p:blipFill rotWithShape="1">
          <a:blip r:embed="rId3">
            <a:alphaModFix/>
          </a:blip>
          <a:srcRect b="8340" l="0" r="0" t="0"/>
          <a:stretch/>
        </p:blipFill>
        <p:spPr>
          <a:xfrm>
            <a:off x="6791806" y="1542550"/>
            <a:ext cx="1816168" cy="1664700"/>
          </a:xfrm>
          <a:prstGeom prst="rect">
            <a:avLst/>
          </a:prstGeom>
          <a:noFill/>
          <a:ln>
            <a:noFill/>
          </a:ln>
        </p:spPr>
      </p:pic>
      <p:sp>
        <p:nvSpPr>
          <p:cNvPr id="89" name="Google Shape;89;p13"/>
          <p:cNvSpPr txBox="1"/>
          <p:nvPr/>
        </p:nvSpPr>
        <p:spPr>
          <a:xfrm>
            <a:off x="6881450" y="1741850"/>
            <a:ext cx="12696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solidFill>
                  <a:srgbClr val="F1C232"/>
                </a:solidFill>
                <a:latin typeface="Raleway"/>
                <a:ea typeface="Raleway"/>
                <a:cs typeface="Raleway"/>
                <a:sym typeface="Raleway"/>
              </a:rPr>
              <a:t>WNV</a:t>
            </a:r>
            <a:endParaRPr>
              <a:solidFill>
                <a:srgbClr val="F1C232"/>
              </a:solidFill>
            </a:endParaRPr>
          </a:p>
        </p:txBody>
      </p:sp>
      <p:sp>
        <p:nvSpPr>
          <p:cNvPr id="90" name="Google Shape;90;p13"/>
          <p:cNvSpPr txBox="1"/>
          <p:nvPr>
            <p:ph idx="1" type="subTitle"/>
          </p:nvPr>
        </p:nvSpPr>
        <p:spPr>
          <a:xfrm>
            <a:off x="2949400" y="3020075"/>
            <a:ext cx="3842400" cy="14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Instructor</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sz="1100"/>
              <a:t>Dr. Mahdi Moqri</a:t>
            </a:r>
            <a:endParaRPr sz="11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Predictive Analytics</a:t>
            </a:r>
            <a:endParaRPr/>
          </a:p>
        </p:txBody>
      </p:sp>
      <p:sp>
        <p:nvSpPr>
          <p:cNvPr id="158" name="Google Shape;158;p22"/>
          <p:cNvSpPr txBox="1"/>
          <p:nvPr>
            <p:ph idx="1" type="body"/>
          </p:nvPr>
        </p:nvSpPr>
        <p:spPr>
          <a:xfrm>
            <a:off x="729450" y="2078875"/>
            <a:ext cx="3952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400">
                <a:solidFill>
                  <a:srgbClr val="000000"/>
                </a:solidFill>
              </a:rPr>
              <a:t>Target Variables:</a:t>
            </a:r>
            <a:r>
              <a:rPr lang="zh-CN" sz="1400">
                <a:solidFill>
                  <a:srgbClr val="000000"/>
                </a:solidFill>
              </a:rPr>
              <a:t>   </a:t>
            </a:r>
            <a:endParaRPr sz="1400">
              <a:solidFill>
                <a:srgbClr val="000000"/>
              </a:solidFill>
            </a:endParaRPr>
          </a:p>
          <a:p>
            <a:pPr indent="0" lvl="0" marL="0" rtl="0" algn="l">
              <a:spcBef>
                <a:spcPts val="0"/>
              </a:spcBef>
              <a:spcAft>
                <a:spcPts val="0"/>
              </a:spcAft>
              <a:buNone/>
            </a:pPr>
            <a:r>
              <a:rPr lang="zh-CN" sz="1400">
                <a:solidFill>
                  <a:srgbClr val="000000"/>
                </a:solidFill>
              </a:rPr>
              <a:t>RESULT</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zh-CN" sz="1400">
                <a:solidFill>
                  <a:srgbClr val="000000"/>
                </a:solidFill>
              </a:rPr>
              <a:t>Possible Predictors: </a:t>
            </a:r>
            <a:endParaRPr b="1" sz="1400">
              <a:solidFill>
                <a:srgbClr val="000000"/>
              </a:solidFill>
            </a:endParaRPr>
          </a:p>
          <a:p>
            <a:pPr indent="0" lvl="0" marL="0" rtl="0" algn="l">
              <a:spcBef>
                <a:spcPts val="0"/>
              </a:spcBef>
              <a:spcAft>
                <a:spcPts val="0"/>
              </a:spcAft>
              <a:buNone/>
            </a:pPr>
            <a:r>
              <a:rPr lang="zh-CN" sz="1400">
                <a:solidFill>
                  <a:srgbClr val="000000"/>
                </a:solidFill>
              </a:rPr>
              <a:t>SEASON.YEAR, WEEK, TRAP_TYPE, </a:t>
            </a:r>
            <a:endParaRPr sz="1400">
              <a:solidFill>
                <a:srgbClr val="000000"/>
              </a:solidFill>
            </a:endParaRPr>
          </a:p>
          <a:p>
            <a:pPr indent="0" lvl="0" marL="0" rtl="0" algn="l">
              <a:spcBef>
                <a:spcPts val="0"/>
              </a:spcBef>
              <a:spcAft>
                <a:spcPts val="0"/>
              </a:spcAft>
              <a:buNone/>
            </a:pPr>
            <a:r>
              <a:rPr lang="zh-CN" sz="1400">
                <a:solidFill>
                  <a:srgbClr val="000000"/>
                </a:solidFill>
              </a:rPr>
              <a:t>NUMBER.OF.MOSQUITOES,</a:t>
            </a:r>
            <a:r>
              <a:rPr lang="zh-CN" sz="1400">
                <a:solidFill>
                  <a:srgbClr val="000000"/>
                </a:solidFill>
              </a:rPr>
              <a:t>SPECIES</a:t>
            </a:r>
            <a:endParaRPr sz="1400">
              <a:solidFill>
                <a:srgbClr val="000000"/>
              </a:solidFill>
            </a:endParaRPr>
          </a:p>
          <a:p>
            <a:pPr indent="0" lvl="0" marL="0" rtl="0" algn="l">
              <a:spcBef>
                <a:spcPts val="0"/>
              </a:spcBef>
              <a:spcAft>
                <a:spcPts val="0"/>
              </a:spcAft>
              <a:buNone/>
            </a:pPr>
            <a:r>
              <a:rPr lang="zh-CN" sz="1400">
                <a:solidFill>
                  <a:srgbClr val="000000"/>
                </a:solidFill>
              </a:rPr>
              <a:t>LONGITUDE,LATITUDE,LONGITUDE,</a:t>
            </a:r>
            <a:endParaRPr sz="1400">
              <a:solidFill>
                <a:srgbClr val="000000"/>
              </a:solidFill>
            </a:endParaRPr>
          </a:p>
          <a:p>
            <a:pPr indent="0" lvl="0" marL="0" rtl="0" algn="l">
              <a:spcBef>
                <a:spcPts val="0"/>
              </a:spcBef>
              <a:spcAft>
                <a:spcPts val="0"/>
              </a:spcAft>
              <a:buNone/>
            </a:pPr>
            <a:r>
              <a:rPr lang="zh-CN" sz="1400">
                <a:solidFill>
                  <a:srgbClr val="000000"/>
                </a:solidFill>
              </a:rPr>
              <a:t>Wards, Census.Tracts,Zip.Codes,</a:t>
            </a:r>
            <a:endParaRPr sz="1400">
              <a:solidFill>
                <a:srgbClr val="000000"/>
              </a:solidFill>
            </a:endParaRPr>
          </a:p>
          <a:p>
            <a:pPr indent="0" lvl="0" marL="0" rtl="0" algn="l">
              <a:spcBef>
                <a:spcPts val="0"/>
              </a:spcBef>
              <a:spcAft>
                <a:spcPts val="0"/>
              </a:spcAft>
              <a:buNone/>
            </a:pPr>
            <a:r>
              <a:rPr lang="zh-CN" sz="1400">
                <a:solidFill>
                  <a:srgbClr val="000000"/>
                </a:solidFill>
              </a:rPr>
              <a:t>Community.Areas,</a:t>
            </a:r>
            <a:endParaRPr sz="1400">
              <a:solidFill>
                <a:srgbClr val="000000"/>
              </a:solidFill>
            </a:endParaRPr>
          </a:p>
          <a:p>
            <a:pPr indent="0" lvl="0" marL="0" rtl="0" algn="l">
              <a:spcBef>
                <a:spcPts val="0"/>
              </a:spcBef>
              <a:spcAft>
                <a:spcPts val="0"/>
              </a:spcAft>
              <a:buNone/>
            </a:pPr>
            <a:r>
              <a:rPr lang="zh-CN" sz="1400">
                <a:solidFill>
                  <a:srgbClr val="000000"/>
                </a:solidFill>
              </a:rPr>
              <a:t>Historical.Wards.2003.2015</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
        <p:nvSpPr>
          <p:cNvPr id="159" name="Google Shape;159;p22"/>
          <p:cNvSpPr txBox="1"/>
          <p:nvPr/>
        </p:nvSpPr>
        <p:spPr>
          <a:xfrm>
            <a:off x="4762500" y="2379175"/>
            <a:ext cx="3850200" cy="19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Lato"/>
                <a:ea typeface="Lato"/>
                <a:cs typeface="Lato"/>
                <a:sym typeface="Lato"/>
              </a:rPr>
              <a:t>Removed Variables:</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TEST.ID - unique each row(0.99 cor with year)</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BLOCK - specific address</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TRAP - trap ID</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Test.Date - test once a week</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Location - combined Longitude and Latitude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60" name="Google Shape;160;p22"/>
          <p:cNvPicPr preferRelativeResize="0"/>
          <p:nvPr/>
        </p:nvPicPr>
        <p:blipFill>
          <a:blip r:embed="rId3">
            <a:alphaModFix/>
          </a:blip>
          <a:stretch>
            <a:fillRect/>
          </a:stretch>
        </p:blipFill>
        <p:spPr>
          <a:xfrm>
            <a:off x="4111075" y="1395000"/>
            <a:ext cx="382500" cy="38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nvSpPr>
        <p:spPr>
          <a:xfrm>
            <a:off x="4417375" y="3881975"/>
            <a:ext cx="5157000" cy="1074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Accuracy= (9177+47) / (9177+682+79+47) = 0.9238</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Overall Error Rate = (79+682)/ </a:t>
            </a:r>
            <a:r>
              <a:rPr lang="zh-CN">
                <a:latin typeface="Lato"/>
                <a:ea typeface="Lato"/>
                <a:cs typeface="Lato"/>
                <a:sym typeface="Lato"/>
              </a:rPr>
              <a:t>(9177+682+79+47) = 0.0762</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Sensitivity = 9177 / (9177+79) = 0.9915</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Specificity = 47 / (682+47) =  0.0645</a:t>
            </a:r>
            <a:endParaRPr>
              <a:latin typeface="Lato"/>
              <a:ea typeface="Lato"/>
              <a:cs typeface="Lato"/>
              <a:sym typeface="Lato"/>
            </a:endParaRPr>
          </a:p>
        </p:txBody>
      </p:sp>
      <p:sp>
        <p:nvSpPr>
          <p:cNvPr id="166" name="Google Shape;166;p23"/>
          <p:cNvSpPr txBox="1"/>
          <p:nvPr/>
        </p:nvSpPr>
        <p:spPr>
          <a:xfrm>
            <a:off x="4434700" y="1916688"/>
            <a:ext cx="4532100" cy="1877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Probability of Negative/Probability of Positive = </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e^(- 434+0.09*SEASON.YEAR</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                  +0.12*WEEK</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                  +1.08*TRAP_TYPEGRAVID</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                  - </a:t>
            </a:r>
            <a:r>
              <a:rPr lang="zh-CN">
                <a:latin typeface="Lato"/>
                <a:ea typeface="Lato"/>
                <a:cs typeface="Lato"/>
                <a:sym typeface="Lato"/>
              </a:rPr>
              <a:t>5.88*TRAP_TYPEOVI</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                  + </a:t>
            </a:r>
            <a:r>
              <a:rPr lang="zh-CN">
                <a:latin typeface="Lato"/>
                <a:ea typeface="Lato"/>
                <a:cs typeface="Lato"/>
                <a:sym typeface="Lato"/>
              </a:rPr>
              <a:t>0.76*TRAP_TYPESENTINEL</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                  + 0.06*NUMBER.OF.MOSQUITOES</a:t>
            </a:r>
            <a:endParaRPr>
              <a:latin typeface="Lato"/>
              <a:ea typeface="Lato"/>
              <a:cs typeface="Lato"/>
              <a:sym typeface="Lato"/>
            </a:endParaRPr>
          </a:p>
          <a:p>
            <a:pPr indent="0" lvl="0" marL="0" rtl="0" algn="l">
              <a:spcBef>
                <a:spcPts val="0"/>
              </a:spcBef>
              <a:spcAft>
                <a:spcPts val="0"/>
              </a:spcAft>
              <a:buNone/>
            </a:pPr>
            <a:r>
              <a:rPr lang="zh-CN">
                <a:latin typeface="Lato"/>
                <a:ea typeface="Lato"/>
                <a:cs typeface="Lato"/>
                <a:sym typeface="Lato"/>
              </a:rPr>
              <a:t>                   </a:t>
            </a:r>
            <a:r>
              <a:rPr lang="zh-CN">
                <a:latin typeface="Lato"/>
                <a:ea typeface="Lato"/>
                <a:cs typeface="Lato"/>
                <a:sym typeface="Lato"/>
              </a:rPr>
              <a:t>- </a:t>
            </a:r>
            <a:r>
              <a:rPr lang="zh-CN">
                <a:latin typeface="Lato"/>
                <a:ea typeface="Lato"/>
                <a:cs typeface="Lato"/>
                <a:sym typeface="Lato"/>
              </a:rPr>
              <a:t>2.88*LONGITUDE)</a:t>
            </a:r>
            <a:endParaRPr>
              <a:latin typeface="Lato"/>
              <a:ea typeface="Lato"/>
              <a:cs typeface="Lato"/>
              <a:sym typeface="Lato"/>
            </a:endParaRPr>
          </a:p>
        </p:txBody>
      </p:sp>
      <p:sp>
        <p:nvSpPr>
          <p:cNvPr id="167" name="Google Shape;16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zh-CN"/>
              <a:t>Predictive Analytics</a:t>
            </a:r>
            <a:endParaRPr/>
          </a:p>
          <a:p>
            <a:pPr indent="0" lvl="0" marL="0" marR="0" rtl="0" algn="l">
              <a:lnSpc>
                <a:spcPct val="100000"/>
              </a:lnSpc>
              <a:spcBef>
                <a:spcPts val="0"/>
              </a:spcBef>
              <a:spcAft>
                <a:spcPts val="0"/>
              </a:spcAft>
              <a:buNone/>
            </a:pPr>
            <a:r>
              <a:t/>
            </a:r>
            <a:endParaRPr/>
          </a:p>
        </p:txBody>
      </p:sp>
      <p:pic>
        <p:nvPicPr>
          <p:cNvPr id="168" name="Google Shape;168;p23"/>
          <p:cNvPicPr preferRelativeResize="0"/>
          <p:nvPr/>
        </p:nvPicPr>
        <p:blipFill rotWithShape="1">
          <a:blip r:embed="rId3">
            <a:alphaModFix/>
          </a:blip>
          <a:srcRect b="8045" l="0" r="0" t="0"/>
          <a:stretch/>
        </p:blipFill>
        <p:spPr>
          <a:xfrm>
            <a:off x="1061850" y="4176575"/>
            <a:ext cx="2775900" cy="632050"/>
          </a:xfrm>
          <a:prstGeom prst="rect">
            <a:avLst/>
          </a:prstGeom>
          <a:noFill/>
          <a:ln>
            <a:noFill/>
          </a:ln>
        </p:spPr>
      </p:pic>
      <p:pic>
        <p:nvPicPr>
          <p:cNvPr id="169" name="Google Shape;169;p23"/>
          <p:cNvPicPr preferRelativeResize="0"/>
          <p:nvPr/>
        </p:nvPicPr>
        <p:blipFill rotWithShape="1">
          <a:blip r:embed="rId4">
            <a:alphaModFix/>
          </a:blip>
          <a:srcRect b="10801" l="0" r="58085" t="0"/>
          <a:stretch/>
        </p:blipFill>
        <p:spPr>
          <a:xfrm>
            <a:off x="717950" y="2012550"/>
            <a:ext cx="2052150" cy="1674175"/>
          </a:xfrm>
          <a:prstGeom prst="rect">
            <a:avLst/>
          </a:prstGeom>
          <a:noFill/>
          <a:ln>
            <a:noFill/>
          </a:ln>
        </p:spPr>
      </p:pic>
      <p:sp>
        <p:nvSpPr>
          <p:cNvPr id="170" name="Google Shape;170;p23"/>
          <p:cNvSpPr txBox="1"/>
          <p:nvPr/>
        </p:nvSpPr>
        <p:spPr>
          <a:xfrm>
            <a:off x="627650" y="4393125"/>
            <a:ext cx="7611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Model</a:t>
            </a:r>
            <a:endParaRPr>
              <a:latin typeface="Lato"/>
              <a:ea typeface="Lato"/>
              <a:cs typeface="Lato"/>
              <a:sym typeface="Lato"/>
            </a:endParaRPr>
          </a:p>
        </p:txBody>
      </p:sp>
      <p:sp>
        <p:nvSpPr>
          <p:cNvPr id="171" name="Google Shape;171;p23"/>
          <p:cNvSpPr txBox="1"/>
          <p:nvPr/>
        </p:nvSpPr>
        <p:spPr>
          <a:xfrm>
            <a:off x="2671000" y="3881975"/>
            <a:ext cx="8421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Actual</a:t>
            </a:r>
            <a:endParaRPr>
              <a:latin typeface="Lato"/>
              <a:ea typeface="Lato"/>
              <a:cs typeface="Lato"/>
              <a:sym typeface="Lato"/>
            </a:endParaRPr>
          </a:p>
        </p:txBody>
      </p:sp>
      <p:pic>
        <p:nvPicPr>
          <p:cNvPr id="172" name="Google Shape;172;p23"/>
          <p:cNvPicPr preferRelativeResize="0"/>
          <p:nvPr/>
        </p:nvPicPr>
        <p:blipFill rotWithShape="1">
          <a:blip r:embed="rId4">
            <a:alphaModFix/>
          </a:blip>
          <a:srcRect b="0" l="66832" r="0" t="0"/>
          <a:stretch/>
        </p:blipFill>
        <p:spPr>
          <a:xfrm>
            <a:off x="2770099" y="1992950"/>
            <a:ext cx="1623901" cy="1877000"/>
          </a:xfrm>
          <a:prstGeom prst="rect">
            <a:avLst/>
          </a:prstGeom>
          <a:noFill/>
          <a:ln>
            <a:noFill/>
          </a:ln>
        </p:spPr>
      </p:pic>
      <p:pic>
        <p:nvPicPr>
          <p:cNvPr id="173" name="Google Shape;173;p23"/>
          <p:cNvPicPr preferRelativeResize="0"/>
          <p:nvPr/>
        </p:nvPicPr>
        <p:blipFill>
          <a:blip r:embed="rId5">
            <a:alphaModFix/>
          </a:blip>
          <a:stretch>
            <a:fillRect/>
          </a:stretch>
        </p:blipFill>
        <p:spPr>
          <a:xfrm>
            <a:off x="4111075" y="1395000"/>
            <a:ext cx="382500" cy="382500"/>
          </a:xfrm>
          <a:prstGeom prst="rect">
            <a:avLst/>
          </a:prstGeom>
          <a:noFill/>
          <a:ln>
            <a:noFill/>
          </a:ln>
        </p:spPr>
      </p:pic>
      <p:pic>
        <p:nvPicPr>
          <p:cNvPr id="174" name="Google Shape;174;p23"/>
          <p:cNvPicPr preferRelativeResize="0"/>
          <p:nvPr/>
        </p:nvPicPr>
        <p:blipFill>
          <a:blip r:embed="rId6">
            <a:alphaModFix/>
          </a:blip>
          <a:stretch>
            <a:fillRect/>
          </a:stretch>
        </p:blipFill>
        <p:spPr>
          <a:xfrm>
            <a:off x="4417363" y="611925"/>
            <a:ext cx="4650425" cy="440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Interesting insight</a:t>
            </a:r>
            <a:endParaRPr/>
          </a:p>
        </p:txBody>
      </p:sp>
      <p:sp>
        <p:nvSpPr>
          <p:cNvPr id="180" name="Google Shape;180;p24"/>
          <p:cNvSpPr txBox="1"/>
          <p:nvPr>
            <p:ph idx="1" type="body"/>
          </p:nvPr>
        </p:nvSpPr>
        <p:spPr>
          <a:xfrm>
            <a:off x="947300" y="216360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sz="1800">
                <a:solidFill>
                  <a:srgbClr val="000000"/>
                </a:solidFill>
              </a:rPr>
              <a:t>Culex Pipiens and Restauns species are the highest mosquito population as well as highest positive WNV (~14% in 2018)</a:t>
            </a:r>
            <a:endParaRPr sz="1800">
              <a:solidFill>
                <a:srgbClr val="000000"/>
              </a:solidFill>
            </a:endParaRPr>
          </a:p>
          <a:p>
            <a:pPr indent="0" lvl="0" marL="0" rtl="0" algn="l">
              <a:lnSpc>
                <a:spcPct val="100000"/>
              </a:lnSpc>
              <a:spcBef>
                <a:spcPts val="0"/>
              </a:spcBef>
              <a:spcAft>
                <a:spcPts val="0"/>
              </a:spcAft>
              <a:buNone/>
            </a:pPr>
            <a:r>
              <a:t/>
            </a:r>
            <a:endParaRPr sz="1800">
              <a:solidFill>
                <a:srgbClr val="000000"/>
              </a:solidFill>
            </a:endParaRPr>
          </a:p>
          <a:p>
            <a:pPr indent="0" lvl="0" marL="0" rtl="0" algn="l">
              <a:lnSpc>
                <a:spcPct val="100000"/>
              </a:lnSpc>
              <a:spcBef>
                <a:spcPts val="0"/>
              </a:spcBef>
              <a:spcAft>
                <a:spcPts val="0"/>
              </a:spcAft>
              <a:buNone/>
            </a:pPr>
            <a:r>
              <a:rPr lang="zh-CN" sz="1800">
                <a:solidFill>
                  <a:srgbClr val="000000"/>
                </a:solidFill>
              </a:rPr>
              <a:t>Gravid is the most used trap type</a:t>
            </a:r>
            <a:endParaRPr sz="1800">
              <a:solidFill>
                <a:srgbClr val="000000"/>
              </a:solidFill>
            </a:endParaRPr>
          </a:p>
          <a:p>
            <a:pPr indent="0" lvl="0" marL="0" rtl="0" algn="l">
              <a:lnSpc>
                <a:spcPct val="100000"/>
              </a:lnSpc>
              <a:spcBef>
                <a:spcPts val="0"/>
              </a:spcBef>
              <a:spcAft>
                <a:spcPts val="0"/>
              </a:spcAft>
              <a:buNone/>
            </a:pPr>
            <a:r>
              <a:t/>
            </a:r>
            <a:endParaRPr sz="1800">
              <a:solidFill>
                <a:srgbClr val="000000"/>
              </a:solidFill>
            </a:endParaRPr>
          </a:p>
          <a:p>
            <a:pPr indent="0" lvl="0" marL="0" rtl="0" algn="l">
              <a:lnSpc>
                <a:spcPct val="100000"/>
              </a:lnSpc>
              <a:spcBef>
                <a:spcPts val="0"/>
              </a:spcBef>
              <a:spcAft>
                <a:spcPts val="0"/>
              </a:spcAft>
              <a:buNone/>
            </a:pPr>
            <a:r>
              <a:rPr lang="zh-CN" sz="1800">
                <a:solidFill>
                  <a:srgbClr val="000000"/>
                </a:solidFill>
              </a:rPr>
              <a:t>Location (</a:t>
            </a:r>
            <a:r>
              <a:rPr lang="zh-CN" sz="1800">
                <a:solidFill>
                  <a:srgbClr val="000000"/>
                </a:solidFill>
              </a:rPr>
              <a:t>longitude</a:t>
            </a:r>
            <a:r>
              <a:rPr lang="zh-CN" sz="1800">
                <a:solidFill>
                  <a:srgbClr val="000000"/>
                </a:solidFill>
              </a:rPr>
              <a:t>) is one of the predictor in our models, which raised the question: What make location a factor in spreading WMV? temperature? rainfall? ...</a:t>
            </a:r>
            <a:endParaRPr sz="1800">
              <a:solidFill>
                <a:srgbClr val="000000"/>
              </a:solidFill>
            </a:endParaRPr>
          </a:p>
          <a:p>
            <a:pPr indent="0" lvl="0" marL="0" rtl="0" algn="l">
              <a:lnSpc>
                <a:spcPct val="100000"/>
              </a:lnSpc>
              <a:spcBef>
                <a:spcPts val="0"/>
              </a:spcBef>
              <a:spcAft>
                <a:spcPts val="0"/>
              </a:spcAft>
              <a:buNone/>
            </a:pPr>
            <a:r>
              <a:t/>
            </a:r>
            <a:endParaRPr sz="1800">
              <a:solidFill>
                <a:srgbClr val="000000"/>
              </a:solidFill>
            </a:endParaRPr>
          </a:p>
          <a:p>
            <a:pPr indent="0" lvl="0" marL="0" rtl="0" algn="l">
              <a:lnSpc>
                <a:spcPct val="100000"/>
              </a:lnSpc>
              <a:spcBef>
                <a:spcPts val="0"/>
              </a:spcBef>
              <a:spcAft>
                <a:spcPts val="0"/>
              </a:spcAft>
              <a:buNone/>
            </a:pPr>
            <a:r>
              <a:t/>
            </a:r>
            <a:endParaRPr sz="1800">
              <a:solidFill>
                <a:srgbClr val="000000"/>
              </a:solidFill>
            </a:endParaRPr>
          </a:p>
          <a:p>
            <a:pPr indent="0" lvl="0" marL="0" rtl="0" algn="l">
              <a:lnSpc>
                <a:spcPct val="100000"/>
              </a:lnSpc>
              <a:spcBef>
                <a:spcPts val="0"/>
              </a:spcBef>
              <a:spcAft>
                <a:spcPts val="0"/>
              </a:spcAft>
              <a:buNone/>
            </a:pPr>
            <a:r>
              <a:t/>
            </a:r>
            <a:endParaRPr sz="1800">
              <a:solidFill>
                <a:srgbClr val="000000"/>
              </a:solidFill>
            </a:endParaRPr>
          </a:p>
          <a:p>
            <a:pPr indent="0" lvl="0" marL="0" rtl="0" algn="l">
              <a:lnSpc>
                <a:spcPct val="100000"/>
              </a:lnSpc>
              <a:spcBef>
                <a:spcPts val="0"/>
              </a:spcBef>
              <a:spcAft>
                <a:spcPts val="0"/>
              </a:spcAft>
              <a:buNone/>
            </a:pPr>
            <a:r>
              <a:t/>
            </a:r>
            <a:endParaRPr sz="1800">
              <a:solidFill>
                <a:srgbClr val="000000"/>
              </a:solidFill>
            </a:endParaRPr>
          </a:p>
          <a:p>
            <a:pPr indent="0" lvl="0" marL="0" rtl="0" algn="l">
              <a:lnSpc>
                <a:spcPct val="100000"/>
              </a:lnSpc>
              <a:spcBef>
                <a:spcPts val="0"/>
              </a:spcBef>
              <a:spcAft>
                <a:spcPts val="0"/>
              </a:spcAft>
              <a:buNone/>
            </a:pPr>
            <a:r>
              <a:t/>
            </a:r>
            <a:endParaRPr sz="1800">
              <a:solidFill>
                <a:srgbClr val="000000"/>
              </a:solidFill>
            </a:endParaRPr>
          </a:p>
          <a:p>
            <a:pPr indent="0" lvl="0" marL="0" rtl="0" algn="l">
              <a:lnSpc>
                <a:spcPct val="100000"/>
              </a:lnSpc>
              <a:spcBef>
                <a:spcPts val="0"/>
              </a:spcBef>
              <a:spcAft>
                <a:spcPts val="0"/>
              </a:spcAft>
              <a:buNone/>
            </a:pPr>
            <a:r>
              <a:t/>
            </a:r>
            <a:endParaRPr sz="1800">
              <a:solidFill>
                <a:srgbClr val="000000"/>
              </a:solidFill>
            </a:endParaRPr>
          </a:p>
        </p:txBody>
      </p:sp>
      <p:pic>
        <p:nvPicPr>
          <p:cNvPr id="181" name="Google Shape;181;p24"/>
          <p:cNvPicPr preferRelativeResize="0"/>
          <p:nvPr/>
        </p:nvPicPr>
        <p:blipFill>
          <a:blip r:embed="rId3">
            <a:alphaModFix/>
          </a:blip>
          <a:stretch>
            <a:fillRect/>
          </a:stretch>
        </p:blipFill>
        <p:spPr>
          <a:xfrm>
            <a:off x="8375700" y="109725"/>
            <a:ext cx="622600" cy="62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Next Step...</a:t>
            </a:r>
            <a:endParaRPr/>
          </a:p>
        </p:txBody>
      </p:sp>
      <p:sp>
        <p:nvSpPr>
          <p:cNvPr id="187" name="Google Shape;187;p25"/>
          <p:cNvSpPr txBox="1"/>
          <p:nvPr>
            <p:ph idx="1" type="body"/>
          </p:nvPr>
        </p:nvSpPr>
        <p:spPr>
          <a:xfrm>
            <a:off x="729450" y="2078875"/>
            <a:ext cx="7688700" cy="2493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zh-CN" sz="1400">
                <a:solidFill>
                  <a:srgbClr val="000000"/>
                </a:solidFill>
              </a:rPr>
              <a:t>Potential variable to add: precipitation amount by date in Chicago</a:t>
            </a:r>
            <a:endParaRPr sz="1400">
              <a:solidFill>
                <a:srgbClr val="000000"/>
              </a:solidFill>
            </a:endParaRPr>
          </a:p>
          <a:p>
            <a:pPr indent="0" lvl="0" marL="0" marR="0" rtl="0" algn="l">
              <a:lnSpc>
                <a:spcPct val="115000"/>
              </a:lnSpc>
              <a:spcBef>
                <a:spcPts val="1600"/>
              </a:spcBef>
              <a:spcAft>
                <a:spcPts val="0"/>
              </a:spcAft>
              <a:buNone/>
            </a:pPr>
            <a:r>
              <a:rPr lang="zh-CN" sz="1400">
                <a:solidFill>
                  <a:srgbClr val="000000"/>
                </a:solidFill>
              </a:rPr>
              <a:t>Potential relation to investigate - Testing, location, and weather data to predict WHEN and WHERE different species mosquitoes will test positive WNV.</a:t>
            </a:r>
            <a:endParaRPr sz="1400">
              <a:solidFill>
                <a:srgbClr val="000000"/>
              </a:solidFill>
            </a:endParaRPr>
          </a:p>
          <a:p>
            <a:pPr indent="0" lvl="0" marL="0" marR="0" rtl="0" algn="l">
              <a:lnSpc>
                <a:spcPct val="115000"/>
              </a:lnSpc>
              <a:spcBef>
                <a:spcPts val="1600"/>
              </a:spcBef>
              <a:spcAft>
                <a:spcPts val="0"/>
              </a:spcAft>
              <a:buNone/>
            </a:pPr>
            <a:r>
              <a:rPr lang="zh-CN" sz="1400">
                <a:solidFill>
                  <a:srgbClr val="000000"/>
                </a:solidFill>
              </a:rPr>
              <a:t>Importance of the results - A more accurate method of predicting outbreaks of West Nile virus in mosquitoes will help the City of Chicago and CPHD more efficiently and effectively allocate resources towards preventing transmission of this potentially deadly virus.</a:t>
            </a:r>
            <a:endParaRPr sz="1400">
              <a:solidFill>
                <a:srgbClr val="000000"/>
              </a:solidFill>
            </a:endParaRPr>
          </a:p>
          <a:p>
            <a:pPr indent="0" lvl="0" marL="0" marR="0" rtl="0" algn="l">
              <a:lnSpc>
                <a:spcPct val="115000"/>
              </a:lnSpc>
              <a:spcBef>
                <a:spcPts val="1600"/>
              </a:spcBef>
              <a:spcAft>
                <a:spcPts val="0"/>
              </a:spcAft>
              <a:buNone/>
            </a:pPr>
            <a:r>
              <a:t/>
            </a:r>
            <a:endParaRPr sz="1400">
              <a:solidFill>
                <a:srgbClr val="000000"/>
              </a:solidFill>
            </a:endParaRPr>
          </a:p>
          <a:p>
            <a:pPr indent="0" lvl="0" marL="0" marR="0" rtl="0" algn="l">
              <a:lnSpc>
                <a:spcPct val="115000"/>
              </a:lnSpc>
              <a:spcBef>
                <a:spcPts val="1600"/>
              </a:spcBef>
              <a:spcAft>
                <a:spcPts val="0"/>
              </a:spcAft>
              <a:buNone/>
            </a:pPr>
            <a:r>
              <a:t/>
            </a:r>
            <a:endParaRPr sz="1400">
              <a:solidFill>
                <a:srgbClr val="000000"/>
              </a:solidFill>
            </a:endParaRPr>
          </a:p>
          <a:p>
            <a:pPr indent="0" lvl="0" marL="0" marR="0" rtl="0" algn="l">
              <a:lnSpc>
                <a:spcPct val="115000"/>
              </a:lnSpc>
              <a:spcBef>
                <a:spcPts val="1600"/>
              </a:spcBef>
              <a:spcAft>
                <a:spcPts val="1600"/>
              </a:spcAft>
              <a:buNone/>
            </a:pPr>
            <a:r>
              <a:t/>
            </a:r>
            <a:endParaRPr sz="1400">
              <a:solidFill>
                <a:srgbClr val="000000"/>
              </a:solidFill>
            </a:endParaRPr>
          </a:p>
        </p:txBody>
      </p:sp>
      <p:pic>
        <p:nvPicPr>
          <p:cNvPr id="188" name="Google Shape;188;p25"/>
          <p:cNvPicPr preferRelativeResize="0"/>
          <p:nvPr/>
        </p:nvPicPr>
        <p:blipFill>
          <a:blip r:embed="rId3">
            <a:alphaModFix/>
          </a:blip>
          <a:stretch>
            <a:fillRect/>
          </a:stretch>
        </p:blipFill>
        <p:spPr>
          <a:xfrm>
            <a:off x="8375700" y="109725"/>
            <a:ext cx="622600" cy="62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Potential question to answer</a:t>
            </a:r>
            <a:endParaRPr/>
          </a:p>
        </p:txBody>
      </p:sp>
      <p:sp>
        <p:nvSpPr>
          <p:cNvPr id="194" name="Google Shape;194;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zh-CN" sz="1400">
                <a:solidFill>
                  <a:srgbClr val="000000"/>
                </a:solidFill>
                <a:latin typeface="Arial"/>
                <a:ea typeface="Arial"/>
                <a:cs typeface="Arial"/>
                <a:sym typeface="Arial"/>
              </a:rPr>
              <a:t>What are the most prominent species?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zh-CN" sz="1400">
                <a:solidFill>
                  <a:srgbClr val="000000"/>
                </a:solidFill>
                <a:latin typeface="Arial"/>
                <a:ea typeface="Arial"/>
                <a:cs typeface="Arial"/>
                <a:sym typeface="Arial"/>
              </a:rPr>
              <a:t>What season (months/quarter) has the most number of mosquitoes? </a:t>
            </a:r>
            <a:r>
              <a:rPr lang="zh-CN" sz="1400">
                <a:solidFill>
                  <a:srgbClr val="000000"/>
                </a:solidFill>
                <a:latin typeface="Arial"/>
                <a:ea typeface="Arial"/>
                <a:cs typeface="Arial"/>
                <a:sym typeface="Arial"/>
              </a:rPr>
              <a:t>positive</a:t>
            </a:r>
            <a:r>
              <a:rPr lang="zh-CN" sz="1400">
                <a:solidFill>
                  <a:srgbClr val="000000"/>
                </a:solidFill>
                <a:latin typeface="Arial"/>
                <a:ea typeface="Arial"/>
                <a:cs typeface="Arial"/>
                <a:sym typeface="Arial"/>
              </a:rPr>
              <a:t> WNV mosquitoes to be specified?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zh-CN" sz="1400">
                <a:solidFill>
                  <a:srgbClr val="000000"/>
                </a:solidFill>
                <a:latin typeface="Arial"/>
                <a:ea typeface="Arial"/>
                <a:cs typeface="Arial"/>
                <a:sym typeface="Arial"/>
              </a:rPr>
              <a:t>Is weather/rain associated with the number of mosquitos?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zh-CN" sz="1400">
                <a:solidFill>
                  <a:srgbClr val="000000"/>
                </a:solidFill>
                <a:latin typeface="Arial"/>
                <a:ea typeface="Arial"/>
                <a:cs typeface="Arial"/>
                <a:sym typeface="Arial"/>
              </a:rPr>
              <a:t>Is temporature a drive factor for the mosquito population?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zh-CN" sz="1400">
                <a:solidFill>
                  <a:srgbClr val="000000"/>
                </a:solidFill>
                <a:latin typeface="Arial"/>
                <a:ea typeface="Arial"/>
                <a:cs typeface="Arial"/>
                <a:sym typeface="Arial"/>
              </a:rPr>
              <a:t>Can weather and area information be used to predict areas prone to infection and high time of infection?</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p:txBody>
      </p:sp>
      <p:pic>
        <p:nvPicPr>
          <p:cNvPr id="195" name="Google Shape;195;p26"/>
          <p:cNvPicPr preferRelativeResize="0"/>
          <p:nvPr/>
        </p:nvPicPr>
        <p:blipFill>
          <a:blip r:embed="rId3">
            <a:alphaModFix/>
          </a:blip>
          <a:stretch>
            <a:fillRect/>
          </a:stretch>
        </p:blipFill>
        <p:spPr>
          <a:xfrm>
            <a:off x="8375700" y="109725"/>
            <a:ext cx="622600" cy="62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Thanks…..</a:t>
            </a:r>
            <a:endParaRPr/>
          </a:p>
        </p:txBody>
      </p:sp>
      <p:sp>
        <p:nvSpPr>
          <p:cNvPr id="201" name="Google Shape;201;p2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Any Questions?</a:t>
            </a:r>
            <a:endParaRPr/>
          </a:p>
        </p:txBody>
      </p:sp>
      <p:pic>
        <p:nvPicPr>
          <p:cNvPr id="202" name="Google Shape;202;p27"/>
          <p:cNvPicPr preferRelativeResize="0"/>
          <p:nvPr/>
        </p:nvPicPr>
        <p:blipFill>
          <a:blip r:embed="rId3">
            <a:alphaModFix/>
          </a:blip>
          <a:stretch>
            <a:fillRect/>
          </a:stretch>
        </p:blipFill>
        <p:spPr>
          <a:xfrm>
            <a:off x="5146550" y="1322450"/>
            <a:ext cx="3271175" cy="327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ctrTitle"/>
          </p:nvPr>
        </p:nvSpPr>
        <p:spPr>
          <a:xfrm>
            <a:off x="729450" y="1322450"/>
            <a:ext cx="7688100" cy="7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Agenda</a:t>
            </a:r>
            <a:endParaRPr/>
          </a:p>
        </p:txBody>
      </p:sp>
      <p:sp>
        <p:nvSpPr>
          <p:cNvPr id="96" name="Google Shape;96;p14"/>
          <p:cNvSpPr txBox="1"/>
          <p:nvPr>
            <p:ph idx="1" type="subTitle"/>
          </p:nvPr>
        </p:nvSpPr>
        <p:spPr>
          <a:xfrm>
            <a:off x="727950" y="2186325"/>
            <a:ext cx="7688100" cy="2535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zh-CN"/>
              <a:t>Project Introduction </a:t>
            </a:r>
            <a:endParaRPr/>
          </a:p>
          <a:p>
            <a:pPr indent="-330200" lvl="0" marL="457200" rtl="0" algn="l">
              <a:lnSpc>
                <a:spcPct val="150000"/>
              </a:lnSpc>
              <a:spcBef>
                <a:spcPts val="0"/>
              </a:spcBef>
              <a:spcAft>
                <a:spcPts val="0"/>
              </a:spcAft>
              <a:buSzPts val="1600"/>
              <a:buChar char="●"/>
            </a:pPr>
            <a:r>
              <a:rPr lang="zh-CN"/>
              <a:t>Database</a:t>
            </a:r>
            <a:endParaRPr/>
          </a:p>
          <a:p>
            <a:pPr indent="-330200" lvl="0" marL="457200" rtl="0" algn="l">
              <a:lnSpc>
                <a:spcPct val="150000"/>
              </a:lnSpc>
              <a:spcBef>
                <a:spcPts val="0"/>
              </a:spcBef>
              <a:spcAft>
                <a:spcPts val="0"/>
              </a:spcAft>
              <a:buSzPts val="1600"/>
              <a:buChar char="●"/>
            </a:pPr>
            <a:r>
              <a:rPr lang="zh-CN"/>
              <a:t>Exploring Analytics</a:t>
            </a:r>
            <a:endParaRPr/>
          </a:p>
          <a:p>
            <a:pPr indent="-330200" lvl="0" marL="457200" rtl="0" algn="l">
              <a:lnSpc>
                <a:spcPct val="150000"/>
              </a:lnSpc>
              <a:spcBef>
                <a:spcPts val="0"/>
              </a:spcBef>
              <a:spcAft>
                <a:spcPts val="0"/>
              </a:spcAft>
              <a:buSzPts val="1600"/>
              <a:buChar char="●"/>
            </a:pPr>
            <a:r>
              <a:rPr lang="zh-CN"/>
              <a:t>Predictive Analytics</a:t>
            </a:r>
            <a:endParaRPr/>
          </a:p>
          <a:p>
            <a:pPr indent="-330200" lvl="0" marL="457200" rtl="0" algn="l">
              <a:lnSpc>
                <a:spcPct val="150000"/>
              </a:lnSpc>
              <a:spcBef>
                <a:spcPts val="0"/>
              </a:spcBef>
              <a:spcAft>
                <a:spcPts val="0"/>
              </a:spcAft>
              <a:buSzPts val="1600"/>
              <a:buChar char="●"/>
            </a:pPr>
            <a:r>
              <a:rPr lang="zh-CN"/>
              <a:t>Interesting insights</a:t>
            </a:r>
            <a:endParaRPr/>
          </a:p>
          <a:p>
            <a:pPr indent="-330200" lvl="0" marL="457200" rtl="0" algn="l">
              <a:lnSpc>
                <a:spcPct val="150000"/>
              </a:lnSpc>
              <a:spcBef>
                <a:spcPts val="0"/>
              </a:spcBef>
              <a:spcAft>
                <a:spcPts val="0"/>
              </a:spcAft>
              <a:buSzPts val="1600"/>
              <a:buChar char="●"/>
            </a:pPr>
            <a:r>
              <a:rPr lang="zh-CN"/>
              <a:t>Future objectives</a:t>
            </a:r>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375700" y="109725"/>
            <a:ext cx="622600" cy="62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West Nile Virus (WNV) Mosquito Test Results</a:t>
            </a:r>
            <a:endParaRPr/>
          </a:p>
          <a:p>
            <a:pPr indent="0" lvl="0" marL="0" rtl="0" algn="l">
              <a:spcBef>
                <a:spcPts val="0"/>
              </a:spcBef>
              <a:spcAft>
                <a:spcPts val="0"/>
              </a:spcAft>
              <a:buNone/>
            </a:pPr>
            <a:r>
              <a:t/>
            </a:r>
            <a:endParaRPr/>
          </a:p>
        </p:txBody>
      </p:sp>
      <p:sp>
        <p:nvSpPr>
          <p:cNvPr id="103" name="Google Shape;103;p15"/>
          <p:cNvSpPr txBox="1"/>
          <p:nvPr>
            <p:ph idx="1" type="body"/>
          </p:nvPr>
        </p:nvSpPr>
        <p:spPr>
          <a:xfrm>
            <a:off x="729450" y="2078875"/>
            <a:ext cx="7688700" cy="2874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a:t>I</a:t>
            </a:r>
            <a:r>
              <a:rPr lang="zh-CN" sz="1400"/>
              <a:t>ntroduction</a:t>
            </a:r>
            <a:endParaRPr sz="1400"/>
          </a:p>
          <a:p>
            <a:pPr indent="0" lvl="0" marL="457200" rtl="0" algn="l">
              <a:lnSpc>
                <a:spcPct val="150000"/>
              </a:lnSpc>
              <a:spcBef>
                <a:spcPts val="0"/>
              </a:spcBef>
              <a:spcAft>
                <a:spcPts val="0"/>
              </a:spcAft>
              <a:buNone/>
            </a:pPr>
            <a:r>
              <a:rPr lang="zh-CN" sz="1400"/>
              <a:t>History</a:t>
            </a:r>
            <a:endParaRPr sz="1400"/>
          </a:p>
          <a:p>
            <a:pPr indent="0" lvl="0" marL="457200" rtl="0" algn="l">
              <a:lnSpc>
                <a:spcPct val="150000"/>
              </a:lnSpc>
              <a:spcBef>
                <a:spcPts val="0"/>
              </a:spcBef>
              <a:spcAft>
                <a:spcPts val="0"/>
              </a:spcAft>
              <a:buNone/>
            </a:pPr>
            <a:r>
              <a:rPr lang="zh-CN" sz="1400"/>
              <a:t>Symptoms</a:t>
            </a:r>
            <a:endParaRPr sz="1400"/>
          </a:p>
          <a:p>
            <a:pPr indent="0" lvl="0" marL="457200" rtl="0" algn="l">
              <a:lnSpc>
                <a:spcPct val="150000"/>
              </a:lnSpc>
              <a:spcBef>
                <a:spcPts val="0"/>
              </a:spcBef>
              <a:spcAft>
                <a:spcPts val="0"/>
              </a:spcAft>
              <a:buNone/>
            </a:pPr>
            <a:r>
              <a:rPr lang="zh-CN" sz="1400"/>
              <a:t>Transformation</a:t>
            </a:r>
            <a:endParaRPr sz="1400"/>
          </a:p>
          <a:p>
            <a:pPr indent="0" lvl="0" marL="0" rtl="0" algn="l">
              <a:lnSpc>
                <a:spcPct val="150000"/>
              </a:lnSpc>
              <a:spcBef>
                <a:spcPts val="0"/>
              </a:spcBef>
              <a:spcAft>
                <a:spcPts val="0"/>
              </a:spcAft>
              <a:buNone/>
            </a:pPr>
            <a:r>
              <a:rPr lang="zh-CN" sz="1400"/>
              <a:t>Importance of the topic</a:t>
            </a:r>
            <a:endParaRPr sz="1400"/>
          </a:p>
          <a:p>
            <a:pPr indent="0" lvl="0" marL="457200" rtl="0" algn="l">
              <a:lnSpc>
                <a:spcPct val="150000"/>
              </a:lnSpc>
              <a:spcBef>
                <a:spcPts val="0"/>
              </a:spcBef>
              <a:spcAft>
                <a:spcPts val="0"/>
              </a:spcAft>
              <a:buNone/>
            </a:pPr>
            <a:r>
              <a:rPr lang="zh-CN" sz="1400"/>
              <a:t>Impact</a:t>
            </a:r>
            <a:endParaRPr sz="1400"/>
          </a:p>
          <a:p>
            <a:pPr indent="0" lvl="0" marL="457200" rtl="0" algn="l">
              <a:lnSpc>
                <a:spcPct val="150000"/>
              </a:lnSpc>
              <a:spcBef>
                <a:spcPts val="0"/>
              </a:spcBef>
              <a:spcAft>
                <a:spcPts val="0"/>
              </a:spcAft>
              <a:buNone/>
            </a:pPr>
            <a:r>
              <a:rPr lang="zh-CN" sz="1400"/>
              <a:t>Ripple effect</a:t>
            </a:r>
            <a:endParaRPr sz="1400"/>
          </a:p>
          <a:p>
            <a:pPr indent="0" lvl="0" marL="457200" rtl="0" algn="l">
              <a:lnSpc>
                <a:spcPct val="150000"/>
              </a:lnSpc>
              <a:spcBef>
                <a:spcPts val="0"/>
              </a:spcBef>
              <a:spcAft>
                <a:spcPts val="0"/>
              </a:spcAft>
              <a:buNone/>
            </a:pPr>
            <a:r>
              <a:rPr lang="zh-CN" sz="1400"/>
              <a:t>Solutions</a:t>
            </a:r>
            <a:endParaRPr sz="1400"/>
          </a:p>
          <a:p>
            <a:pPr indent="0" lvl="0" marL="0" rtl="0" algn="l">
              <a:lnSpc>
                <a:spcPct val="150000"/>
              </a:lnSpc>
              <a:spcBef>
                <a:spcPts val="0"/>
              </a:spcBef>
              <a:spcAft>
                <a:spcPts val="1600"/>
              </a:spcAft>
              <a:buNone/>
            </a:pPr>
            <a:r>
              <a:rPr lang="zh-CN" sz="1400"/>
              <a:t>	Analytics</a:t>
            </a:r>
            <a:endParaRPr sz="1400"/>
          </a:p>
        </p:txBody>
      </p:sp>
      <p:pic>
        <p:nvPicPr>
          <p:cNvPr id="104" name="Google Shape;104;p15"/>
          <p:cNvPicPr preferRelativeResize="0"/>
          <p:nvPr/>
        </p:nvPicPr>
        <p:blipFill>
          <a:blip r:embed="rId3">
            <a:alphaModFix/>
          </a:blip>
          <a:stretch>
            <a:fillRect/>
          </a:stretch>
        </p:blipFill>
        <p:spPr>
          <a:xfrm>
            <a:off x="8375700" y="109725"/>
            <a:ext cx="622600" cy="62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About Data</a:t>
            </a:r>
            <a:endParaRPr/>
          </a:p>
        </p:txBody>
      </p:sp>
      <p:sp>
        <p:nvSpPr>
          <p:cNvPr id="110" name="Google Shape;110;p16"/>
          <p:cNvSpPr txBox="1"/>
          <p:nvPr>
            <p:ph idx="1" type="body"/>
          </p:nvPr>
        </p:nvSpPr>
        <p:spPr>
          <a:xfrm>
            <a:off x="995700" y="1874500"/>
            <a:ext cx="8148300" cy="319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zh-CN" sz="1400">
                <a:solidFill>
                  <a:srgbClr val="000000"/>
                </a:solidFill>
              </a:rPr>
              <a:t>The data is publicly available and accessible online by URL in a structured table in .csv file format:</a:t>
            </a:r>
            <a:endParaRPr sz="1400">
              <a:solidFill>
                <a:srgbClr val="000000"/>
              </a:solidFill>
            </a:endParaRPr>
          </a:p>
          <a:p>
            <a:pPr indent="0" lvl="0" marL="914400" rtl="0" algn="l">
              <a:lnSpc>
                <a:spcPct val="100000"/>
              </a:lnSpc>
              <a:spcBef>
                <a:spcPts val="0"/>
              </a:spcBef>
              <a:spcAft>
                <a:spcPts val="0"/>
              </a:spcAft>
              <a:buNone/>
            </a:pPr>
            <a:r>
              <a:rPr lang="zh-CN" sz="1400" u="sng">
                <a:solidFill>
                  <a:srgbClr val="1155CC"/>
                </a:solidFill>
                <a:latin typeface="Arial"/>
                <a:ea typeface="Arial"/>
                <a:cs typeface="Arial"/>
                <a:sym typeface="Arial"/>
                <a:hlinkClick r:id="rId3"/>
              </a:rPr>
              <a:t>https://data.cityofchicago.org/Health-Human-Services/West-Nile-Virus-WNV-Mosquito-Test-Results/jqe8-8r6s/data</a:t>
            </a:r>
            <a:endParaRPr sz="1400">
              <a:solidFill>
                <a:srgbClr val="000000"/>
              </a:solidFill>
            </a:endParaRPr>
          </a:p>
          <a:p>
            <a:pPr indent="0" lvl="0" marL="91440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zh-CN" sz="1400">
                <a:solidFill>
                  <a:srgbClr val="000000"/>
                </a:solidFill>
              </a:rPr>
              <a:t>Last Update: 		</a:t>
            </a:r>
            <a:r>
              <a:rPr i="1" lang="zh-CN" sz="1400">
                <a:solidFill>
                  <a:srgbClr val="000000"/>
                </a:solidFill>
              </a:rPr>
              <a:t>26th Sep, 2019</a:t>
            </a:r>
            <a:r>
              <a:rPr lang="zh-CN" sz="1400">
                <a:solidFill>
                  <a:srgbClr val="000000"/>
                </a:solidFill>
              </a:rPr>
              <a:t>.</a:t>
            </a:r>
            <a:endParaRPr sz="1400">
              <a:solidFill>
                <a:srgbClr val="000000"/>
              </a:solidFill>
            </a:endParaRPr>
          </a:p>
          <a:p>
            <a:pPr indent="0" lvl="0" marL="0" rtl="0" algn="l">
              <a:lnSpc>
                <a:spcPct val="100000"/>
              </a:lnSpc>
              <a:spcBef>
                <a:spcPts val="0"/>
              </a:spcBef>
              <a:spcAft>
                <a:spcPts val="0"/>
              </a:spcAft>
              <a:buNone/>
            </a:pPr>
            <a:r>
              <a:rPr lang="zh-CN" sz="1400">
                <a:solidFill>
                  <a:srgbClr val="000000"/>
                </a:solidFill>
              </a:rPr>
              <a:t>Time Period: 		</a:t>
            </a:r>
            <a:r>
              <a:rPr i="1" lang="zh-CN" sz="1400">
                <a:solidFill>
                  <a:srgbClr val="000000"/>
                </a:solidFill>
              </a:rPr>
              <a:t>2007 to Present</a:t>
            </a:r>
            <a:endParaRPr sz="1400">
              <a:solidFill>
                <a:srgbClr val="000000"/>
              </a:solidFill>
            </a:endParaRPr>
          </a:p>
          <a:p>
            <a:pPr indent="0" lvl="0" marL="0" rtl="0" algn="l">
              <a:lnSpc>
                <a:spcPct val="100000"/>
              </a:lnSpc>
              <a:spcBef>
                <a:spcPts val="0"/>
              </a:spcBef>
              <a:spcAft>
                <a:spcPts val="0"/>
              </a:spcAft>
              <a:buNone/>
            </a:pPr>
            <a:r>
              <a:rPr lang="zh-CN" sz="1400">
                <a:solidFill>
                  <a:srgbClr val="000000"/>
                </a:solidFill>
              </a:rPr>
              <a:t>Frequency: 			</a:t>
            </a:r>
            <a:r>
              <a:rPr i="1" lang="zh-CN" sz="1400">
                <a:solidFill>
                  <a:srgbClr val="000000"/>
                </a:solidFill>
              </a:rPr>
              <a:t>Data are updated daily</a:t>
            </a:r>
            <a:endParaRPr sz="1400">
              <a:solidFill>
                <a:srgbClr val="5E5E5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zh-CN" sz="1400">
                <a:solidFill>
                  <a:srgbClr val="000000"/>
                </a:solidFill>
              </a:rPr>
              <a:t>Rows: 			</a:t>
            </a:r>
            <a:r>
              <a:rPr i="1" lang="zh-CN" sz="1400">
                <a:solidFill>
                  <a:srgbClr val="000000"/>
                </a:solidFill>
              </a:rPr>
              <a:t>29.5K</a:t>
            </a:r>
            <a:endParaRPr sz="1400">
              <a:solidFill>
                <a:srgbClr val="000000"/>
              </a:solidFill>
            </a:endParaRPr>
          </a:p>
          <a:p>
            <a:pPr indent="0" lvl="0" marL="0" rtl="0" algn="l">
              <a:lnSpc>
                <a:spcPct val="100000"/>
              </a:lnSpc>
              <a:spcBef>
                <a:spcPts val="0"/>
              </a:spcBef>
              <a:spcAft>
                <a:spcPts val="0"/>
              </a:spcAft>
              <a:buNone/>
            </a:pPr>
            <a:r>
              <a:rPr lang="zh-CN" sz="1400">
                <a:solidFill>
                  <a:srgbClr val="000000"/>
                </a:solidFill>
              </a:rPr>
              <a:t>Columns: 			</a:t>
            </a:r>
            <a:r>
              <a:rPr i="1" lang="zh-CN" sz="1400">
                <a:solidFill>
                  <a:srgbClr val="000000"/>
                </a:solidFill>
              </a:rPr>
              <a:t>18</a:t>
            </a:r>
            <a:endParaRPr i="1" sz="1400">
              <a:solidFill>
                <a:srgbClr val="000000"/>
              </a:solidFill>
            </a:endParaRPr>
          </a:p>
          <a:p>
            <a:pPr indent="0" lvl="0" marL="1371600" rtl="0" algn="l">
              <a:lnSpc>
                <a:spcPct val="100000"/>
              </a:lnSpc>
              <a:spcBef>
                <a:spcPts val="0"/>
              </a:spcBef>
              <a:spcAft>
                <a:spcPts val="0"/>
              </a:spcAft>
              <a:buNone/>
            </a:pPr>
            <a:r>
              <a:rPr i="1" lang="zh-CN" sz="1400">
                <a:solidFill>
                  <a:srgbClr val="000000"/>
                </a:solidFill>
              </a:rPr>
              <a:t>“Result” - which indicates if the presence or absence of the WNV virus in a mosquito.</a:t>
            </a:r>
            <a:endParaRPr i="1" sz="1400">
              <a:solidFill>
                <a:srgbClr val="000000"/>
              </a:solidFill>
            </a:endParaRPr>
          </a:p>
          <a:p>
            <a:pPr indent="0" lvl="0" marL="1371600" rtl="0" algn="l">
              <a:lnSpc>
                <a:spcPct val="100000"/>
              </a:lnSpc>
              <a:spcBef>
                <a:spcPts val="0"/>
              </a:spcBef>
              <a:spcAft>
                <a:spcPts val="0"/>
              </a:spcAft>
              <a:buNone/>
            </a:pPr>
            <a:r>
              <a:rPr i="1" lang="zh-CN" sz="1400">
                <a:solidFill>
                  <a:srgbClr val="000000"/>
                </a:solidFill>
              </a:rPr>
              <a:t>“Block” - which gives information on the locations of the traps.</a:t>
            </a:r>
            <a:endParaRPr i="1" sz="1400">
              <a:solidFill>
                <a:srgbClr val="000000"/>
              </a:solidFill>
            </a:endParaRPr>
          </a:p>
          <a:p>
            <a:pPr indent="0" lvl="0" marL="1371600" rtl="0" algn="l">
              <a:lnSpc>
                <a:spcPct val="100000"/>
              </a:lnSpc>
              <a:spcBef>
                <a:spcPts val="0"/>
              </a:spcBef>
              <a:spcAft>
                <a:spcPts val="0"/>
              </a:spcAft>
              <a:buNone/>
            </a:pPr>
            <a:r>
              <a:rPr i="1" lang="zh-CN" sz="1400">
                <a:solidFill>
                  <a:srgbClr val="000000"/>
                </a:solidFill>
              </a:rPr>
              <a:t>“Species” - the information on the species of mosquitoes. </a:t>
            </a:r>
            <a:endParaRPr i="1" sz="1400">
              <a:solidFill>
                <a:srgbClr val="000000"/>
              </a:solidFill>
            </a:endParaRPr>
          </a:p>
          <a:p>
            <a:pPr indent="0" lvl="0" marL="1371600" rtl="0" algn="l">
              <a:lnSpc>
                <a:spcPct val="100000"/>
              </a:lnSpc>
              <a:spcBef>
                <a:spcPts val="0"/>
              </a:spcBef>
              <a:spcAft>
                <a:spcPts val="0"/>
              </a:spcAft>
              <a:buNone/>
            </a:pPr>
            <a:r>
              <a:rPr i="1" lang="zh-CN" sz="1400">
                <a:solidFill>
                  <a:srgbClr val="000000"/>
                </a:solidFill>
              </a:rPr>
              <a:t>“Test Date” - more information on the time of the observation.</a:t>
            </a:r>
            <a:endParaRPr i="1" sz="1400">
              <a:solidFill>
                <a:srgbClr val="000000"/>
              </a:solidFill>
            </a:endParaRPr>
          </a:p>
          <a:p>
            <a:pPr indent="0" lvl="0" marL="0" rtl="0" algn="l">
              <a:lnSpc>
                <a:spcPct val="100000"/>
              </a:lnSpc>
              <a:spcBef>
                <a:spcPts val="0"/>
              </a:spcBef>
              <a:spcAft>
                <a:spcPts val="0"/>
              </a:spcAft>
              <a:buNone/>
            </a:pPr>
            <a:r>
              <a:t/>
            </a:r>
            <a:endParaRPr i="1" sz="1400">
              <a:solidFill>
                <a:srgbClr val="000000"/>
              </a:solidFill>
            </a:endParaRPr>
          </a:p>
          <a:p>
            <a:pPr indent="0" lvl="0" marL="0" rtl="0" algn="l">
              <a:lnSpc>
                <a:spcPct val="100000"/>
              </a:lnSpc>
              <a:spcBef>
                <a:spcPts val="0"/>
              </a:spcBef>
              <a:spcAft>
                <a:spcPts val="0"/>
              </a:spcAft>
              <a:buNone/>
            </a:pPr>
            <a:r>
              <a:t/>
            </a:r>
            <a:endParaRPr i="1" sz="1400">
              <a:solidFill>
                <a:srgbClr val="000000"/>
              </a:solidFill>
            </a:endParaRPr>
          </a:p>
          <a:p>
            <a:pPr indent="0" lvl="0" marL="0" marR="0" rtl="0" algn="l">
              <a:lnSpc>
                <a:spcPct val="115000"/>
              </a:lnSpc>
              <a:spcBef>
                <a:spcPts val="0"/>
              </a:spcBef>
              <a:spcAft>
                <a:spcPts val="0"/>
              </a:spcAft>
              <a:buNone/>
            </a:pPr>
            <a:r>
              <a:t/>
            </a:r>
            <a:endParaRPr sz="1400">
              <a:solidFill>
                <a:srgbClr val="000000"/>
              </a:solidFill>
            </a:endParaRPr>
          </a:p>
          <a:p>
            <a:pPr indent="0" lvl="0" marL="0" marR="0" rtl="0" algn="l">
              <a:lnSpc>
                <a:spcPct val="115000"/>
              </a:lnSpc>
              <a:spcBef>
                <a:spcPts val="1600"/>
              </a:spcBef>
              <a:spcAft>
                <a:spcPts val="1600"/>
              </a:spcAft>
              <a:buNone/>
            </a:pPr>
            <a:r>
              <a:t/>
            </a:r>
            <a:endParaRPr sz="1400">
              <a:solidFill>
                <a:srgbClr val="000000"/>
              </a:solidFill>
            </a:endParaRPr>
          </a:p>
        </p:txBody>
      </p:sp>
      <p:pic>
        <p:nvPicPr>
          <p:cNvPr id="111" name="Google Shape;111;p16"/>
          <p:cNvPicPr preferRelativeResize="0"/>
          <p:nvPr/>
        </p:nvPicPr>
        <p:blipFill>
          <a:blip r:embed="rId4">
            <a:alphaModFix/>
          </a:blip>
          <a:stretch>
            <a:fillRect/>
          </a:stretch>
        </p:blipFill>
        <p:spPr>
          <a:xfrm>
            <a:off x="8375700" y="109725"/>
            <a:ext cx="622600" cy="622600"/>
          </a:xfrm>
          <a:prstGeom prst="rect">
            <a:avLst/>
          </a:prstGeom>
          <a:noFill/>
          <a:ln>
            <a:noFill/>
          </a:ln>
        </p:spPr>
      </p:pic>
      <p:sp>
        <p:nvSpPr>
          <p:cNvPr id="112" name="Google Shape;112;p16"/>
          <p:cNvSpPr txBox="1"/>
          <p:nvPr/>
        </p:nvSpPr>
        <p:spPr>
          <a:xfrm>
            <a:off x="8002800" y="1687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Issue to Data</a:t>
            </a:r>
            <a:endParaRPr/>
          </a:p>
        </p:txBody>
      </p:sp>
      <p:sp>
        <p:nvSpPr>
          <p:cNvPr id="118" name="Google Shape;118;p17"/>
          <p:cNvSpPr txBox="1"/>
          <p:nvPr>
            <p:ph idx="1" type="body"/>
          </p:nvPr>
        </p:nvSpPr>
        <p:spPr>
          <a:xfrm>
            <a:off x="1044100" y="1886600"/>
            <a:ext cx="8055000" cy="28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000000"/>
                </a:solidFill>
              </a:rPr>
              <a:t>Missing variables</a:t>
            </a:r>
            <a:r>
              <a:rPr lang="zh-CN" sz="1800">
                <a:solidFill>
                  <a:srgbClr val="000000"/>
                </a:solidFill>
              </a:rPr>
              <a:t>:</a:t>
            </a:r>
            <a:endParaRPr sz="1800">
              <a:solidFill>
                <a:srgbClr val="000000"/>
              </a:solidFill>
            </a:endParaRPr>
          </a:p>
          <a:p>
            <a:pPr indent="0" lvl="0" marL="450000" rtl="0" algn="l">
              <a:spcBef>
                <a:spcPts val="1600"/>
              </a:spcBef>
              <a:spcAft>
                <a:spcPts val="0"/>
              </a:spcAft>
              <a:buNone/>
            </a:pPr>
            <a:r>
              <a:rPr lang="zh-CN" sz="1800">
                <a:solidFill>
                  <a:srgbClr val="000000"/>
                </a:solidFill>
              </a:rPr>
              <a:t>	A total of 4410 observations had missing varaibles (7) under 10 major address locations (BLOCK).</a:t>
            </a:r>
            <a:endParaRPr sz="1800">
              <a:solidFill>
                <a:srgbClr val="000000"/>
              </a:solidFill>
            </a:endParaRPr>
          </a:p>
          <a:p>
            <a:pPr indent="0" lvl="0" marL="0" rtl="0" algn="l">
              <a:spcBef>
                <a:spcPts val="0"/>
              </a:spcBef>
              <a:spcAft>
                <a:spcPts val="0"/>
              </a:spcAft>
              <a:buNone/>
            </a:pPr>
            <a:r>
              <a:rPr lang="zh-CN" sz="1800">
                <a:solidFill>
                  <a:srgbClr val="000000"/>
                </a:solidFill>
              </a:rPr>
              <a:t>	Latitude, longitude and zip code identified from the address.    </a:t>
            </a:r>
            <a:endParaRPr sz="1800">
              <a:solidFill>
                <a:srgbClr val="000000"/>
              </a:solidFill>
            </a:endParaRPr>
          </a:p>
          <a:p>
            <a:pPr indent="457200" lvl="0" marL="914400" rtl="0" algn="l">
              <a:spcBef>
                <a:spcPts val="0"/>
              </a:spcBef>
              <a:spcAft>
                <a:spcPts val="0"/>
              </a:spcAft>
              <a:buNone/>
            </a:pPr>
            <a:r>
              <a:rPr lang="zh-CN" sz="1400" u="sng">
                <a:solidFill>
                  <a:srgbClr val="1155CC"/>
                </a:solidFill>
                <a:hlinkClick r:id="rId3"/>
              </a:rPr>
              <a:t>https://www.latlong.net/</a:t>
            </a:r>
            <a:endParaRPr sz="1800">
              <a:solidFill>
                <a:srgbClr val="000000"/>
              </a:solidFill>
            </a:endParaRPr>
          </a:p>
          <a:p>
            <a:pPr indent="457200" lvl="0" marL="0" rtl="0" algn="l">
              <a:spcBef>
                <a:spcPts val="0"/>
              </a:spcBef>
              <a:spcAft>
                <a:spcPts val="0"/>
              </a:spcAft>
              <a:buNone/>
            </a:pPr>
            <a:r>
              <a:rPr lang="zh-CN" sz="1800">
                <a:solidFill>
                  <a:srgbClr val="000000"/>
                </a:solidFill>
              </a:rPr>
              <a:t>No weather and temperature variables. </a:t>
            </a:r>
            <a:endParaRPr sz="1800">
              <a:solidFill>
                <a:srgbClr val="000000"/>
              </a:solidFill>
            </a:endParaRPr>
          </a:p>
          <a:p>
            <a:pPr indent="0" lvl="0" marL="0" rtl="0" algn="l">
              <a:spcBef>
                <a:spcPts val="1000"/>
              </a:spcBef>
              <a:spcAft>
                <a:spcPts val="0"/>
              </a:spcAft>
              <a:buNone/>
            </a:pPr>
            <a:r>
              <a:rPr b="1" lang="zh-CN" sz="1800">
                <a:solidFill>
                  <a:srgbClr val="000000"/>
                </a:solidFill>
              </a:rPr>
              <a:t>Variables still missing for certain ovservations: </a:t>
            </a:r>
            <a:endParaRPr b="1" sz="1800">
              <a:solidFill>
                <a:srgbClr val="000000"/>
              </a:solidFill>
            </a:endParaRPr>
          </a:p>
          <a:p>
            <a:pPr indent="457200" lvl="0" marL="0" rtl="0" algn="l">
              <a:spcBef>
                <a:spcPts val="0"/>
              </a:spcBef>
              <a:spcAft>
                <a:spcPts val="0"/>
              </a:spcAft>
              <a:buNone/>
            </a:pPr>
            <a:r>
              <a:rPr lang="zh-CN" sz="1800">
                <a:solidFill>
                  <a:srgbClr val="000000"/>
                </a:solidFill>
              </a:rPr>
              <a:t>Wards, Census Tracts, Community Areas &amp; Historical Wards 2003-2015.</a:t>
            </a:r>
            <a:endParaRPr sz="1800">
              <a:solidFill>
                <a:srgbClr val="000000"/>
              </a:solidFill>
            </a:endParaRPr>
          </a:p>
          <a:p>
            <a:pPr indent="457200" lvl="0" marL="0" rtl="0" algn="l">
              <a:spcBef>
                <a:spcPts val="0"/>
              </a:spcBef>
              <a:spcAft>
                <a:spcPts val="0"/>
              </a:spcAft>
              <a:buNone/>
            </a:pPr>
            <a:r>
              <a:t/>
            </a:r>
            <a:endParaRPr sz="1800">
              <a:solidFill>
                <a:srgbClr val="000000"/>
              </a:solidFill>
            </a:endParaRPr>
          </a:p>
          <a:p>
            <a:pPr indent="457200" lvl="0" marL="0" rtl="0" algn="l">
              <a:spcBef>
                <a:spcPts val="0"/>
              </a:spcBef>
              <a:spcAft>
                <a:spcPts val="0"/>
              </a:spcAft>
              <a:buNone/>
            </a:pPr>
            <a:r>
              <a:t/>
            </a:r>
            <a:endParaRPr sz="1800">
              <a:solidFill>
                <a:srgbClr val="000000"/>
              </a:solidFill>
            </a:endParaRPr>
          </a:p>
        </p:txBody>
      </p:sp>
      <p:pic>
        <p:nvPicPr>
          <p:cNvPr id="119" name="Google Shape;119;p17"/>
          <p:cNvPicPr preferRelativeResize="0"/>
          <p:nvPr/>
        </p:nvPicPr>
        <p:blipFill>
          <a:blip r:embed="rId4">
            <a:alphaModFix/>
          </a:blip>
          <a:stretch>
            <a:fillRect/>
          </a:stretch>
        </p:blipFill>
        <p:spPr>
          <a:xfrm>
            <a:off x="8375700" y="109725"/>
            <a:ext cx="622600" cy="62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idx="4294967295" type="title"/>
          </p:nvPr>
        </p:nvSpPr>
        <p:spPr>
          <a:xfrm>
            <a:off x="730000" y="1318650"/>
            <a:ext cx="2691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Exploring data</a:t>
            </a:r>
            <a:endParaRPr/>
          </a:p>
        </p:txBody>
      </p:sp>
      <p:pic>
        <p:nvPicPr>
          <p:cNvPr id="125" name="Google Shape;125;p18"/>
          <p:cNvPicPr preferRelativeResize="0"/>
          <p:nvPr/>
        </p:nvPicPr>
        <p:blipFill>
          <a:blip r:embed="rId3">
            <a:alphaModFix/>
          </a:blip>
          <a:stretch>
            <a:fillRect/>
          </a:stretch>
        </p:blipFill>
        <p:spPr>
          <a:xfrm>
            <a:off x="79750" y="454100"/>
            <a:ext cx="622600" cy="622600"/>
          </a:xfrm>
          <a:prstGeom prst="rect">
            <a:avLst/>
          </a:prstGeom>
          <a:noFill/>
          <a:ln>
            <a:noFill/>
          </a:ln>
        </p:spPr>
      </p:pic>
      <p:sp>
        <p:nvSpPr>
          <p:cNvPr id="126" name="Google Shape;126;p18"/>
          <p:cNvSpPr txBox="1"/>
          <p:nvPr>
            <p:ph idx="4294967295" type="subTitle"/>
          </p:nvPr>
        </p:nvSpPr>
        <p:spPr>
          <a:xfrm>
            <a:off x="978550" y="2192250"/>
            <a:ext cx="2188500" cy="56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CN" sz="1800">
                <a:solidFill>
                  <a:srgbClr val="000000"/>
                </a:solidFill>
              </a:rPr>
              <a:t>Statistics/Summary</a:t>
            </a:r>
            <a:endParaRPr/>
          </a:p>
        </p:txBody>
      </p:sp>
      <p:pic>
        <p:nvPicPr>
          <p:cNvPr id="127" name="Google Shape;127;p18"/>
          <p:cNvPicPr preferRelativeResize="0"/>
          <p:nvPr/>
        </p:nvPicPr>
        <p:blipFill>
          <a:blip r:embed="rId4">
            <a:alphaModFix/>
          </a:blip>
          <a:stretch>
            <a:fillRect/>
          </a:stretch>
        </p:blipFill>
        <p:spPr>
          <a:xfrm>
            <a:off x="3882850" y="93000"/>
            <a:ext cx="5129050" cy="4957499"/>
          </a:xfrm>
          <a:prstGeom prst="rect">
            <a:avLst/>
          </a:prstGeom>
          <a:noFill/>
          <a:ln>
            <a:noFill/>
          </a:ln>
        </p:spPr>
      </p:pic>
      <p:pic>
        <p:nvPicPr>
          <p:cNvPr id="128" name="Google Shape;128;p18"/>
          <p:cNvPicPr preferRelativeResize="0"/>
          <p:nvPr/>
        </p:nvPicPr>
        <p:blipFill>
          <a:blip r:embed="rId5">
            <a:alphaModFix/>
          </a:blip>
          <a:stretch>
            <a:fillRect/>
          </a:stretch>
        </p:blipFill>
        <p:spPr>
          <a:xfrm>
            <a:off x="-144375" y="871725"/>
            <a:ext cx="1070850" cy="107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idx="4294967295" type="title"/>
          </p:nvPr>
        </p:nvSpPr>
        <p:spPr>
          <a:xfrm>
            <a:off x="145675" y="1318650"/>
            <a:ext cx="2512500" cy="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Exploring data</a:t>
            </a:r>
            <a:endParaRPr sz="2400"/>
          </a:p>
        </p:txBody>
      </p:sp>
      <p:pic>
        <p:nvPicPr>
          <p:cNvPr id="134" name="Google Shape;134;p19"/>
          <p:cNvPicPr preferRelativeResize="0"/>
          <p:nvPr/>
        </p:nvPicPr>
        <p:blipFill>
          <a:blip r:embed="rId3">
            <a:alphaModFix/>
          </a:blip>
          <a:stretch>
            <a:fillRect/>
          </a:stretch>
        </p:blipFill>
        <p:spPr>
          <a:xfrm>
            <a:off x="883775" y="540375"/>
            <a:ext cx="622600" cy="622600"/>
          </a:xfrm>
          <a:prstGeom prst="rect">
            <a:avLst/>
          </a:prstGeom>
          <a:noFill/>
          <a:ln>
            <a:noFill/>
          </a:ln>
        </p:spPr>
      </p:pic>
      <p:sp>
        <p:nvSpPr>
          <p:cNvPr id="135" name="Google Shape;135;p19"/>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zh-CN" sz="1800">
                <a:solidFill>
                  <a:srgbClr val="000000"/>
                </a:solidFill>
              </a:rPr>
              <a:t>Chart: Time Series</a:t>
            </a:r>
            <a:endParaRPr/>
          </a:p>
        </p:txBody>
      </p:sp>
      <p:pic>
        <p:nvPicPr>
          <p:cNvPr id="136" name="Google Shape;136;p19"/>
          <p:cNvPicPr preferRelativeResize="0"/>
          <p:nvPr/>
        </p:nvPicPr>
        <p:blipFill>
          <a:blip r:embed="rId4">
            <a:alphaModFix/>
          </a:blip>
          <a:stretch>
            <a:fillRect/>
          </a:stretch>
        </p:blipFill>
        <p:spPr>
          <a:xfrm>
            <a:off x="2874300" y="421400"/>
            <a:ext cx="6136675" cy="374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idx="4294967295" type="title"/>
          </p:nvPr>
        </p:nvSpPr>
        <p:spPr>
          <a:xfrm>
            <a:off x="145675" y="1318650"/>
            <a:ext cx="23142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Exploring data</a:t>
            </a:r>
            <a:endParaRPr sz="2400"/>
          </a:p>
        </p:txBody>
      </p:sp>
      <p:pic>
        <p:nvPicPr>
          <p:cNvPr id="142" name="Google Shape;142;p20"/>
          <p:cNvPicPr preferRelativeResize="0"/>
          <p:nvPr/>
        </p:nvPicPr>
        <p:blipFill>
          <a:blip r:embed="rId3">
            <a:alphaModFix/>
          </a:blip>
          <a:stretch>
            <a:fillRect/>
          </a:stretch>
        </p:blipFill>
        <p:spPr>
          <a:xfrm>
            <a:off x="883775" y="540375"/>
            <a:ext cx="622600" cy="622600"/>
          </a:xfrm>
          <a:prstGeom prst="rect">
            <a:avLst/>
          </a:prstGeom>
          <a:noFill/>
          <a:ln>
            <a:noFill/>
          </a:ln>
        </p:spPr>
      </p:pic>
      <p:sp>
        <p:nvSpPr>
          <p:cNvPr id="143" name="Google Shape;143;p20"/>
          <p:cNvSpPr txBox="1"/>
          <p:nvPr>
            <p:ph idx="1" type="body"/>
          </p:nvPr>
        </p:nvSpPr>
        <p:spPr>
          <a:xfrm>
            <a:off x="724950" y="4336675"/>
            <a:ext cx="7697400" cy="583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zh-CN" sz="1600">
                <a:solidFill>
                  <a:srgbClr val="000000"/>
                </a:solidFill>
              </a:rPr>
              <a:t>Chart: Histogram with Census of Mosquitoes as the variable and Species as a filter</a:t>
            </a:r>
            <a:endParaRPr sz="1600"/>
          </a:p>
        </p:txBody>
      </p:sp>
      <p:pic>
        <p:nvPicPr>
          <p:cNvPr id="144" name="Google Shape;144;p20"/>
          <p:cNvPicPr preferRelativeResize="0"/>
          <p:nvPr/>
        </p:nvPicPr>
        <p:blipFill rotWithShape="1">
          <a:blip r:embed="rId4">
            <a:alphaModFix/>
          </a:blip>
          <a:srcRect b="327" l="0" r="0" t="317"/>
          <a:stretch/>
        </p:blipFill>
        <p:spPr>
          <a:xfrm>
            <a:off x="2597000" y="398800"/>
            <a:ext cx="6283299" cy="3711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idx="4294967295" type="title"/>
          </p:nvPr>
        </p:nvSpPr>
        <p:spPr>
          <a:xfrm>
            <a:off x="145675" y="1318650"/>
            <a:ext cx="23142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Exploring data</a:t>
            </a:r>
            <a:endParaRPr sz="2400"/>
          </a:p>
        </p:txBody>
      </p:sp>
      <p:pic>
        <p:nvPicPr>
          <p:cNvPr id="150" name="Google Shape;150;p21"/>
          <p:cNvPicPr preferRelativeResize="0"/>
          <p:nvPr/>
        </p:nvPicPr>
        <p:blipFill>
          <a:blip r:embed="rId3">
            <a:alphaModFix/>
          </a:blip>
          <a:stretch>
            <a:fillRect/>
          </a:stretch>
        </p:blipFill>
        <p:spPr>
          <a:xfrm>
            <a:off x="883775" y="540375"/>
            <a:ext cx="622600" cy="622600"/>
          </a:xfrm>
          <a:prstGeom prst="rect">
            <a:avLst/>
          </a:prstGeom>
          <a:noFill/>
          <a:ln>
            <a:noFill/>
          </a:ln>
        </p:spPr>
      </p:pic>
      <p:sp>
        <p:nvSpPr>
          <p:cNvPr id="151" name="Google Shape;151;p21"/>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zh-CN" sz="1800">
                <a:solidFill>
                  <a:srgbClr val="000000"/>
                </a:solidFill>
              </a:rPr>
              <a:t>Chart: Human Census with Test results as filter</a:t>
            </a:r>
            <a:endParaRPr/>
          </a:p>
        </p:txBody>
      </p:sp>
      <p:pic>
        <p:nvPicPr>
          <p:cNvPr id="152" name="Google Shape;152;p21"/>
          <p:cNvPicPr preferRelativeResize="0"/>
          <p:nvPr/>
        </p:nvPicPr>
        <p:blipFill>
          <a:blip r:embed="rId4">
            <a:alphaModFix/>
          </a:blip>
          <a:stretch>
            <a:fillRect/>
          </a:stretch>
        </p:blipFill>
        <p:spPr>
          <a:xfrm>
            <a:off x="2625850" y="362725"/>
            <a:ext cx="6370925" cy="348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