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2" r:id="rId2"/>
  </p:sldMasterIdLst>
  <p:notesMasterIdLst>
    <p:notesMasterId r:id="rId25"/>
  </p:notesMasterIdLst>
  <p:sldIdLst>
    <p:sldId id="256" r:id="rId3"/>
    <p:sldId id="341" r:id="rId4"/>
    <p:sldId id="310" r:id="rId5"/>
    <p:sldId id="271" r:id="rId6"/>
    <p:sldId id="313" r:id="rId7"/>
    <p:sldId id="315" r:id="rId8"/>
    <p:sldId id="273" r:id="rId9"/>
    <p:sldId id="293" r:id="rId10"/>
    <p:sldId id="294" r:id="rId11"/>
    <p:sldId id="336" r:id="rId12"/>
    <p:sldId id="342" r:id="rId13"/>
    <p:sldId id="299" r:id="rId14"/>
    <p:sldId id="339" r:id="rId15"/>
    <p:sldId id="345" r:id="rId16"/>
    <p:sldId id="349" r:id="rId17"/>
    <p:sldId id="344" r:id="rId18"/>
    <p:sldId id="346" r:id="rId19"/>
    <p:sldId id="348" r:id="rId20"/>
    <p:sldId id="338" r:id="rId21"/>
    <p:sldId id="347" r:id="rId22"/>
    <p:sldId id="268" r:id="rId23"/>
    <p:sldId id="267" r:id="rId24"/>
  </p:sldIdLst>
  <p:sldSz cx="18288000" cy="10287000"/>
  <p:notesSz cx="6858000" cy="9144000"/>
  <p:embeddedFontLst>
    <p:embeddedFont>
      <p:font typeface="Open Sans" panose="020B0604020202020204" charset="0"/>
      <p:regular r:id="rId26"/>
      <p:bold r:id="rId27"/>
      <p:italic r:id="rId28"/>
      <p:boldItalic r:id="rId29"/>
    </p:embeddedFont>
    <p:embeddedFont>
      <p:font typeface="Calibri Light" panose="020F0302020204030204" pitchFamily="34" charset="0"/>
      <p:regular r:id="rId30"/>
      <p:italic r:id="rId31"/>
    </p:embeddedFont>
    <p:embeddedFont>
      <p:font typeface="Verdana" panose="020B060403050404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Antonio Bold" panose="020B0604020202020204" charset="0"/>
      <p:regular r:id="rId40"/>
    </p:embeddedFont>
    <p:embeddedFont>
      <p:font typeface="Mangal" panose="02040503050203030202" pitchFamily="18" charset="0"/>
      <p:regular r:id="rId41"/>
      <p:bold r:id="rId42"/>
    </p:embeddedFont>
    <p:embeddedFont>
      <p:font typeface="Raleway" panose="020B0604020202020204" charset="0"/>
      <p:regular r:id="rId43"/>
      <p:bold r:id="rId44"/>
      <p:italic r:id="rId45"/>
      <p:boldItalic r:id="rId46"/>
    </p:embeddedFont>
    <p:embeddedFont>
      <p:font typeface="Barlow" panose="020B0604020202020204" charset="0"/>
      <p:regular r:id="rId47"/>
      <p:bold r:id="rId48"/>
      <p:italic r:id="rId49"/>
      <p:boldItalic r:id="rId50"/>
    </p:embeddedFont>
    <p:embeddedFont>
      <p:font typeface="Montserrat" panose="020B0604020202020204" charset="0"/>
      <p:regular r:id="rId51"/>
      <p:bold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5179" autoAdjust="0"/>
  </p:normalViewPr>
  <p:slideViewPr>
    <p:cSldViewPr>
      <p:cViewPr varScale="1">
        <p:scale>
          <a:sx n="48" d="100"/>
          <a:sy n="48" d="100"/>
        </p:scale>
        <p:origin x="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6.fntdata"/><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smtClean="0">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smtClean="0">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smtClean="0">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t>
        <a:bodyPr/>
        <a:lstStyle/>
        <a:p>
          <a:endParaRPr lang="en-US"/>
        </a:p>
      </dgm:t>
    </dgm:pt>
    <dgm:pt modelId="{8451ED41-C590-464C-8723-134AEB39DBB3}" type="pres">
      <dgm:prSet presAssocID="{DD344F1D-3325-40CB-A71F-A79307D22CED}" presName="comp1" presStyleCnt="0"/>
      <dgm:spPr/>
      <dgm:t>
        <a:bodyPr/>
        <a:lstStyle/>
        <a:p>
          <a:endParaRPr lang="en-US"/>
        </a:p>
      </dgm:t>
    </dgm:pt>
    <dgm:pt modelId="{2BE2AAFC-BEAE-481D-B557-81DE68A237F7}" type="pres">
      <dgm:prSet presAssocID="{DD344F1D-3325-40CB-A71F-A79307D22CED}" presName="circle1" presStyleLbl="node1" presStyleIdx="0" presStyleCnt="3"/>
      <dgm:spPr>
        <a:prstGeom prst="ellipse">
          <a:avLst/>
        </a:prstGeom>
      </dgm:spPr>
      <dgm:t>
        <a:bodyPr/>
        <a:lstStyle/>
        <a:p>
          <a:endParaRPr lang="en-US"/>
        </a:p>
      </dgm:t>
    </dgm:pt>
    <dgm:pt modelId="{ED7C1346-0397-438A-9AAD-8BE2335EC6BB}" type="pres">
      <dgm:prSet presAssocID="{DD344F1D-3325-40CB-A71F-A79307D22CED}" presName="c1text" presStyleLbl="node1" presStyleIdx="0" presStyleCnt="3">
        <dgm:presLayoutVars>
          <dgm:bulletEnabled val="1"/>
        </dgm:presLayoutVars>
      </dgm:prSet>
      <dgm:spPr/>
      <dgm:t>
        <a:bodyPr/>
        <a:lstStyle/>
        <a:p>
          <a:endParaRPr lang="en-US"/>
        </a:p>
      </dgm:t>
    </dgm:pt>
    <dgm:pt modelId="{8F11973F-33EE-445B-8E28-2D5EAC0DA289}" type="pres">
      <dgm:prSet presAssocID="{DD344F1D-3325-40CB-A71F-A79307D22CED}" presName="comp2" presStyleCnt="0"/>
      <dgm:spPr/>
      <dgm:t>
        <a:bodyPr/>
        <a:lstStyle/>
        <a:p>
          <a:endParaRPr lang="en-US"/>
        </a:p>
      </dgm:t>
    </dgm:pt>
    <dgm:pt modelId="{5783AC22-EAAA-4B02-9505-F9F67BC8F71A}" type="pres">
      <dgm:prSet presAssocID="{DD344F1D-3325-40CB-A71F-A79307D22CED}" presName="circle2" presStyleLbl="node1" presStyleIdx="1" presStyleCnt="3"/>
      <dgm:spPr>
        <a:prstGeom prst="ellipse">
          <a:avLst/>
        </a:prstGeom>
      </dgm:spPr>
      <dgm:t>
        <a:bodyPr/>
        <a:lstStyle/>
        <a:p>
          <a:endParaRPr lang="en-US"/>
        </a:p>
      </dgm:t>
    </dgm:pt>
    <dgm:pt modelId="{4871E181-12FC-48FB-9E74-6BA476466234}" type="pres">
      <dgm:prSet presAssocID="{DD344F1D-3325-40CB-A71F-A79307D22CED}" presName="c2text" presStyleLbl="node1" presStyleIdx="1" presStyleCnt="3">
        <dgm:presLayoutVars>
          <dgm:bulletEnabled val="1"/>
        </dgm:presLayoutVars>
      </dgm:prSet>
      <dgm:spPr/>
      <dgm:t>
        <a:bodyPr/>
        <a:lstStyle/>
        <a:p>
          <a:endParaRPr lang="en-US"/>
        </a:p>
      </dgm:t>
    </dgm:pt>
    <dgm:pt modelId="{901532F9-DC54-486E-8432-B2395DAF1269}" type="pres">
      <dgm:prSet presAssocID="{DD344F1D-3325-40CB-A71F-A79307D22CED}" presName="comp3" presStyleCnt="0"/>
      <dgm:spPr/>
      <dgm:t>
        <a:bodyPr/>
        <a:lstStyle/>
        <a:p>
          <a:endParaRPr lang="en-US"/>
        </a:p>
      </dgm:t>
    </dgm:pt>
    <dgm:pt modelId="{0927306A-DE0F-4C43-94ED-305F00916AD7}" type="pres">
      <dgm:prSet presAssocID="{DD344F1D-3325-40CB-A71F-A79307D22CED}" presName="circle3" presStyleLbl="node1" presStyleIdx="2" presStyleCnt="3"/>
      <dgm:spPr>
        <a:prstGeom prst="ellipse">
          <a:avLst/>
        </a:prstGeom>
      </dgm:spPr>
      <dgm:t>
        <a:bodyPr/>
        <a:lstStyle/>
        <a:p>
          <a:endParaRPr lang="en-US"/>
        </a:p>
      </dgm:t>
    </dgm:pt>
    <dgm:pt modelId="{DFA2E1B6-C653-4ECD-AABA-E3551E5267D7}" type="pres">
      <dgm:prSet presAssocID="{DD344F1D-3325-40CB-A71F-A79307D22CED}" presName="c3text" presStyleLbl="node1" presStyleIdx="2" presStyleCnt="3">
        <dgm:presLayoutVars>
          <dgm:bulletEnabled val="1"/>
        </dgm:presLayoutVars>
      </dgm:prSet>
      <dgm:spPr/>
      <dgm:t>
        <a:bodyPr/>
        <a:lstStyle/>
        <a:p>
          <a:endParaRPr lang="en-US"/>
        </a:p>
      </dgm:t>
    </dgm:pt>
  </dgm:ptLst>
  <dgm:cxnLst>
    <dgm:cxn modelId="{5048B446-AC55-441E-A5AC-1FA804A23A0B}" type="presOf" srcId="{746B4EF9-BF3A-40BA-AFB2-066011491528}" destId="{2BE2AAFC-BEAE-481D-B557-81DE68A237F7}" srcOrd="0" destOrd="0" presId="urn:microsoft.com/office/officeart/2005/8/layout/venn2"/>
    <dgm:cxn modelId="{3DEA3B12-D7FA-440A-BE79-775519D6910A}" srcId="{DD344F1D-3325-40CB-A71F-A79307D22CED}" destId="{C97EDADC-8ECD-42D4-89AC-847633F19078}" srcOrd="1" destOrd="0" parTransId="{A3260F69-CA56-4346-A57E-769087C36739}" sibTransId="{5909561E-9CA8-4668-901B-DE46BDCB26D4}"/>
    <dgm:cxn modelId="{6EF22650-71F8-46AA-B2F3-3FB7C09D1771}" type="presOf" srcId="{C97EDADC-8ECD-42D4-89AC-847633F19078}" destId="{5783AC22-EAAA-4B02-9505-F9F67BC8F71A}"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BC82ABE1-F8A3-46C7-A8A9-E359E0C156F0}" type="presOf" srcId="{E5EFF1E8-ABE4-4362-A50E-B875D125BD96}" destId="{0927306A-DE0F-4C43-94ED-305F00916AD7}" srcOrd="0"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3E5E3453-8B05-494C-B7DD-8F789CE1047E}" type="presOf" srcId="{E5EFF1E8-ABE4-4362-A50E-B875D125BD96}" destId="{DFA2E1B6-C653-4ECD-AABA-E3551E5267D7}" srcOrd="1" destOrd="0" presId="urn:microsoft.com/office/officeart/2005/8/layout/venn2"/>
    <dgm:cxn modelId="{69D89837-AE44-447D-BEBD-713B62821E4E}" type="presOf" srcId="{DD344F1D-3325-40CB-A71F-A79307D22CED}" destId="{F2B9CC1C-BDE6-4CDB-A758-74CC86A3F31F}"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1D633193-84D8-41E9-9BEA-42E4AE88C1C3}" type="presOf" srcId="{746B4EF9-BF3A-40BA-AFB2-066011491528}" destId="{ED7C1346-0397-438A-9AAD-8BE2335EC6BB}"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2_1" csCatId="accent2" phldr="1"/>
      <dgm:spPr/>
    </dgm:pt>
    <dgm:pt modelId="{1B77F4E2-4054-44C5-8439-BAAC1D809E85}">
      <dgm:prSet phldrT="[Text]" custT="1"/>
      <dgm:spPr/>
      <dgm:t>
        <a:bodyPr/>
        <a:lstStyle/>
        <a:p>
          <a:r>
            <a:rPr lang="de-DE" sz="1800" b="1" dirty="0">
              <a:latin typeface="+mn-lt"/>
              <a:cs typeface="Arial" panose="020B0604020202020204" pitchFamily="34" charset="0"/>
            </a:rPr>
            <a:t>TARGET MARKET:</a:t>
          </a:r>
        </a:p>
        <a:p>
          <a:r>
            <a:rPr lang="de-DE" sz="1800" b="1" dirty="0">
              <a:latin typeface="+mn-lt"/>
              <a:cs typeface="Arial" panose="020B0604020202020204" pitchFamily="34" charset="0"/>
            </a:rPr>
            <a:t>?.........................</a:t>
          </a:r>
        </a:p>
        <a:p>
          <a:r>
            <a:rPr lang="de-DE" sz="1800" dirty="0">
              <a:latin typeface="+mn-lt"/>
              <a:cs typeface="Arial" panose="020B0604020202020204" pitchFamily="34" charset="0"/>
            </a:rPr>
            <a:t> </a:t>
          </a:r>
        </a:p>
      </dgm:t>
    </dgm:pt>
    <dgm:pt modelId="{C067D827-58D6-4BB7-B862-87652879F687}" type="parTrans" cxnId="{6F7BCFFC-5685-445A-8A80-F7B3A816B052}">
      <dgm:prSet/>
      <dgm:spPr/>
      <dgm:t>
        <a:bodyPr/>
        <a:lstStyle/>
        <a:p>
          <a:endParaRPr lang="de-DE" sz="2400">
            <a:latin typeface="+mn-lt"/>
          </a:endParaRPr>
        </a:p>
      </dgm:t>
    </dgm:pt>
    <dgm:pt modelId="{DCC0FA10-27F4-428E-A55C-7BFE43B8D6A1}" type="sibTrans" cxnId="{6F7BCFFC-5685-445A-8A80-F7B3A816B052}">
      <dgm:prSet/>
      <dgm:spPr/>
      <dgm:t>
        <a:bodyPr/>
        <a:lstStyle/>
        <a:p>
          <a:endParaRPr lang="de-DE" sz="2400">
            <a:latin typeface="+mn-lt"/>
          </a:endParaRPr>
        </a:p>
      </dgm:t>
    </dgm:pt>
    <dgm:pt modelId="{89124381-D640-426D-B253-4D1A874C75B4}">
      <dgm:prSet phldrT="[Text]" custT="1"/>
      <dgm:spPr/>
      <dgm:t>
        <a:bodyPr/>
        <a:lstStyle/>
        <a:p>
          <a:pPr algn="ctr"/>
          <a:r>
            <a:rPr lang="de-DE" sz="1800" b="1" dirty="0" smtClean="0">
              <a:latin typeface="+mn-lt"/>
              <a:cs typeface="Arial" panose="020B0604020202020204" pitchFamily="34" charset="0"/>
            </a:rPr>
            <a:t>OPPORTUNITIES/PROSPECTS</a:t>
          </a:r>
          <a:r>
            <a:rPr lang="de-DE" sz="1800" b="1" dirty="0">
              <a:latin typeface="+mn-lt"/>
              <a:cs typeface="Arial" panose="020B0604020202020204" pitchFamily="34" charset="0"/>
            </a:rPr>
            <a:t>:</a:t>
          </a:r>
        </a:p>
        <a:p>
          <a:pPr algn="ctr"/>
          <a:r>
            <a:rPr lang="de-DE" sz="1800" b="1" dirty="0">
              <a:latin typeface="+mn-lt"/>
              <a:cs typeface="Arial" panose="020B0604020202020204" pitchFamily="34" charset="0"/>
            </a:rPr>
            <a:t>?......................... </a:t>
          </a:r>
        </a:p>
        <a:p>
          <a:pPr algn="ctr"/>
          <a:endParaRPr lang="de-DE" sz="1800" b="0" dirty="0">
            <a:latin typeface="+mn-lt"/>
            <a:cs typeface="Arial" panose="020B0604020202020204" pitchFamily="34" charset="0"/>
          </a:endParaRPr>
        </a:p>
      </dgm:t>
    </dgm:pt>
    <dgm:pt modelId="{E7A18DAA-BC05-4839-9C1F-A64F22600D8C}" type="parTrans" cxnId="{2255E916-F98E-4667-9893-DF40C3CF220E}">
      <dgm:prSet/>
      <dgm:spPr/>
      <dgm:t>
        <a:bodyPr/>
        <a:lstStyle/>
        <a:p>
          <a:endParaRPr lang="de-DE" sz="2400">
            <a:latin typeface="+mn-lt"/>
          </a:endParaRPr>
        </a:p>
      </dgm:t>
    </dgm:pt>
    <dgm:pt modelId="{5B0535CC-E61B-420F-921D-62F4C85520B5}" type="sibTrans" cxnId="{2255E916-F98E-4667-9893-DF40C3CF220E}">
      <dgm:prSet/>
      <dgm:spPr/>
      <dgm:t>
        <a:bodyPr/>
        <a:lstStyle/>
        <a:p>
          <a:endParaRPr lang="de-DE" sz="2400">
            <a:latin typeface="+mn-lt"/>
          </a:endParaRPr>
        </a:p>
      </dgm:t>
    </dgm:pt>
    <dgm:pt modelId="{D4302C08-0B0E-4DFF-B831-670196B8A703}">
      <dgm:prSet phldrT="[Text]" custT="1"/>
      <dgm:spPr/>
      <dgm:t>
        <a:bodyPr/>
        <a:lstStyle/>
        <a:p>
          <a:pPr algn="ctr">
            <a:lnSpc>
              <a:spcPct val="100000"/>
            </a:lnSpc>
          </a:pPr>
          <a:r>
            <a:rPr lang="de-DE" sz="1800" b="1" dirty="0">
              <a:latin typeface="+mn-lt"/>
              <a:cs typeface="Arial" panose="020B0604020202020204" pitchFamily="34" charset="0"/>
            </a:rPr>
            <a:t>CUSTOMER:</a:t>
          </a:r>
        </a:p>
        <a:p>
          <a:pPr algn="ctr">
            <a:lnSpc>
              <a:spcPct val="100000"/>
            </a:lnSpc>
          </a:pPr>
          <a:r>
            <a:rPr lang="de-DE" sz="1800" b="1" dirty="0">
              <a:latin typeface="+mn-lt"/>
              <a:cs typeface="Arial" panose="020B0604020202020204" pitchFamily="34" charset="0"/>
            </a:rPr>
            <a:t>?........................</a:t>
          </a:r>
        </a:p>
        <a:p>
          <a:pPr algn="ctr">
            <a:lnSpc>
              <a:spcPct val="90000"/>
            </a:lnSpc>
          </a:pPr>
          <a:endParaRPr lang="de-DE" sz="1800" dirty="0">
            <a:latin typeface="+mn-lt"/>
            <a:cs typeface="Arial" panose="020B0604020202020204" pitchFamily="34" charset="0"/>
          </a:endParaRPr>
        </a:p>
      </dgm:t>
    </dgm:pt>
    <dgm:pt modelId="{34BF3499-FD55-441F-AF06-BBB55804704C}" type="parTrans" cxnId="{D13609CC-BF64-4283-B375-996ED0D6E430}">
      <dgm:prSet/>
      <dgm:spPr/>
      <dgm:t>
        <a:bodyPr/>
        <a:lstStyle/>
        <a:p>
          <a:endParaRPr lang="de-DE" sz="2400">
            <a:latin typeface="+mn-lt"/>
          </a:endParaRPr>
        </a:p>
      </dgm:t>
    </dgm:pt>
    <dgm:pt modelId="{95A280FD-9DD1-42AB-82EC-4058973521FC}" type="sibTrans" cxnId="{D13609CC-BF64-4283-B375-996ED0D6E430}">
      <dgm:prSet/>
      <dgm:spPr/>
      <dgm:t>
        <a:bodyPr/>
        <a:lstStyle/>
        <a:p>
          <a:endParaRPr lang="de-DE" sz="2400">
            <a:latin typeface="+mn-lt"/>
          </a:endParaRPr>
        </a:p>
      </dgm:t>
    </dgm:pt>
    <dgm:pt modelId="{11880C8A-DE3B-4D4A-BB2A-56AB99C538BE}">
      <dgm:prSet phldrT="[Text]" custT="1"/>
      <dgm:spPr/>
      <dgm:t>
        <a:bodyPr/>
        <a:lstStyle/>
        <a:p>
          <a:pPr algn="ctr"/>
          <a:r>
            <a:rPr lang="de-DE" sz="1800" b="1" dirty="0">
              <a:latin typeface="+mn-lt"/>
              <a:cs typeface="Arial" panose="020B0604020202020204" pitchFamily="34" charset="0"/>
            </a:rPr>
            <a:t>LEADS:</a:t>
          </a:r>
        </a:p>
        <a:p>
          <a:pPr algn="ctr"/>
          <a:r>
            <a:rPr lang="de-DE" sz="1800" b="1" dirty="0">
              <a:latin typeface="+mn-lt"/>
              <a:cs typeface="Arial" panose="020B0604020202020204" pitchFamily="34" charset="0"/>
            </a:rPr>
            <a:t>?.........................  </a:t>
          </a:r>
        </a:p>
        <a:p>
          <a:pPr algn="ctr"/>
          <a:endParaRPr lang="de-DE" sz="1800" b="0" dirty="0">
            <a:latin typeface="+mn-lt"/>
            <a:cs typeface="Arial" panose="020B0604020202020204" pitchFamily="34" charset="0"/>
          </a:endParaRPr>
        </a:p>
      </dgm:t>
    </dgm:pt>
    <dgm:pt modelId="{ED62723E-6919-451D-A1CC-9607B26064A4}" type="parTrans" cxnId="{1E291445-3153-461C-AB66-06E1B7809C99}">
      <dgm:prSet/>
      <dgm:spPr/>
      <dgm:t>
        <a:bodyPr/>
        <a:lstStyle/>
        <a:p>
          <a:endParaRPr lang="de-DE" sz="2400">
            <a:latin typeface="+mn-lt"/>
          </a:endParaRPr>
        </a:p>
      </dgm:t>
    </dgm:pt>
    <dgm:pt modelId="{31871C92-E695-4083-AA22-764C465EC697}" type="sibTrans" cxnId="{1E291445-3153-461C-AB66-06E1B7809C99}">
      <dgm:prSet/>
      <dgm:spPr/>
      <dgm:t>
        <a:bodyPr/>
        <a:lstStyle/>
        <a:p>
          <a:endParaRPr lang="de-DE" sz="24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63949" custLinFactNeighborY="3106">
        <dgm:presLayoutVars>
          <dgm:chMax val="1"/>
          <dgm:bulletEnabled val="1"/>
        </dgm:presLayoutVars>
      </dgm:prSet>
      <dgm:spPr/>
      <dgm:t>
        <a:bodyPr/>
        <a:lstStyle/>
        <a:p>
          <a:endParaRPr lang="en-IN"/>
        </a:p>
      </dgm:t>
    </dgm:pt>
    <dgm:pt modelId="{60E5429C-6DFB-41DC-A7D6-2B3DF2243655}" type="pres">
      <dgm:prSet presAssocID="{1B77F4E2-4054-44C5-8439-BAAC1D809E85}" presName="levelTx" presStyleLbl="revTx" presStyleIdx="0" presStyleCnt="0">
        <dgm:presLayoutVars>
          <dgm:chMax val="1"/>
          <dgm:bulletEnabled val="1"/>
        </dgm:presLayoutVars>
      </dgm:prSet>
      <dgm:spPr/>
      <dgm:t>
        <a:bodyPr/>
        <a:lstStyle/>
        <a:p>
          <a:endParaRPr lang="en-IN"/>
        </a:p>
      </dgm:t>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dgm:presLayoutVars>
          <dgm:chMax val="1"/>
          <dgm:bulletEnabled val="1"/>
        </dgm:presLayoutVars>
      </dgm:prSet>
      <dgm:spPr/>
      <dgm:t>
        <a:bodyPr/>
        <a:lstStyle/>
        <a:p>
          <a:endParaRPr lang="en-IN"/>
        </a:p>
      </dgm:t>
    </dgm:pt>
    <dgm:pt modelId="{C3CAF407-6D4B-4D01-83B9-AA702E086A23}" type="pres">
      <dgm:prSet presAssocID="{11880C8A-DE3B-4D4A-BB2A-56AB99C538BE}" presName="levelTx" presStyleLbl="revTx" presStyleIdx="0" presStyleCnt="0">
        <dgm:presLayoutVars>
          <dgm:chMax val="1"/>
          <dgm:bulletEnabled val="1"/>
        </dgm:presLayoutVars>
      </dgm:prSet>
      <dgm:spPr/>
      <dgm:t>
        <a:bodyPr/>
        <a:lstStyle/>
        <a:p>
          <a:endParaRPr lang="en-IN"/>
        </a:p>
      </dgm:t>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Y="162146" custLinFactNeighborX="-160" custLinFactNeighborY="-888">
        <dgm:presLayoutVars>
          <dgm:chMax val="1"/>
          <dgm:bulletEnabled val="1"/>
        </dgm:presLayoutVars>
      </dgm:prSet>
      <dgm:spPr/>
      <dgm:t>
        <a:bodyPr/>
        <a:lstStyle/>
        <a:p>
          <a:endParaRPr lang="en-IN"/>
        </a:p>
      </dgm:t>
    </dgm:pt>
    <dgm:pt modelId="{F194EA57-6578-4F08-8E05-068A297086B1}" type="pres">
      <dgm:prSet presAssocID="{89124381-D640-426D-B253-4D1A874C75B4}" presName="levelTx" presStyleLbl="revTx" presStyleIdx="0" presStyleCnt="0">
        <dgm:presLayoutVars>
          <dgm:chMax val="1"/>
          <dgm:bulletEnabled val="1"/>
        </dgm:presLayoutVars>
      </dgm:prSet>
      <dgm:spPr/>
      <dgm:t>
        <a:bodyPr/>
        <a:lstStyle/>
        <a:p>
          <a:endParaRPr lang="en-IN"/>
        </a:p>
      </dgm:t>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Y="187455">
        <dgm:presLayoutVars>
          <dgm:chMax val="1"/>
          <dgm:bulletEnabled val="1"/>
        </dgm:presLayoutVars>
      </dgm:prSet>
      <dgm:spPr/>
      <dgm:t>
        <a:bodyPr/>
        <a:lstStyle/>
        <a:p>
          <a:endParaRPr lang="en-IN"/>
        </a:p>
      </dgm:t>
    </dgm:pt>
    <dgm:pt modelId="{0F60B76B-398B-45B6-9BE6-BDA64C0F093D}" type="pres">
      <dgm:prSet presAssocID="{D4302C08-0B0E-4DFF-B831-670196B8A703}" presName="levelTx" presStyleLbl="revTx" presStyleIdx="0" presStyleCnt="0">
        <dgm:presLayoutVars>
          <dgm:chMax val="1"/>
          <dgm:bulletEnabled val="1"/>
        </dgm:presLayoutVars>
      </dgm:prSet>
      <dgm:spPr/>
      <dgm:t>
        <a:bodyPr/>
        <a:lstStyle/>
        <a:p>
          <a:endParaRPr lang="en-IN"/>
        </a:p>
      </dgm:t>
    </dgm:pt>
  </dgm:ptLst>
  <dgm:cxnLst>
    <dgm:cxn modelId="{6F7BCFFC-5685-445A-8A80-F7B3A816B052}" srcId="{68C08995-0A06-4692-A667-D87FC34CAEDF}" destId="{1B77F4E2-4054-44C5-8439-BAAC1D809E85}" srcOrd="0" destOrd="0" parTransId="{C067D827-58D6-4BB7-B862-87652879F687}" sibTransId="{DCC0FA10-27F4-428E-A55C-7BFE43B8D6A1}"/>
    <dgm:cxn modelId="{352B50F2-515B-468D-B9E0-80AFBFE3C89A}" type="presOf" srcId="{11880C8A-DE3B-4D4A-BB2A-56AB99C538BE}" destId="{C3CAF407-6D4B-4D01-83B9-AA702E086A23}" srcOrd="1" destOrd="0" presId="urn:microsoft.com/office/officeart/2005/8/layout/pyramid3"/>
    <dgm:cxn modelId="{160DBD7D-DED5-4C39-A009-75CFF1B78622}" type="presOf" srcId="{D4302C08-0B0E-4DFF-B831-670196B8A703}" destId="{0F60B76B-398B-45B6-9BE6-BDA64C0F093D}" srcOrd="1" destOrd="0" presId="urn:microsoft.com/office/officeart/2005/8/layout/pyramid3"/>
    <dgm:cxn modelId="{2255E916-F98E-4667-9893-DF40C3CF220E}" srcId="{68C08995-0A06-4692-A667-D87FC34CAEDF}" destId="{89124381-D640-426D-B253-4D1A874C75B4}" srcOrd="2" destOrd="0" parTransId="{E7A18DAA-BC05-4839-9C1F-A64F22600D8C}" sibTransId="{5B0535CC-E61B-420F-921D-62F4C85520B5}"/>
    <dgm:cxn modelId="{804B3AFA-B2BB-4EE9-A456-D781CEA2595F}" type="presOf" srcId="{D4302C08-0B0E-4DFF-B831-670196B8A703}" destId="{39C83C79-88BF-48E6-B687-122D3FA17668}" srcOrd="0" destOrd="0" presId="urn:microsoft.com/office/officeart/2005/8/layout/pyramid3"/>
    <dgm:cxn modelId="{1D277A4C-9745-40BB-AE94-1F72656204D2}" type="presOf" srcId="{68C08995-0A06-4692-A667-D87FC34CAEDF}" destId="{D8783527-D5E7-4F04-B0F3-E1AEFA6F2585}" srcOrd="0" destOrd="0" presId="urn:microsoft.com/office/officeart/2005/8/layout/pyramid3"/>
    <dgm:cxn modelId="{AA7722EC-B4A1-4700-B11C-068B084FC693}" type="presOf" srcId="{1B77F4E2-4054-44C5-8439-BAAC1D809E85}" destId="{7C2B6F5A-5F5A-42A7-BB03-8526EC8ECB0E}" srcOrd="0" destOrd="0" presId="urn:microsoft.com/office/officeart/2005/8/layout/pyramid3"/>
    <dgm:cxn modelId="{626E3B87-7369-48F5-BA52-CB3CC15B3AB4}" type="presOf" srcId="{11880C8A-DE3B-4D4A-BB2A-56AB99C538BE}" destId="{E7BA9A3F-62F1-4C8A-9110-30A46B9CC3D7}" srcOrd="0" destOrd="0" presId="urn:microsoft.com/office/officeart/2005/8/layout/pyramid3"/>
    <dgm:cxn modelId="{D13609CC-BF64-4283-B375-996ED0D6E430}" srcId="{68C08995-0A06-4692-A667-D87FC34CAEDF}" destId="{D4302C08-0B0E-4DFF-B831-670196B8A703}" srcOrd="3" destOrd="0" parTransId="{34BF3499-FD55-441F-AF06-BBB55804704C}" sibTransId="{95A280FD-9DD1-42AB-82EC-4058973521FC}"/>
    <dgm:cxn modelId="{5A0BA52F-5C34-4EE2-B04D-9A7AE83FCF68}" type="presOf" srcId="{89124381-D640-426D-B253-4D1A874C75B4}" destId="{F194EA57-6578-4F08-8E05-068A297086B1}" srcOrd="1" destOrd="0" presId="urn:microsoft.com/office/officeart/2005/8/layout/pyramid3"/>
    <dgm:cxn modelId="{51A0D222-941D-4FB5-A328-468F2F5CDC12}" type="presOf" srcId="{89124381-D640-426D-B253-4D1A874C75B4}" destId="{DE969564-BBE0-4263-AB30-F2604A7E43AA}" srcOrd="0" destOrd="0" presId="urn:microsoft.com/office/officeart/2005/8/layout/pyramid3"/>
    <dgm:cxn modelId="{1E291445-3153-461C-AB66-06E1B7809C99}" srcId="{68C08995-0A06-4692-A667-D87FC34CAEDF}" destId="{11880C8A-DE3B-4D4A-BB2A-56AB99C538BE}" srcOrd="1" destOrd="0" parTransId="{ED62723E-6919-451D-A1CC-9607B26064A4}" sibTransId="{31871C92-E695-4083-AA22-764C465EC697}"/>
    <dgm:cxn modelId="{2559F681-0269-492E-B9B5-054676E12BC2}" type="presOf" srcId="{1B77F4E2-4054-44C5-8439-BAAC1D809E85}" destId="{60E5429C-6DFB-41DC-A7D6-2B3DF2243655}" srcOrd="1" destOrd="0" presId="urn:microsoft.com/office/officeart/2005/8/layout/pyramid3"/>
    <dgm:cxn modelId="{EAAFBB5E-35B5-410F-AF10-7FC0F635084F}" type="presParOf" srcId="{D8783527-D5E7-4F04-B0F3-E1AEFA6F2585}" destId="{0AC996AF-C876-4ABA-893C-DD32AC8BC5F9}" srcOrd="0" destOrd="0" presId="urn:microsoft.com/office/officeart/2005/8/layout/pyramid3"/>
    <dgm:cxn modelId="{5D5A3505-65DA-4631-9442-54E0B9DC1AD0}" type="presParOf" srcId="{0AC996AF-C876-4ABA-893C-DD32AC8BC5F9}" destId="{7C2B6F5A-5F5A-42A7-BB03-8526EC8ECB0E}" srcOrd="0" destOrd="0" presId="urn:microsoft.com/office/officeart/2005/8/layout/pyramid3"/>
    <dgm:cxn modelId="{97A2117A-EB7A-4BC0-B2FB-5870B696E56C}" type="presParOf" srcId="{0AC996AF-C876-4ABA-893C-DD32AC8BC5F9}" destId="{60E5429C-6DFB-41DC-A7D6-2B3DF2243655}" srcOrd="1" destOrd="0" presId="urn:microsoft.com/office/officeart/2005/8/layout/pyramid3"/>
    <dgm:cxn modelId="{28C0B70D-B779-40B5-912A-4104E2E8A077}" type="presParOf" srcId="{D8783527-D5E7-4F04-B0F3-E1AEFA6F2585}" destId="{CFBD61D2-733F-48B8-B975-93303805372D}" srcOrd="1" destOrd="0" presId="urn:microsoft.com/office/officeart/2005/8/layout/pyramid3"/>
    <dgm:cxn modelId="{BB68F354-BF69-4407-AEDA-CE1E522ACC21}" type="presParOf" srcId="{CFBD61D2-733F-48B8-B975-93303805372D}" destId="{E7BA9A3F-62F1-4C8A-9110-30A46B9CC3D7}" srcOrd="0" destOrd="0" presId="urn:microsoft.com/office/officeart/2005/8/layout/pyramid3"/>
    <dgm:cxn modelId="{844F77DF-4836-471B-9523-450BD476FD9E}" type="presParOf" srcId="{CFBD61D2-733F-48B8-B975-93303805372D}" destId="{C3CAF407-6D4B-4D01-83B9-AA702E086A23}" srcOrd="1" destOrd="0" presId="urn:microsoft.com/office/officeart/2005/8/layout/pyramid3"/>
    <dgm:cxn modelId="{C2466E5C-9F83-46AA-8C90-F1C5C4BEB33D}" type="presParOf" srcId="{D8783527-D5E7-4F04-B0F3-E1AEFA6F2585}" destId="{92629B2F-F5EF-490D-9F78-E72B81C8853D}" srcOrd="2" destOrd="0" presId="urn:microsoft.com/office/officeart/2005/8/layout/pyramid3"/>
    <dgm:cxn modelId="{E9F1C14F-6C43-44BE-B756-3374CAE2D54E}" type="presParOf" srcId="{92629B2F-F5EF-490D-9F78-E72B81C8853D}" destId="{DE969564-BBE0-4263-AB30-F2604A7E43AA}" srcOrd="0" destOrd="0" presId="urn:microsoft.com/office/officeart/2005/8/layout/pyramid3"/>
    <dgm:cxn modelId="{3BF7A85C-EC5C-4ADD-A53C-D7092EBAA177}" type="presParOf" srcId="{92629B2F-F5EF-490D-9F78-E72B81C8853D}" destId="{F194EA57-6578-4F08-8E05-068A297086B1}" srcOrd="1" destOrd="0" presId="urn:microsoft.com/office/officeart/2005/8/layout/pyramid3"/>
    <dgm:cxn modelId="{34886542-9432-4736-A3AC-68792368B32C}" type="presParOf" srcId="{D8783527-D5E7-4F04-B0F3-E1AEFA6F2585}" destId="{FB8D457D-B452-4DE6-AF3A-0A701F05EF3B}" srcOrd="3" destOrd="0" presId="urn:microsoft.com/office/officeart/2005/8/layout/pyramid3"/>
    <dgm:cxn modelId="{04D0AF78-B6CB-4C09-A500-35E0920293B1}" type="presParOf" srcId="{FB8D457D-B452-4DE6-AF3A-0A701F05EF3B}" destId="{39C83C79-88BF-48E6-B687-122D3FA17668}" srcOrd="0" destOrd="0" presId="urn:microsoft.com/office/officeart/2005/8/layout/pyramid3"/>
    <dgm:cxn modelId="{29D67A0C-4E06-4F21-B3BD-00C1431D8DFC}" type="presParOf" srcId="{FB8D457D-B452-4DE6-AF3A-0A701F05EF3B}"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B6F5A-5F5A-42A7-BB03-8526EC8ECB0E}">
      <dsp:nvSpPr>
        <dsp:cNvPr id="0" name=""/>
        <dsp:cNvSpPr/>
      </dsp:nvSpPr>
      <dsp:spPr>
        <a:xfrm rot="10800000">
          <a:off x="0" y="34179"/>
          <a:ext cx="5665026" cy="1100423"/>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de-DE" sz="1800" b="1" kern="1200" dirty="0">
              <a:latin typeface="+mn-lt"/>
              <a:cs typeface="Arial" panose="020B0604020202020204" pitchFamily="34" charset="0"/>
            </a:rPr>
            <a:t>TARGET MARKET:</a:t>
          </a:r>
        </a:p>
        <a:p>
          <a:pPr lvl="0" algn="ctr" defTabSz="800100">
            <a:lnSpc>
              <a:spcPct val="90000"/>
            </a:lnSpc>
            <a:spcBef>
              <a:spcPct val="0"/>
            </a:spcBef>
            <a:spcAft>
              <a:spcPct val="35000"/>
            </a:spcAft>
          </a:pPr>
          <a:r>
            <a:rPr lang="de-DE" sz="1800" b="1" kern="1200" dirty="0">
              <a:latin typeface="+mn-lt"/>
              <a:cs typeface="Arial" panose="020B0604020202020204" pitchFamily="34" charset="0"/>
            </a:rPr>
            <a:t>?.........................</a:t>
          </a:r>
        </a:p>
        <a:p>
          <a:pPr lvl="0" algn="ctr" defTabSz="800100">
            <a:lnSpc>
              <a:spcPct val="90000"/>
            </a:lnSpc>
            <a:spcBef>
              <a:spcPct val="0"/>
            </a:spcBef>
            <a:spcAft>
              <a:spcPct val="35000"/>
            </a:spcAft>
          </a:pPr>
          <a:r>
            <a:rPr lang="de-DE" sz="1800" kern="1200" dirty="0">
              <a:latin typeface="+mn-lt"/>
              <a:cs typeface="Arial" panose="020B0604020202020204" pitchFamily="34" charset="0"/>
            </a:rPr>
            <a:t> </a:t>
          </a:r>
        </a:p>
      </dsp:txBody>
      <dsp:txXfrm rot="-10800000">
        <a:off x="991379" y="34179"/>
        <a:ext cx="3682267" cy="1100423"/>
      </dsp:txXfrm>
    </dsp:sp>
    <dsp:sp modelId="{E7BA9A3F-62F1-4C8A-9110-30A46B9CC3D7}">
      <dsp:nvSpPr>
        <dsp:cNvPr id="0" name=""/>
        <dsp:cNvSpPr/>
      </dsp:nvSpPr>
      <dsp:spPr>
        <a:xfrm rot="10800000">
          <a:off x="515376" y="1100423"/>
          <a:ext cx="4634274" cy="1100423"/>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de-DE" sz="1800" b="1" kern="1200" dirty="0">
              <a:latin typeface="+mn-lt"/>
              <a:cs typeface="Arial" panose="020B0604020202020204" pitchFamily="34" charset="0"/>
            </a:rPr>
            <a:t>LEADS:</a:t>
          </a:r>
        </a:p>
        <a:p>
          <a:pPr lvl="0" algn="ctr" defTabSz="800100">
            <a:lnSpc>
              <a:spcPct val="90000"/>
            </a:lnSpc>
            <a:spcBef>
              <a:spcPct val="0"/>
            </a:spcBef>
            <a:spcAft>
              <a:spcPct val="35000"/>
            </a:spcAft>
          </a:pPr>
          <a:r>
            <a:rPr lang="de-DE" sz="1800" b="1" kern="1200" dirty="0">
              <a:latin typeface="+mn-lt"/>
              <a:cs typeface="Arial" panose="020B0604020202020204" pitchFamily="34" charset="0"/>
            </a:rPr>
            <a:t>?.........................  </a:t>
          </a:r>
        </a:p>
        <a:p>
          <a:pPr lvl="0" algn="ctr" defTabSz="800100">
            <a:lnSpc>
              <a:spcPct val="90000"/>
            </a:lnSpc>
            <a:spcBef>
              <a:spcPct val="0"/>
            </a:spcBef>
            <a:spcAft>
              <a:spcPct val="35000"/>
            </a:spcAft>
          </a:pPr>
          <a:endParaRPr lang="de-DE" sz="1800" b="0" kern="1200" dirty="0">
            <a:latin typeface="+mn-lt"/>
            <a:cs typeface="Arial" panose="020B0604020202020204" pitchFamily="34" charset="0"/>
          </a:endParaRPr>
        </a:p>
      </dsp:txBody>
      <dsp:txXfrm rot="-10800000">
        <a:off x="1326374" y="1100423"/>
        <a:ext cx="3012278" cy="1100423"/>
      </dsp:txXfrm>
    </dsp:sp>
    <dsp:sp modelId="{DE969564-BBE0-4263-AB30-F2604A7E43AA}">
      <dsp:nvSpPr>
        <dsp:cNvPr id="0" name=""/>
        <dsp:cNvSpPr/>
      </dsp:nvSpPr>
      <dsp:spPr>
        <a:xfrm rot="10800000">
          <a:off x="1024987" y="2191075"/>
          <a:ext cx="3603521" cy="1784292"/>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de-DE" sz="1800" b="1" kern="1200" dirty="0" smtClean="0">
              <a:latin typeface="+mn-lt"/>
              <a:cs typeface="Arial" panose="020B0604020202020204" pitchFamily="34" charset="0"/>
            </a:rPr>
            <a:t>OPPORTUNITIES/PROSPECTS</a:t>
          </a:r>
          <a:r>
            <a:rPr lang="de-DE" sz="1800" b="1" kern="1200" dirty="0">
              <a:latin typeface="+mn-lt"/>
              <a:cs typeface="Arial" panose="020B0604020202020204" pitchFamily="34" charset="0"/>
            </a:rPr>
            <a:t>:</a:t>
          </a:r>
        </a:p>
        <a:p>
          <a:pPr lvl="0" algn="ctr" defTabSz="800100">
            <a:lnSpc>
              <a:spcPct val="90000"/>
            </a:lnSpc>
            <a:spcBef>
              <a:spcPct val="0"/>
            </a:spcBef>
            <a:spcAft>
              <a:spcPct val="35000"/>
            </a:spcAft>
          </a:pPr>
          <a:r>
            <a:rPr lang="de-DE" sz="1800" b="1" kern="1200" dirty="0">
              <a:latin typeface="+mn-lt"/>
              <a:cs typeface="Arial" panose="020B0604020202020204" pitchFamily="34" charset="0"/>
            </a:rPr>
            <a:t>?......................... </a:t>
          </a:r>
        </a:p>
        <a:p>
          <a:pPr lvl="0" algn="ctr" defTabSz="800100">
            <a:lnSpc>
              <a:spcPct val="90000"/>
            </a:lnSpc>
            <a:spcBef>
              <a:spcPct val="0"/>
            </a:spcBef>
            <a:spcAft>
              <a:spcPct val="35000"/>
            </a:spcAft>
          </a:pPr>
          <a:endParaRPr lang="de-DE" sz="1800" b="0" kern="1200" dirty="0">
            <a:latin typeface="+mn-lt"/>
            <a:cs typeface="Arial" panose="020B0604020202020204" pitchFamily="34" charset="0"/>
          </a:endParaRPr>
        </a:p>
      </dsp:txBody>
      <dsp:txXfrm rot="-10800000">
        <a:off x="1655603" y="2191075"/>
        <a:ext cx="2342289" cy="1784292"/>
      </dsp:txXfrm>
    </dsp:sp>
    <dsp:sp modelId="{39C83C79-88BF-48E6-B687-122D3FA17668}">
      <dsp:nvSpPr>
        <dsp:cNvPr id="0" name=""/>
        <dsp:cNvSpPr/>
      </dsp:nvSpPr>
      <dsp:spPr>
        <a:xfrm rot="10800000">
          <a:off x="1866414" y="3985139"/>
          <a:ext cx="1932197" cy="2062799"/>
        </a:xfrm>
        <a:prstGeom prst="trapezoid">
          <a:avLst>
            <a:gd name="adj" fmla="val 5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ct val="35000"/>
            </a:spcAft>
          </a:pPr>
          <a:r>
            <a:rPr lang="de-DE" sz="1800" b="1" kern="1200" dirty="0">
              <a:latin typeface="+mn-lt"/>
              <a:cs typeface="Arial" panose="020B0604020202020204" pitchFamily="34" charset="0"/>
            </a:rPr>
            <a:t>CUSTOMER:</a:t>
          </a:r>
        </a:p>
        <a:p>
          <a:pPr lvl="0" algn="ctr" defTabSz="800100">
            <a:lnSpc>
              <a:spcPct val="100000"/>
            </a:lnSpc>
            <a:spcBef>
              <a:spcPct val="0"/>
            </a:spcBef>
            <a:spcAft>
              <a:spcPct val="35000"/>
            </a:spcAft>
          </a:pPr>
          <a:r>
            <a:rPr lang="de-DE" sz="1800" b="1" kern="1200" dirty="0">
              <a:latin typeface="+mn-lt"/>
              <a:cs typeface="Arial" panose="020B0604020202020204" pitchFamily="34" charset="0"/>
            </a:rPr>
            <a:t>?........................</a:t>
          </a:r>
        </a:p>
        <a:p>
          <a:pPr lvl="0" algn="ctr" defTabSz="800100">
            <a:lnSpc>
              <a:spcPct val="90000"/>
            </a:lnSpc>
            <a:spcBef>
              <a:spcPct val="0"/>
            </a:spcBef>
            <a:spcAft>
              <a:spcPct val="35000"/>
            </a:spcAft>
          </a:pPr>
          <a:endParaRPr lang="de-DE" sz="1800" kern="1200" dirty="0">
            <a:latin typeface="+mn-lt"/>
            <a:cs typeface="Arial" panose="020B0604020202020204" pitchFamily="34" charset="0"/>
          </a:endParaRPr>
        </a:p>
      </dsp:txBody>
      <dsp:txXfrm rot="-10800000">
        <a:off x="1866414" y="3985139"/>
        <a:ext cx="1932197" cy="206279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65F787C-D8F9-4047-8CC8-08AC13C2A058}" type="slidenum">
              <a:rPr lang="en-US" smtClean="0">
                <a:solidFill>
                  <a:prstClr val="black"/>
                </a:solidFill>
                <a:latin typeface="Calibri" panose="020F0502020204030204"/>
              </a:rPr>
              <a:pPr/>
              <a:t>12</a:t>
            </a:fld>
            <a:endParaRPr lang="en-US">
              <a:solidFill>
                <a:prstClr val="black"/>
              </a:solidFill>
              <a:latin typeface="Calibri" panose="020F0502020204030204"/>
            </a:endParaRPr>
          </a:p>
        </p:txBody>
      </p:sp>
    </p:spTree>
    <p:extLst>
      <p:ext uri="{BB962C8B-B14F-4D97-AF65-F5344CB8AC3E}">
        <p14:creationId xmlns:p14="http://schemas.microsoft.com/office/powerpoint/2010/main" val="303098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13</a:t>
            </a:fld>
            <a:endParaRPr lang="en-US"/>
          </a:p>
        </p:txBody>
      </p:sp>
    </p:spTree>
    <p:extLst>
      <p:ext uri="{BB962C8B-B14F-4D97-AF65-F5344CB8AC3E}">
        <p14:creationId xmlns:p14="http://schemas.microsoft.com/office/powerpoint/2010/main" val="414049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14</a:t>
            </a:fld>
            <a:endParaRPr lang="en-US"/>
          </a:p>
        </p:txBody>
      </p:sp>
    </p:spTree>
    <p:extLst>
      <p:ext uri="{BB962C8B-B14F-4D97-AF65-F5344CB8AC3E}">
        <p14:creationId xmlns:p14="http://schemas.microsoft.com/office/powerpoint/2010/main" val="211203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16</a:t>
            </a:fld>
            <a:endParaRPr lang="en-US"/>
          </a:p>
        </p:txBody>
      </p:sp>
    </p:spTree>
    <p:extLst>
      <p:ext uri="{BB962C8B-B14F-4D97-AF65-F5344CB8AC3E}">
        <p14:creationId xmlns:p14="http://schemas.microsoft.com/office/powerpoint/2010/main" val="318535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17</a:t>
            </a:fld>
            <a:endParaRPr lang="en-US"/>
          </a:p>
        </p:txBody>
      </p:sp>
    </p:spTree>
    <p:extLst>
      <p:ext uri="{BB962C8B-B14F-4D97-AF65-F5344CB8AC3E}">
        <p14:creationId xmlns:p14="http://schemas.microsoft.com/office/powerpoint/2010/main" val="193154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t>Evaluation Criteria for</a:t>
            </a:r>
            <a:r>
              <a:rPr lang="en-IN" b="1" i="0" baseline="0" dirty="0"/>
              <a:t> slide 20 to 22</a:t>
            </a:r>
          </a:p>
          <a:p>
            <a:endParaRPr lang="en-IN" baseline="0" dirty="0"/>
          </a:p>
          <a:p>
            <a:r>
              <a:rPr lang="en-US" sz="1200" b="0" i="1" u="none" strike="noStrike" kern="1200" dirty="0">
                <a:solidFill>
                  <a:schemeClr val="tx1"/>
                </a:solidFill>
                <a:effectLst/>
                <a:latin typeface="+mn-lt"/>
                <a:ea typeface="+mn-ea"/>
                <a:cs typeface="+mn-cs"/>
              </a:rPr>
              <a:t>1. Does the venture have a Sales projections sheet with monthly sales targets and customer funnel defined for the next one year?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Does the venture have an active social media presence, such as FB, </a:t>
            </a:r>
            <a:r>
              <a:rPr lang="en-US" sz="1200" b="0" i="1" u="none" strike="noStrike" kern="1200" dirty="0" err="1">
                <a:solidFill>
                  <a:schemeClr val="tx1"/>
                </a:solidFill>
                <a:effectLst/>
                <a:latin typeface="+mn-lt"/>
                <a:ea typeface="+mn-ea"/>
                <a:cs typeface="+mn-cs"/>
              </a:rPr>
              <a:t>Instagram</a:t>
            </a:r>
            <a:r>
              <a:rPr lang="en-US" sz="1200" b="0" i="1" u="none" strike="noStrike" kern="1200" dirty="0">
                <a:solidFill>
                  <a:schemeClr val="tx1"/>
                </a:solidFill>
                <a:effectLst/>
                <a:latin typeface="+mn-lt"/>
                <a:ea typeface="+mn-ea"/>
                <a:cs typeface="+mn-cs"/>
              </a:rPr>
              <a:t>, LinkedIn?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Do you have a well-thought out brand name, logo, and a Positioning statement?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Have you made an actual sale?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71574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8640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36142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11/9/2022</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smtClean="0">
                <a:solidFill>
                  <a:prstClr val="black">
                    <a:tint val="75000"/>
                  </a:prstClr>
                </a:solidFill>
              </a:rPr>
              <a:t>© Copyright Wadhwani Foundation</a:t>
            </a:r>
            <a:endParaRPr lang="en-US" sz="2700">
              <a:solidFill>
                <a:prstClr val="black">
                  <a:tint val="75000"/>
                </a:prstClr>
              </a:solidFill>
            </a:endParaRP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0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10"/>
            <a:ext cx="6172200" cy="547688"/>
          </a:xfrm>
          <a:prstGeom prst="rect">
            <a:avLst/>
          </a:prstGeo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8"/>
          </a:xfrm>
          <a:prstGeom prst="rect">
            <a:avLst/>
          </a:prstGeo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7" y="476344"/>
            <a:ext cx="15304106" cy="729948"/>
          </a:xfrm>
          <a:prstGeom prst="rect">
            <a:avLst/>
          </a:prstGeo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8" cy="345112"/>
          </a:xfrm>
          <a:prstGeom prst="rect">
            <a:avLst/>
          </a:prstGeo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2" indent="0" algn="ctr">
              <a:buNone/>
              <a:defRPr sz="2700"/>
            </a:lvl3pPr>
            <a:lvl4pPr marL="2056906" indent="0" algn="ctr">
              <a:buNone/>
              <a:defRPr sz="2400"/>
            </a:lvl4pPr>
            <a:lvl5pPr marL="2742540" indent="0" algn="ctr">
              <a:buNone/>
              <a:defRPr sz="2400"/>
            </a:lvl5pPr>
            <a:lvl6pPr marL="3428176" indent="0" algn="ctr">
              <a:buNone/>
              <a:defRPr sz="2400"/>
            </a:lvl6pPr>
            <a:lvl7pPr marL="4113810" indent="0" algn="ctr">
              <a:buNone/>
              <a:defRPr sz="2400"/>
            </a:lvl7pPr>
            <a:lvl8pPr marL="4799446"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4" y="1924050"/>
            <a:ext cx="16854116" cy="73413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545749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39CC-4A92-466F-B391-A77493A5C1C2}"/>
              </a:ext>
            </a:extLst>
          </p:cNvPr>
          <p:cNvSpPr>
            <a:spLocks noGrp="1"/>
          </p:cNvSpPr>
          <p:nvPr>
            <p:ph type="ctrTitle"/>
          </p:nvPr>
        </p:nvSpPr>
        <p:spPr>
          <a:xfrm>
            <a:off x="2286000" y="1683545"/>
            <a:ext cx="13716000" cy="3581400"/>
          </a:xfrm>
        </p:spPr>
        <p:txBody>
          <a:bodyPr anchor="b"/>
          <a:lstStyle>
            <a:lvl1pPr algn="ctr">
              <a:defRPr sz="9000"/>
            </a:lvl1pPr>
          </a:lstStyle>
          <a:p>
            <a:r>
              <a:rPr lang="en-US" dirty="0"/>
              <a:t>Click to edit Master title style</a:t>
            </a:r>
            <a:endParaRPr lang="en-ZA" dirty="0"/>
          </a:p>
        </p:txBody>
      </p:sp>
      <p:sp>
        <p:nvSpPr>
          <p:cNvPr id="3" name="Subtitle 2">
            <a:extLst>
              <a:ext uri="{FF2B5EF4-FFF2-40B4-BE49-F238E27FC236}">
                <a16:creationId xmlns:a16="http://schemas.microsoft.com/office/drawing/2014/main" id="{B7285643-A8CF-4D61-B398-1A54844D4D6D}"/>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endParaRPr lang="en-ZA" dirty="0"/>
          </a:p>
        </p:txBody>
      </p:sp>
      <p:sp>
        <p:nvSpPr>
          <p:cNvPr id="4" name="Date Placeholder 3">
            <a:extLst>
              <a:ext uri="{FF2B5EF4-FFF2-40B4-BE49-F238E27FC236}">
                <a16:creationId xmlns:a16="http://schemas.microsoft.com/office/drawing/2014/main" id="{18DE9221-29DB-4B8D-878A-B6A71989E390}"/>
              </a:ext>
            </a:extLst>
          </p:cNvPr>
          <p:cNvSpPr>
            <a:spLocks noGrp="1"/>
          </p:cNvSpPr>
          <p:nvPr>
            <p:ph type="dt" sz="half" idx="10"/>
          </p:nvPr>
        </p:nvSpPr>
        <p:spPr/>
        <p:txBody>
          <a:bodyPr/>
          <a:lstStyle/>
          <a:p>
            <a:fld id="{4BDF68E2-58F2-4D09-BE8B-E3BD06533059}" type="datetimeFigureOut">
              <a:rPr lang="en-US" smtClean="0">
                <a:solidFill>
                  <a:prstClr val="black">
                    <a:tint val="75000"/>
                  </a:prstClr>
                </a:solidFill>
              </a:rPr>
              <a:pPr/>
              <a:t>11/9/2022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43CF401-F639-4A67-9B11-E8858EA9EFDC}"/>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AC6ECC2-566C-4467-B733-6031D5C1C833}"/>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pic>
        <p:nvPicPr>
          <p:cNvPr id="7" name="Graphic 18">
            <a:extLst>
              <a:ext uri="{FF2B5EF4-FFF2-40B4-BE49-F238E27FC236}">
                <a16:creationId xmlns:a16="http://schemas.microsoft.com/office/drawing/2014/main" id="{E0CA95F2-1095-6C4F-AB73-82DA40A319B2}"/>
              </a:ext>
            </a:extLst>
          </p:cNvPr>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16019318" y="180554"/>
            <a:ext cx="2069105" cy="1024793"/>
          </a:xfrm>
          <a:prstGeom prst="rect">
            <a:avLst/>
          </a:prstGeom>
        </p:spPr>
      </p:pic>
    </p:spTree>
    <p:extLst>
      <p:ext uri="{BB962C8B-B14F-4D97-AF65-F5344CB8AC3E}">
        <p14:creationId xmlns:p14="http://schemas.microsoft.com/office/powerpoint/2010/main" val="3488427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357-31A4-4F68-A460-FDAA5B3F758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3EB97F5F-20FA-45D8-8B66-9981B37F9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F9F21A7-3F5C-47D1-AD34-F10ADC6F0676}"/>
              </a:ext>
            </a:extLst>
          </p:cNvPr>
          <p:cNvSpPr>
            <a:spLocks noGrp="1"/>
          </p:cNvSpPr>
          <p:nvPr>
            <p:ph type="dt" sz="half" idx="10"/>
          </p:nvPr>
        </p:nvSpPr>
        <p:spPr/>
        <p:txBody>
          <a:bodyPr/>
          <a:lstStyle/>
          <a:p>
            <a:fld id="{528FC5F6-F338-4AE4-BB23-26385BCFC423}" type="datetimeFigureOut">
              <a:rPr lang="en-US" smtClean="0">
                <a:solidFill>
                  <a:prstClr val="black">
                    <a:tint val="75000"/>
                  </a:prstClr>
                </a:solidFill>
              </a:rPr>
              <a:pPr/>
              <a:t>11/9/2022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D2C9643-E67C-4663-BDA4-C778AD683FD8}"/>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EE7D760-59D0-478D-8D3D-AC014A71F4DE}"/>
              </a:ext>
            </a:extLst>
          </p:cNvPr>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7114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AD37-F9B3-4A89-B554-05FFC2711B9D}"/>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8D7B9D5B-80CF-4B03-8932-DDC97EB8817E}"/>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BEBCC-275C-4852-A253-B74DA13D0D25}"/>
              </a:ext>
            </a:extLst>
          </p:cNvPr>
          <p:cNvSpPr>
            <a:spLocks noGrp="1"/>
          </p:cNvSpPr>
          <p:nvPr>
            <p:ph type="dt" sz="half" idx="10"/>
          </p:nvPr>
        </p:nvSpPr>
        <p:spPr/>
        <p:txBody>
          <a:bodyPr/>
          <a:lstStyle/>
          <a:p>
            <a:fld id="{20EBB0C4-6273-4C6E-B9BD-2EDC30F1CD52}" type="datetimeFigureOut">
              <a:rPr lang="en-US" smtClean="0">
                <a:solidFill>
                  <a:prstClr val="black">
                    <a:tint val="75000"/>
                  </a:prstClr>
                </a:solidFill>
              </a:rPr>
              <a:pPr/>
              <a:t>11/9/2022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AAB36AA-D313-48C7-8475-E873EE582F1C}"/>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346C8BE-3FD4-49CA-B6BA-95B23C422763}"/>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pic>
        <p:nvPicPr>
          <p:cNvPr id="7" name="Graphic 18">
            <a:extLst>
              <a:ext uri="{FF2B5EF4-FFF2-40B4-BE49-F238E27FC236}">
                <a16:creationId xmlns:a16="http://schemas.microsoft.com/office/drawing/2014/main" id="{E0CA95F2-1095-6C4F-AB73-82DA40A319B2}"/>
              </a:ext>
            </a:extLst>
          </p:cNvPr>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16019318" y="180554"/>
            <a:ext cx="2069105" cy="1024793"/>
          </a:xfrm>
          <a:prstGeom prst="rect">
            <a:avLst/>
          </a:prstGeom>
        </p:spPr>
      </p:pic>
    </p:spTree>
    <p:extLst>
      <p:ext uri="{BB962C8B-B14F-4D97-AF65-F5344CB8AC3E}">
        <p14:creationId xmlns:p14="http://schemas.microsoft.com/office/powerpoint/2010/main" val="2089046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C2BF-F1C7-4836-8867-621A0F7E88F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27C674E-2D74-418C-A180-74582A3AEE05}"/>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09DD397-8333-4392-B455-63D0AFDD2EDA}"/>
              </a:ext>
            </a:extLst>
          </p:cNvPr>
          <p:cNvSpPr>
            <a:spLocks noGrp="1"/>
          </p:cNvSpPr>
          <p:nvPr>
            <p:ph sz="half" idx="2"/>
          </p:nvPr>
        </p:nvSpPr>
        <p:spPr>
          <a:xfrm>
            <a:off x="9258300" y="2738438"/>
            <a:ext cx="7772400" cy="65270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Date Placeholder 4">
            <a:extLst>
              <a:ext uri="{FF2B5EF4-FFF2-40B4-BE49-F238E27FC236}">
                <a16:creationId xmlns:a16="http://schemas.microsoft.com/office/drawing/2014/main" id="{1329C578-115C-43CC-88D9-8CED06730388}"/>
              </a:ext>
            </a:extLst>
          </p:cNvPr>
          <p:cNvSpPr>
            <a:spLocks noGrp="1"/>
          </p:cNvSpPr>
          <p:nvPr>
            <p:ph type="dt" sz="half" idx="10"/>
          </p:nvPr>
        </p:nvSpPr>
        <p:spPr/>
        <p:txBody>
          <a:bodyPr/>
          <a:lstStyle/>
          <a:p>
            <a:fld id="{19AB4D41-86C1-4908-B66A-0B50CEB3BF29}" type="datetimeFigureOut">
              <a:rPr lang="en-US" smtClean="0">
                <a:solidFill>
                  <a:prstClr val="black">
                    <a:tint val="75000"/>
                  </a:prstClr>
                </a:solidFill>
              </a:rPr>
              <a:pPr/>
              <a:t>11/9/2022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17A5B77-6D11-4359-971C-98DB711FC0BA}"/>
              </a:ext>
            </a:extLst>
          </p:cNvPr>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D740F55C-477A-49FB-87B0-A2B5E0D78907}"/>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25520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FC25-7057-444C-8435-65BFBA898700}"/>
              </a:ext>
            </a:extLst>
          </p:cNvPr>
          <p:cNvSpPr>
            <a:spLocks noGrp="1"/>
          </p:cNvSpPr>
          <p:nvPr>
            <p:ph type="title"/>
          </p:nvPr>
        </p:nvSpPr>
        <p:spPr>
          <a:xfrm>
            <a:off x="1259682" y="547688"/>
            <a:ext cx="15773400" cy="1988345"/>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463F839-781D-4549-9F93-88E5B26A124C}"/>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185E7-1962-4089-A9DD-94D7A77DD45F}"/>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585C147-0EB0-4516-AD08-8AE3CAC274F3}"/>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79EB7F3C-9110-436E-B88B-12E1B1662FE5}"/>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C0938C2-8F06-4908-BFD6-75BCD7452E02}"/>
              </a:ext>
            </a:extLst>
          </p:cNvPr>
          <p:cNvSpPr>
            <a:spLocks noGrp="1"/>
          </p:cNvSpPr>
          <p:nvPr>
            <p:ph type="dt" sz="half" idx="10"/>
          </p:nvPr>
        </p:nvSpPr>
        <p:spPr/>
        <p:txBody>
          <a:bodyPr/>
          <a:lstStyle/>
          <a:p>
            <a:fld id="{E6426E2C-56C1-4E0D-A793-0088A7FDD37E}" type="datetimeFigureOut">
              <a:rPr lang="en-US" smtClean="0">
                <a:solidFill>
                  <a:prstClr val="black">
                    <a:tint val="75000"/>
                  </a:prstClr>
                </a:solidFill>
              </a:rPr>
              <a:pPr/>
              <a:t>11/9/2022</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3096C3EC-F19D-47A5-9F6E-BB4100B68204}"/>
              </a:ext>
            </a:extLst>
          </p:cNvPr>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453EF19B-B63E-4577-AEEE-3B523D2975B7}"/>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056665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399D-1991-4655-8168-DA560957975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47A1569-F293-4A4E-9A6C-3A09C1E29E76}"/>
              </a:ext>
            </a:extLst>
          </p:cNvPr>
          <p:cNvSpPr>
            <a:spLocks noGrp="1"/>
          </p:cNvSpPr>
          <p:nvPr>
            <p:ph type="dt" sz="half" idx="10"/>
          </p:nvPr>
        </p:nvSpPr>
        <p:spPr/>
        <p:txBody>
          <a:bodyPr/>
          <a:lstStyle/>
          <a:p>
            <a:fld id="{C8C39B41-D8B5-4052-B551-9B5525EAA8B6}" type="datetimeFigureOut">
              <a:rPr lang="en-US" smtClean="0">
                <a:solidFill>
                  <a:prstClr val="black">
                    <a:tint val="75000"/>
                  </a:prstClr>
                </a:solidFill>
              </a:rPr>
              <a:pPr/>
              <a:t>11/9/2022</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DF406E0C-FDA9-4D81-855B-6A28801BF50B}"/>
              </a:ext>
            </a:extLst>
          </p:cNvPr>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508E0EE-9D1E-4FB8-8E5F-CF8C11425CFD}"/>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7278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D3EED-31CE-4DC7-B3AE-DBCC60D1D913}"/>
              </a:ext>
            </a:extLst>
          </p:cNvPr>
          <p:cNvSpPr>
            <a:spLocks noGrp="1"/>
          </p:cNvSpPr>
          <p:nvPr>
            <p:ph type="dt" sz="half" idx="10"/>
          </p:nvPr>
        </p:nvSpPr>
        <p:spPr/>
        <p:txBody>
          <a:bodyPr/>
          <a:lstStyle/>
          <a:p>
            <a:fld id="{4D94136C-8742-45B2-AF27-D93DF72833A9}" type="datetimeFigureOut">
              <a:rPr lang="en-US" smtClean="0">
                <a:solidFill>
                  <a:prstClr val="black">
                    <a:tint val="75000"/>
                  </a:prstClr>
                </a:solidFill>
              </a:rPr>
              <a:pPr/>
              <a:t>11/9/2022</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10DFE23-A03D-47ED-8EE0-11B1E769CF6E}"/>
              </a:ext>
            </a:extLst>
          </p:cNvPr>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6D71B048-B5EB-4D21-A695-5D067B6F162B}"/>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05752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718E-D56C-433A-A02C-3121B59F97CB}"/>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6B7FD8A1-3822-4D12-AFEE-B46DFA83995D}"/>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F0E1FCC-4F3F-405A-8809-539C476612BE}"/>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6CE39B09-BF16-4335-A362-B73ABD21A72C}"/>
              </a:ext>
            </a:extLst>
          </p:cNvPr>
          <p:cNvSpPr>
            <a:spLocks noGrp="1"/>
          </p:cNvSpPr>
          <p:nvPr>
            <p:ph type="dt" sz="half" idx="10"/>
          </p:nvPr>
        </p:nvSpPr>
        <p:spPr/>
        <p:txBody>
          <a:bodyPr/>
          <a:lstStyle/>
          <a:p>
            <a:fld id="{32ABBEA6-7C60-4B02-AE87-00D78D8422AF}" type="datetimeFigureOut">
              <a:rPr lang="en-US" smtClean="0">
                <a:solidFill>
                  <a:prstClr val="black">
                    <a:tint val="75000"/>
                  </a:prstClr>
                </a:solidFill>
              </a:rPr>
              <a:pPr/>
              <a:t>11/9/2022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610640C-2800-4311-A2A3-018037D8203C}"/>
              </a:ext>
            </a:extLst>
          </p:cNvPr>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2B91CA6-843F-4A6B-AE41-B19ADEF5DCD6}"/>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293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D38-6C49-407D-A121-85B2EE894899}"/>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AF23AEE-730C-45CD-88D5-FDF309921D37}"/>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ZA"/>
          </a:p>
        </p:txBody>
      </p:sp>
      <p:sp>
        <p:nvSpPr>
          <p:cNvPr id="4" name="Text Placeholder 3">
            <a:extLst>
              <a:ext uri="{FF2B5EF4-FFF2-40B4-BE49-F238E27FC236}">
                <a16:creationId xmlns:a16="http://schemas.microsoft.com/office/drawing/2014/main" id="{F8AF7861-6027-4AFF-BF2F-090A6CADF8B3}"/>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3BC4DA4-F348-46E9-9132-B26F1BB2F7F1}"/>
              </a:ext>
            </a:extLst>
          </p:cNvPr>
          <p:cNvSpPr>
            <a:spLocks noGrp="1"/>
          </p:cNvSpPr>
          <p:nvPr>
            <p:ph type="dt" sz="half" idx="10"/>
          </p:nvPr>
        </p:nvSpPr>
        <p:spPr/>
        <p:txBody>
          <a:bodyPr/>
          <a:lstStyle/>
          <a:p>
            <a:fld id="{C9CAD897-D46E-4AD2-BD9B-49DD3E640873}" type="datetimeFigureOut">
              <a:rPr lang="en-US" smtClean="0">
                <a:solidFill>
                  <a:prstClr val="black">
                    <a:tint val="75000"/>
                  </a:prstClr>
                </a:solidFill>
              </a:rPr>
              <a:pPr/>
              <a:t>11/9/2022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0F3A9F0E-95B5-44FC-B0E7-658165C75E18}"/>
              </a:ext>
            </a:extLst>
          </p:cNvPr>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BB0E15D-9381-4269-B113-7A11949E281E}"/>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34817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2D97-9D69-40BF-964F-E011BB5C63F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1EA54E-31F2-4E66-9A07-EDA23C546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876D40E-990A-4894-AD72-2DEC6E9AF2B1}"/>
              </a:ext>
            </a:extLst>
          </p:cNvPr>
          <p:cNvSpPr>
            <a:spLocks noGrp="1"/>
          </p:cNvSpPr>
          <p:nvPr>
            <p:ph type="dt" sz="half" idx="10"/>
          </p:nvPr>
        </p:nvSpPr>
        <p:spPr/>
        <p:txBody>
          <a:bodyPr/>
          <a:lstStyle/>
          <a:p>
            <a:fld id="{2E2D6473-DF6D-4702-B328-E0DD40540A4E}" type="datetimeFigureOut">
              <a:rPr lang="en-US" smtClean="0">
                <a:solidFill>
                  <a:prstClr val="black">
                    <a:tint val="75000"/>
                  </a:prstClr>
                </a:solidFill>
              </a:rPr>
              <a:pPr/>
              <a:t>11/9/2022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F5B87D05-C4BD-465B-9A17-57D795FF858D}"/>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45B76C0-FE1B-4688-A249-4DC30D2C446B}"/>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020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44230B-58A7-4D40-8D42-C678328F9ED6}"/>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8E6310EA-C715-44A0-AAB2-02053ED5A51A}"/>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4EF3A59-1DD3-47DA-9A04-3DEA4D6513C9}"/>
              </a:ext>
            </a:extLst>
          </p:cNvPr>
          <p:cNvSpPr>
            <a:spLocks noGrp="1"/>
          </p:cNvSpPr>
          <p:nvPr>
            <p:ph type="dt" sz="half" idx="10"/>
          </p:nvPr>
        </p:nvSpPr>
        <p:spPr/>
        <p:txBody>
          <a:bodyPr/>
          <a:lstStyle/>
          <a:p>
            <a:fld id="{E26F7E3A-B166-407D-9866-32884E7D5B37}" type="datetimeFigureOut">
              <a:rPr lang="en-US" smtClean="0">
                <a:solidFill>
                  <a:prstClr val="black">
                    <a:tint val="75000"/>
                  </a:prstClr>
                </a:solidFill>
              </a:rPr>
              <a:pPr/>
              <a:t>11/9/2022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22A830B-2B6E-4953-B5D9-D2320D4C47FC}"/>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05ADB693-6A73-44B8-A0FF-EDB3322B0224}"/>
              </a:ext>
            </a:extLst>
          </p:cNvPr>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4216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0"/>
            <a:ext cx="15773400" cy="652463"/>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7" y="9969692"/>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3146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7"/>
            <a:ext cx="4114800" cy="547688"/>
          </a:xfrm>
          <a:prstGeom prst="rect">
            <a:avLst/>
          </a:prstGeom>
        </p:spPr>
        <p:txBody>
          <a:bodyPr/>
          <a:lstStyle/>
          <a:p>
            <a:pPr defTabSz="1371566"/>
            <a:fld id="{14112D9D-64C6-4E47-9018-0DB3950AA54C}" type="datetime1">
              <a:rPr lang="en-US" sz="2700" smtClean="0">
                <a:solidFill>
                  <a:prstClr val="black">
                    <a:tint val="75000"/>
                  </a:prstClr>
                </a:solidFill>
              </a:rPr>
              <a:pPr defTabSz="1371566"/>
              <a:t>11/9/2022</a:t>
            </a:fld>
            <a:endParaRPr lang="id-ID" sz="2700">
              <a:solidFill>
                <a:prstClr val="black">
                  <a:tint val="75000"/>
                </a:prstClr>
              </a:solidFill>
            </a:endParaRPr>
          </a:p>
        </p:txBody>
      </p:sp>
      <p:sp>
        <p:nvSpPr>
          <p:cNvPr id="4" name="Footer Placeholder 3"/>
          <p:cNvSpPr>
            <a:spLocks noGrp="1"/>
          </p:cNvSpPr>
          <p:nvPr>
            <p:ph type="ftr" sz="quarter" idx="11"/>
          </p:nvPr>
        </p:nvSpPr>
        <p:spPr>
          <a:xfrm>
            <a:off x="6057900" y="9534527"/>
            <a:ext cx="6172200" cy="547688"/>
          </a:xfrm>
          <a:prstGeom prst="rect">
            <a:avLst/>
          </a:prstGeom>
        </p:spPr>
        <p:txBody>
          <a:bodyPr/>
          <a:lstStyle/>
          <a:p>
            <a:pPr defTabSz="1371566"/>
            <a:r>
              <a:rPr lang="en-US" sz="2700" smtClean="0">
                <a:solidFill>
                  <a:prstClr val="black">
                    <a:tint val="75000"/>
                  </a:prstClr>
                </a:solidFill>
              </a:rPr>
              <a:t>© Copyright Wadhwani Foundation</a:t>
            </a:r>
            <a:endParaRPr lang="en-US" sz="2700">
              <a:solidFill>
                <a:prstClr val="black">
                  <a:tint val="75000"/>
                </a:prstClr>
              </a:solidFill>
            </a:endParaRPr>
          </a:p>
        </p:txBody>
      </p:sp>
      <p:sp>
        <p:nvSpPr>
          <p:cNvPr id="5" name="Slide Number Placeholder 4"/>
          <p:cNvSpPr>
            <a:spLocks noGrp="1"/>
          </p:cNvSpPr>
          <p:nvPr>
            <p:ph type="sldNum" sz="quarter" idx="12"/>
          </p:nvPr>
        </p:nvSpPr>
        <p:spPr>
          <a:xfrm>
            <a:off x="13456259" y="9534527"/>
            <a:ext cx="4114800" cy="547688"/>
          </a:xfrm>
          <a:prstGeom prst="rect">
            <a:avLst/>
          </a:prstGeom>
        </p:spPr>
        <p:txBody>
          <a:bodyPr/>
          <a:lstStyle/>
          <a:p>
            <a:pPr defTabSz="1371566"/>
            <a:fld id="{8632F5CF-2680-48A4-8032-177420087341}" type="slidenum">
              <a:rPr lang="id-ID" sz="2700" smtClean="0">
                <a:solidFill>
                  <a:prstClr val="black">
                    <a:tint val="75000"/>
                  </a:prstClr>
                </a:solidFill>
              </a:rPr>
              <a:pPr defTabSz="1371566"/>
              <a:t>‹#›</a:t>
            </a:fld>
            <a:endParaRPr lang="id-ID" sz="2700">
              <a:solidFill>
                <a:prstClr val="black">
                  <a:tint val="75000"/>
                </a:prstClr>
              </a:solidFill>
            </a:endParaRPr>
          </a:p>
        </p:txBody>
      </p:sp>
    </p:spTree>
    <p:extLst>
      <p:ext uri="{BB962C8B-B14F-4D97-AF65-F5344CB8AC3E}">
        <p14:creationId xmlns:p14="http://schemas.microsoft.com/office/powerpoint/2010/main" val="413788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6" r:id="rId13"/>
    <p:sldLayoutId id="2147483677" r:id="rId14"/>
    <p:sldLayoutId id="2147483693" r:id="rId15"/>
    <p:sldLayoutId id="2147483696" r:id="rId16"/>
    <p:sldLayoutId id="214748369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238B8-FD62-4DCE-9825-F446B794F2C0}"/>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9A81EDF-2BC2-42A5-95E5-51AC65631626}"/>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CB0616F-D2A5-4FFB-B118-3D0A476CD0B8}"/>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98624D31-43A5-475A-80CF-332C9F6DCF35}" type="datetimeFigureOut">
              <a:rPr lang="en-US" smtClean="0">
                <a:solidFill>
                  <a:prstClr val="black">
                    <a:tint val="75000"/>
                  </a:prstClr>
                </a:solidFill>
              </a:rPr>
              <a:pPr/>
              <a:t>11/9/2022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DE699E40-9042-42E1-B96D-1CB45770A8BB}"/>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713F1F71-1ECC-4786-80D2-E44B0C63C550}"/>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36419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 Id="rId11" Type="http://schemas.openxmlformats.org/officeDocument/2006/relationships/image" Target="../media/image83.sv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 Id="rId11" Type="http://schemas.openxmlformats.org/officeDocument/2006/relationships/image" Target="../media/image8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emf"/><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hyperlink" Target="https://www.masterclass.com/articles/how-to-calculate-operating-cost" TargetMode="External"/><Relationship Id="rId2" Type="http://schemas.openxmlformats.org/officeDocument/2006/relationships/hyperlink" Target="https://www.zoho.com/subscriptions/guides/what-is-customer-lifetime-value-clv.html#:~:text=Customer%20Lifetime%20Value%20is%20calculated,frequency%2C%20and%20average%20customer%20lifespan." TargetMode="External"/><Relationship Id="rId1" Type="http://schemas.openxmlformats.org/officeDocument/2006/relationships/slideLayout" Target="../slideLayouts/slideLayout17.xml"/><Relationship Id="rId4" Type="http://schemas.openxmlformats.org/officeDocument/2006/relationships/hyperlink" Target="https://www.masterclass.com/articles/how-to-calculate-operating-profit-in-business"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83.svg"/><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5.png"/><Relationship Id="rId7" Type="http://schemas.openxmlformats.org/officeDocument/2006/relationships/image" Target="../media/image92.svg"/><Relationship Id="rId2" Type="http://schemas.openxmlformats.org/officeDocument/2006/relationships/image" Target="../media/image4.png"/><Relationship Id="rId1" Type="http://schemas.openxmlformats.org/officeDocument/2006/relationships/slideLayout" Target="../slideLayouts/slideLayout16.xml"/><Relationship Id="rId11" Type="http://schemas.openxmlformats.org/officeDocument/2006/relationships/image" Target="../media/image83.svg"/><Relationship Id="rId5" Type="http://schemas.openxmlformats.org/officeDocument/2006/relationships/image" Target="../media/image40.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 Id="rId11" Type="http://schemas.openxmlformats.org/officeDocument/2006/relationships/image" Target="../media/image83.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openxmlformats.org/officeDocument/2006/relationships/image" Target="../media/image83.sv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5.xml"/><Relationship Id="rId11" Type="http://schemas.openxmlformats.org/officeDocument/2006/relationships/image" Target="../media/image83.svg"/><Relationship Id="rId5" Type="http://schemas.openxmlformats.org/officeDocument/2006/relationships/image" Target="../media/image4.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11" Type="http://schemas.openxmlformats.org/officeDocument/2006/relationships/image" Target="../media/image8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smtClean="0">
                <a:solidFill>
                  <a:srgbClr val="FFFFFF"/>
                </a:solidFill>
                <a:latin typeface="Antonio Bold"/>
              </a:rPr>
              <a:t>IGNITE</a:t>
            </a:r>
          </a:p>
          <a:p>
            <a:pPr>
              <a:lnSpc>
                <a:spcPts val="11040"/>
              </a:lnSpc>
            </a:pPr>
            <a:r>
              <a:rPr lang="en-US" sz="12000" dirty="0" smtClean="0">
                <a:solidFill>
                  <a:srgbClr val="FFFFFF"/>
                </a:solidFill>
                <a:latin typeface="Antonio Bold"/>
              </a:rPr>
              <a:t>Pitch Deck</a:t>
            </a:r>
            <a:endParaRPr lang="en-US" sz="12000" dirty="0">
              <a:solidFill>
                <a:srgbClr val="FFFFFF"/>
              </a:solidFill>
              <a:latin typeface="Antonio Bold"/>
            </a:endParaRPr>
          </a:p>
        </p:txBody>
      </p:sp>
      <p:sp>
        <p:nvSpPr>
          <p:cNvPr id="7" name="Rectangle 6"/>
          <p:cNvSpPr/>
          <p:nvPr/>
        </p:nvSpPr>
        <p:spPr>
          <a:xfrm>
            <a:off x="1375582" y="68199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smtClean="0">
                <a:ln w="0"/>
                <a:solidFill>
                  <a:schemeClr val="tx1"/>
                </a:solidFill>
                <a:effectLst>
                  <a:outerShdw blurRad="38100" dist="19050" dir="2700000" algn="tl" rotWithShape="0">
                    <a:schemeClr val="dk1">
                      <a:alpha val="40000"/>
                    </a:schemeClr>
                  </a:outerShdw>
                </a:effectLst>
              </a:rPr>
              <a:t>Milestone 3</a:t>
            </a:r>
            <a:endParaRPr lang="en-US" sz="4000"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738845" y="546240"/>
            <a:ext cx="12338484" cy="1115690"/>
          </a:xfrm>
          <a:prstGeom prst="rect">
            <a:avLst/>
          </a:prstGeom>
        </p:spPr>
        <p:txBody>
          <a:bodyPr wrap="square" lIns="0" tIns="0" rIns="0" bIns="0" rtlCol="0" anchor="t">
            <a:spAutoFit/>
          </a:bodyPr>
          <a:lstStyle/>
          <a:p>
            <a:pPr>
              <a:lnSpc>
                <a:spcPts val="8747"/>
              </a:lnSpc>
            </a:pPr>
            <a:r>
              <a:rPr lang="en-US" sz="6000" b="1" dirty="0" smtClean="0"/>
              <a:t>Lean Canvas</a:t>
            </a:r>
            <a:endParaRPr lang="en-US" sz="6000" b="1" dirty="0"/>
          </a:p>
        </p:txBody>
      </p:sp>
      <p:sp>
        <p:nvSpPr>
          <p:cNvPr id="14" name="TextBox 13"/>
          <p:cNvSpPr txBox="1"/>
          <p:nvPr/>
        </p:nvSpPr>
        <p:spPr>
          <a:xfrm>
            <a:off x="14670351" y="3184462"/>
            <a:ext cx="3736225" cy="4524315"/>
          </a:xfrm>
          <a:prstGeom prst="rect">
            <a:avLst/>
          </a:prstGeom>
          <a:noFill/>
          <a:ln>
            <a:solidFill>
              <a:schemeClr val="bg2">
                <a:lumMod val="50000"/>
              </a:schemeClr>
            </a:solidFill>
          </a:ln>
        </p:spPr>
        <p:txBody>
          <a:bodyPr wrap="square" rtlCol="0">
            <a:spAutoFit/>
          </a:bodyPr>
          <a:lstStyle/>
          <a:p>
            <a:r>
              <a:rPr lang="en-IN" b="1" dirty="0"/>
              <a:t>Business Model </a:t>
            </a:r>
            <a:r>
              <a:rPr lang="en-IN" sz="1200" dirty="0"/>
              <a:t>(Explain with a process diagram)</a:t>
            </a: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p:txBody>
      </p:sp>
      <p:sp>
        <p:nvSpPr>
          <p:cNvPr id="22" name="TextBox 21">
            <a:extLst>
              <a:ext uri="{FF2B5EF4-FFF2-40B4-BE49-F238E27FC236}">
                <a16:creationId xmlns:a16="http://schemas.microsoft.com/office/drawing/2014/main" id="{437D10F2-D825-4F14-8721-CF5105D60893}"/>
              </a:ext>
            </a:extLst>
          </p:cNvPr>
          <p:cNvSpPr txBox="1"/>
          <p:nvPr/>
        </p:nvSpPr>
        <p:spPr>
          <a:xfrm>
            <a:off x="16426366" y="79981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3" name="Rectangle 22">
            <a:extLst>
              <a:ext uri="{FF2B5EF4-FFF2-40B4-BE49-F238E27FC236}">
                <a16:creationId xmlns:a16="http://schemas.microsoft.com/office/drawing/2014/main" id="{5DE34494-019C-4AF1-907B-33245967C575}"/>
              </a:ext>
            </a:extLst>
          </p:cNvPr>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718063" y="1992878"/>
            <a:ext cx="13952288" cy="8182928"/>
            <a:chOff x="1057033" y="956344"/>
            <a:chExt cx="9301525" cy="5455285"/>
          </a:xfrm>
          <a:noFill/>
        </p:grpSpPr>
        <p:sp>
          <p:nvSpPr>
            <p:cNvPr id="25" name="Rectangle 24">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r>
                <a:rPr lang="en-GB" b="1" dirty="0">
                  <a:solidFill>
                    <a:schemeClr val="tx1"/>
                  </a:solidFill>
                </a:rPr>
                <a:t>PROBLEM</a:t>
              </a: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b="1" dirty="0">
                  <a:solidFill>
                    <a:schemeClr val="tx1"/>
                  </a:solidFill>
                </a:rPr>
                <a:t>EXISTING ALTERNATIVES</a:t>
              </a:r>
            </a:p>
            <a:p>
              <a:r>
                <a:rPr lang="en-GB" dirty="0">
                  <a:solidFill>
                    <a:schemeClr val="tx1"/>
                  </a:solidFill>
                </a:rPr>
                <a:t>……………………………………………………………………………………………………………………………………………………………………………………………………………………</a:t>
              </a:r>
            </a:p>
          </p:txBody>
        </p:sp>
        <p:sp>
          <p:nvSpPr>
            <p:cNvPr id="26" name="Rectangle 25">
              <a:extLst>
                <a:ext uri="{FF2B5EF4-FFF2-40B4-BE49-F238E27FC236}">
                  <a16:creationId xmlns:a16="http://schemas.microsoft.com/office/drawing/2014/main" id="{DA61AF53-C124-49C7-9FFB-00E90C7BD86C}"/>
                </a:ext>
              </a:extLst>
            </p:cNvPr>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KEY METRICS</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endParaRPr lang="en-ZA" b="1">
                <a:solidFill>
                  <a:schemeClr val="tx1"/>
                </a:solidFill>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SOLUTION</a:t>
              </a:r>
            </a:p>
            <a:p>
              <a:r>
                <a:rPr lang="en-US">
                  <a:solidFill>
                    <a:schemeClr val="tx1"/>
                  </a:solidFill>
                </a:rPr>
                <a:t>……………………………………………………………………………………………………………………………………………………………………………</a:t>
              </a:r>
            </a:p>
            <a:p>
              <a:endParaRPr lang="en-US">
                <a:solidFill>
                  <a:schemeClr val="tx1"/>
                </a:solidFill>
              </a:endParaRPr>
            </a:p>
            <a:p>
              <a:endParaRPr lang="en-ZA">
                <a:solidFill>
                  <a:schemeClr val="tx1"/>
                </a:solidFill>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UNIQUE VALUE PROPOSITION</a:t>
              </a:r>
            </a:p>
            <a:p>
              <a:r>
                <a:rPr lang="en-US">
                  <a:solidFill>
                    <a:schemeClr val="tx1"/>
                  </a:solidFill>
                </a:rPr>
                <a:t>………………………………………………………………………………………………………………………………………………………………………………………………………</a:t>
              </a:r>
            </a:p>
            <a:p>
              <a:endParaRPr lang="en-US">
                <a:solidFill>
                  <a:schemeClr val="tx1"/>
                </a:solidFill>
              </a:endParaRPr>
            </a:p>
            <a:p>
              <a:endParaRPr lang="en-US">
                <a:solidFill>
                  <a:schemeClr val="tx1"/>
                </a:solidFill>
              </a:endParaRPr>
            </a:p>
            <a:p>
              <a:r>
                <a:rPr lang="en-US" b="1">
                  <a:solidFill>
                    <a:schemeClr val="tx1"/>
                  </a:solidFill>
                </a:rPr>
                <a:t>HIGH-LEVEL CONCEPT</a:t>
              </a:r>
            </a:p>
            <a:p>
              <a:r>
                <a:rPr lang="en-US" b="1">
                  <a:solidFill>
                    <a:schemeClr val="tx1"/>
                  </a:solidFill>
                </a:rPr>
                <a:t>………………………………………………………………………………………………………………………………………………………………………………………………………………………………………………………………………………………………………………………………………………………………………………………………………………</a:t>
              </a:r>
            </a:p>
            <a:p>
              <a:endParaRPr lang="en-US" b="1">
                <a:solidFill>
                  <a:schemeClr val="tx1"/>
                </a:solidFill>
              </a:endParaRPr>
            </a:p>
          </p:txBody>
        </p:sp>
        <p:sp>
          <p:nvSpPr>
            <p:cNvPr id="29" name="Rectangle 28">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UNFAIR ADVANTAGE</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endParaRPr lang="en-ZA">
                <a:solidFill>
                  <a:schemeClr val="tx1"/>
                </a:solidFill>
              </a:endParaRPr>
            </a:p>
            <a:p>
              <a:endParaRPr lang="en-ZA">
                <a:solidFill>
                  <a:schemeClr val="tx1"/>
                </a:solidFill>
              </a:endParaRP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CHANNELS</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pPr marL="257176" indent="-257176">
                <a:buFont typeface="Arial" panose="020B0604020202020204" pitchFamily="34" charset="0"/>
                <a:buChar char="•"/>
              </a:pPr>
              <a:endParaRPr lang="en-US">
                <a:solidFill>
                  <a:schemeClr val="tx1"/>
                </a:solidFill>
              </a:endParaRPr>
            </a:p>
            <a:p>
              <a:endParaRPr lang="en-US">
                <a:solidFill>
                  <a:schemeClr val="tx1"/>
                </a:solidFill>
              </a:endParaRPr>
            </a:p>
            <a:p>
              <a:endParaRPr lang="en-ZA" b="1">
                <a:solidFill>
                  <a:schemeClr val="tx1"/>
                </a:solidFill>
              </a:endParaRP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REVENUE STREAMS</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a:p>
              <a:pPr marL="257176" indent="-257176">
                <a:buFont typeface="Arial" panose="020B0604020202020204" pitchFamily="34" charset="0"/>
                <a:buChar char="•"/>
              </a:pPr>
              <a:r>
                <a:rPr lang="en-US">
                  <a:solidFill>
                    <a:schemeClr val="tx1"/>
                  </a:solidFill>
                </a:rPr>
                <a:t>?</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CUSTOMER SEGMENTS</a:t>
              </a:r>
            </a:p>
            <a:p>
              <a:r>
                <a:rPr lang="en-US">
                  <a:solidFill>
                    <a:schemeClr val="tx1"/>
                  </a:solidFill>
                </a:rPr>
                <a:t>…………………………………………………………………………………………………………………………………………………………………………………………………………………………………………………………………………………………………………</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b="1">
                  <a:solidFill>
                    <a:schemeClr val="tx1"/>
                  </a:solidFill>
                </a:rPr>
                <a:t>EARLY ADOPTERS </a:t>
              </a:r>
            </a:p>
            <a:p>
              <a:r>
                <a:rPr lang="en-US" b="1">
                  <a:solidFill>
                    <a:schemeClr val="tx1"/>
                  </a:solidFill>
                </a:rPr>
                <a:t>………………………………………………………………………………………………………………………………………………………………………………………………………………………………………………………………………………………</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COST STRUCTURE</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r>
                <a:rPr lang="en-ZA">
                  <a:solidFill>
                    <a:schemeClr val="tx1"/>
                  </a:solidFill>
                </a:rPr>
                <a:t>?</a:t>
              </a:r>
            </a:p>
            <a:p>
              <a:pPr marL="257176" indent="-257176">
                <a:buFont typeface="Arial" panose="020B0604020202020204" pitchFamily="34" charset="0"/>
                <a:buChar char="•"/>
              </a:pPr>
              <a:endParaRPr lang="en-ZA">
                <a:solidFill>
                  <a:schemeClr val="tx1"/>
                </a:solidFill>
              </a:endParaRPr>
            </a:p>
            <a:p>
              <a:endParaRPr lang="en-ZA">
                <a:solidFill>
                  <a:schemeClr val="tx1"/>
                </a:solidFill>
              </a:endParaRPr>
            </a:p>
          </p:txBody>
        </p:sp>
      </p:grpSp>
      <p:sp>
        <p:nvSpPr>
          <p:cNvPr id="2" name="Rectangle 1"/>
          <p:cNvSpPr/>
          <p:nvPr/>
        </p:nvSpPr>
        <p:spPr>
          <a:xfrm>
            <a:off x="14892640" y="8438696"/>
            <a:ext cx="3033182" cy="1200329"/>
          </a:xfrm>
          <a:prstGeom prst="rect">
            <a:avLst/>
          </a:prstGeom>
          <a:solidFill>
            <a:srgbClr val="FFC000"/>
          </a:solidFill>
        </p:spPr>
        <p:txBody>
          <a:bodyPr wrap="square">
            <a:spAutoFit/>
          </a:bodyPr>
          <a:lstStyle/>
          <a:p>
            <a:r>
              <a:rPr lang="en-US" dirty="0" smtClean="0">
                <a:solidFill>
                  <a:srgbClr val="000000"/>
                </a:solidFill>
                <a:latin typeface="Calibri" panose="020F0502020204030204" pitchFamily="34" charset="0"/>
                <a:ea typeface="Times New Roman" panose="02020603050405020304" pitchFamily="18" charset="0"/>
              </a:rPr>
              <a:t>	This canvas explains </a:t>
            </a:r>
            <a:r>
              <a:rPr lang="en-US" dirty="0">
                <a:solidFill>
                  <a:srgbClr val="000000"/>
                </a:solidFill>
                <a:latin typeface="Calibri" panose="020F0502020204030204" pitchFamily="34" charset="0"/>
                <a:ea typeface="Times New Roman" panose="02020603050405020304" pitchFamily="18" charset="0"/>
              </a:rPr>
              <a:t>how the venture makes money (attracts, serves and keeps customers) </a:t>
            </a:r>
            <a:endParaRPr lang="en-US" dirty="0"/>
          </a:p>
        </p:txBody>
      </p:sp>
      <p:pic>
        <p:nvPicPr>
          <p:cNvPr id="1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5163800" y="8438696"/>
            <a:ext cx="655576" cy="360734"/>
          </a:xfrm>
          <a:prstGeom prst="rect">
            <a:avLst/>
          </a:prstGeom>
        </p:spPr>
      </p:pic>
    </p:spTree>
    <p:extLst>
      <p:ext uri="{BB962C8B-B14F-4D97-AF65-F5344CB8AC3E}">
        <p14:creationId xmlns:p14="http://schemas.microsoft.com/office/powerpoint/2010/main" val="32813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smtClean="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indent="-457200">
              <a:buClrTx/>
              <a:buFont typeface="Arial" panose="020B0604020202020204" pitchFamily="34" charset="0"/>
              <a:buChar char="•"/>
            </a:pPr>
            <a:r>
              <a:rPr lang="en-US" sz="2700" b="1" dirty="0" smtClean="0"/>
              <a:t>Provide Full </a:t>
            </a:r>
            <a:r>
              <a:rPr lang="en-US" sz="2700" b="1" dirty="0"/>
              <a:t>product/service description</a:t>
            </a:r>
            <a:endParaRPr lang="en-IN" sz="2700" b="1" dirty="0" smtClean="0">
              <a:solidFill>
                <a:prstClr val="black"/>
              </a:solidFill>
              <a:latin typeface="Calibri" panose="020F0502020204030204"/>
            </a:endParaRPr>
          </a:p>
          <a:p>
            <a:pPr marL="457200" indent="-457200">
              <a:buClrTx/>
              <a:buFont typeface="Arial" panose="020B0604020202020204" pitchFamily="34" charset="0"/>
              <a:buChar char="•"/>
            </a:pPr>
            <a:r>
              <a:rPr lang="en-IN" sz="2700" b="1" dirty="0" smtClean="0">
                <a:solidFill>
                  <a:prstClr val="black"/>
                </a:solidFill>
                <a:latin typeface="Calibri" panose="020F0502020204030204"/>
              </a:rPr>
              <a:t>Insert </a:t>
            </a:r>
            <a:r>
              <a:rPr lang="en-IN" sz="2700" b="1" dirty="0">
                <a:solidFill>
                  <a:prstClr val="black"/>
                </a:solidFill>
                <a:latin typeface="Calibri" panose="020F0502020204030204"/>
              </a:rPr>
              <a:t>a </a:t>
            </a:r>
            <a:r>
              <a:rPr lang="en-IN" sz="2700" b="1" dirty="0" smtClean="0">
                <a:solidFill>
                  <a:prstClr val="black"/>
                </a:solidFill>
                <a:latin typeface="Calibri" panose="020F0502020204030204"/>
              </a:rPr>
              <a:t>picture of the prototype</a:t>
            </a:r>
          </a:p>
          <a:p>
            <a:pPr marL="457200" indent="-457200">
              <a:buClrTx/>
              <a:buFont typeface="Arial" panose="020B0604020202020204" pitchFamily="34" charset="0"/>
              <a:buChar char="•"/>
            </a:pPr>
            <a:r>
              <a:rPr lang="en-IN" sz="2700" b="1" dirty="0" smtClean="0">
                <a:solidFill>
                  <a:prstClr val="black"/>
                </a:solidFill>
                <a:latin typeface="Calibri" panose="020F0502020204030204"/>
              </a:rPr>
              <a:t>Provide video link of the working prototype, if any</a:t>
            </a:r>
          </a:p>
          <a:p>
            <a:pPr marL="457200" indent="-457200">
              <a:buFont typeface="Arial" panose="020B0604020202020204" pitchFamily="34" charset="0"/>
              <a:buChar char="•"/>
            </a:pPr>
            <a:r>
              <a:rPr lang="en-IN" sz="2700" b="1" dirty="0">
                <a:solidFill>
                  <a:prstClr val="black"/>
                </a:solidFill>
                <a:latin typeface="Calibri" panose="020F0502020204030204"/>
              </a:rPr>
              <a:t>S</a:t>
            </a:r>
            <a:r>
              <a:rPr lang="en-IN" sz="2700" b="1" dirty="0" smtClean="0">
                <a:solidFill>
                  <a:prstClr val="black"/>
                </a:solidFill>
                <a:latin typeface="Calibri" panose="020F0502020204030204"/>
              </a:rPr>
              <a:t>hare screenshots of website ( Landing page, testimony etc.,).</a:t>
            </a:r>
            <a:r>
              <a:rPr lang="en-US" sz="2800" dirty="0"/>
              <a:t> </a:t>
            </a:r>
            <a:r>
              <a:rPr lang="en-US" sz="2800" dirty="0" smtClean="0"/>
              <a:t>If the venture is in any online business, it must definitely showcase a functional website</a:t>
            </a:r>
            <a:r>
              <a:rPr lang="en-US" sz="2800" b="1" dirty="0" smtClean="0"/>
              <a:t>.</a:t>
            </a:r>
            <a:endParaRPr lang="en-IN" sz="2700" b="1" dirty="0" smtClean="0">
              <a:solidFill>
                <a:prstClr val="black"/>
              </a:solidFill>
              <a:latin typeface="Calibri" panose="020F0502020204030204"/>
            </a:endParaRPr>
          </a:p>
          <a:p>
            <a:pPr marL="457200" indent="-457200">
              <a:buFont typeface="Arial" panose="020B0604020202020204" pitchFamily="34" charset="0"/>
              <a:buChar char="•"/>
            </a:pPr>
            <a:r>
              <a:rPr lang="en-IN" sz="2700" b="1" dirty="0" smtClean="0">
                <a:solidFill>
                  <a:prstClr val="black"/>
                </a:solidFill>
              </a:rPr>
              <a:t>Share website link (</a:t>
            </a:r>
            <a:r>
              <a:rPr lang="en-US" sz="2400" dirty="0"/>
              <a:t>If the venture is in any online business, it must definitely showcase a functional website</a:t>
            </a:r>
            <a:r>
              <a:rPr lang="en-US" sz="2400" b="1" dirty="0" smtClean="0"/>
              <a:t>.</a:t>
            </a:r>
            <a:r>
              <a:rPr lang="en-IN" sz="2400" b="1" dirty="0" smtClean="0">
                <a:solidFill>
                  <a:prstClr val="black"/>
                </a:solidFill>
              </a:rPr>
              <a:t>)</a:t>
            </a:r>
            <a:endParaRPr lang="en-IN" sz="2700" b="1" dirty="0" smtClean="0">
              <a:solidFill>
                <a:prstClr val="black"/>
              </a:solidFill>
            </a:endParaRPr>
          </a:p>
          <a:p>
            <a:pPr marL="457200" indent="-457200">
              <a:buFont typeface="Arial" panose="020B0604020202020204" pitchFamily="34" charset="0"/>
              <a:buChar char="•"/>
            </a:pPr>
            <a:r>
              <a:rPr lang="en-IN" sz="2700" b="1" dirty="0" smtClean="0">
                <a:solidFill>
                  <a:prstClr val="black"/>
                </a:solidFill>
              </a:rPr>
              <a:t>Share App link</a:t>
            </a:r>
          </a:p>
          <a:p>
            <a:pPr marL="457200" indent="-457200">
              <a:buFont typeface="Arial" panose="020B0604020202020204" pitchFamily="34" charset="0"/>
              <a:buChar char="•"/>
            </a:pPr>
            <a:r>
              <a:rPr lang="en-US" sz="2800" b="1" dirty="0" smtClean="0"/>
              <a:t>Description </a:t>
            </a:r>
            <a:r>
              <a:rPr lang="en-US" sz="2800" b="1" dirty="0"/>
              <a:t>of how the product will work and steps the customer will </a:t>
            </a:r>
            <a:r>
              <a:rPr lang="en-US" sz="2800" b="1" dirty="0" smtClean="0"/>
              <a:t>follow</a:t>
            </a:r>
          </a:p>
          <a:p>
            <a:pPr marL="457200" indent="-457200">
              <a:buFont typeface="Arial" panose="020B0604020202020204" pitchFamily="34" charset="0"/>
              <a:buChar char="•"/>
            </a:pPr>
            <a:r>
              <a:rPr lang="en-US" sz="2800" b="1" dirty="0" smtClean="0"/>
              <a:t>Any </a:t>
            </a:r>
            <a:r>
              <a:rPr lang="en-US" sz="2800" b="1" dirty="0"/>
              <a:t>other information</a:t>
            </a:r>
          </a:p>
          <a:p>
            <a:pPr marL="457200" indent="-457200">
              <a:buFont typeface="Arial" panose="020B0604020202020204" pitchFamily="34" charset="0"/>
              <a:buChar char="•"/>
            </a:pPr>
            <a:endParaRPr lang="en-IN" sz="2700" b="1" dirty="0">
              <a:solidFill>
                <a:prstClr val="black"/>
              </a:solidFill>
            </a:endParaRPr>
          </a:p>
          <a:p>
            <a:pPr marL="457200" indent="-457200">
              <a:buClrTx/>
              <a:buFont typeface="Arial" panose="020B0604020202020204" pitchFamily="34" charset="0"/>
              <a:buChar char="•"/>
            </a:pPr>
            <a:endParaRPr lang="en-IN" sz="2700" b="1" dirty="0">
              <a:solidFill>
                <a:prstClr val="black"/>
              </a:solidFill>
              <a:latin typeface="Calibri" panose="020F0502020204030204"/>
            </a:endParaRPr>
          </a:p>
        </p:txBody>
      </p:sp>
      <p:sp>
        <p:nvSpPr>
          <p:cNvPr id="4" name="Rectangle 3">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TextBox 4">
            <a:extLst>
              <a:ext uri="{FF2B5EF4-FFF2-40B4-BE49-F238E27FC236}">
                <a16:creationId xmlns:a16="http://schemas.microsoft.com/office/drawing/2014/main" id="{437D10F2-D825-4F14-8721-CF5105D60893}"/>
              </a:ext>
            </a:extLst>
          </p:cNvPr>
          <p:cNvSpPr txBox="1"/>
          <p:nvPr/>
        </p:nvSpPr>
        <p:spPr>
          <a:xfrm>
            <a:off x="16173748" y="648157"/>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6" name="Rectangle 5"/>
          <p:cNvSpPr/>
          <p:nvPr/>
        </p:nvSpPr>
        <p:spPr>
          <a:xfrm>
            <a:off x="12344400" y="7197498"/>
            <a:ext cx="5629701" cy="1200329"/>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t>The slide helps to see your vision in action with a clear demonstration</a:t>
            </a:r>
            <a:endParaRPr lang="en-US" sz="2400" b="1" dirty="0">
              <a:latin typeface="+mj-lt"/>
            </a:endParaRPr>
          </a:p>
        </p:txBody>
      </p:sp>
      <p:pic>
        <p:nvPicPr>
          <p:cNvPr id="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649200" y="7197498"/>
            <a:ext cx="655576" cy="858078"/>
          </a:xfrm>
          <a:prstGeom prst="rect">
            <a:avLst/>
          </a:prstGeom>
        </p:spPr>
      </p:pic>
    </p:spTree>
    <p:extLst>
      <p:ext uri="{BB962C8B-B14F-4D97-AF65-F5344CB8AC3E}">
        <p14:creationId xmlns:p14="http://schemas.microsoft.com/office/powerpoint/2010/main" val="32320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3CAEC04B-1429-4612-89DB-5CA4F4B031FD}"/>
              </a:ext>
            </a:extLst>
          </p:cNvPr>
          <p:cNvSpPr txBox="1">
            <a:spLocks/>
          </p:cNvSpPr>
          <p:nvPr/>
        </p:nvSpPr>
        <p:spPr>
          <a:xfrm>
            <a:off x="376232" y="330449"/>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8747"/>
              </a:lnSpc>
              <a:buClrTx/>
              <a:buFontTx/>
              <a:buNone/>
            </a:pPr>
            <a:r>
              <a:rPr lang="en-GB" sz="3000" b="1" dirty="0" smtClean="0">
                <a:solidFill>
                  <a:prstClr val="black"/>
                </a:solidFill>
                <a:latin typeface="Raleway"/>
              </a:rPr>
              <a:t>  </a:t>
            </a:r>
            <a:r>
              <a:rPr lang="en-GB" sz="6000" dirty="0" smtClean="0">
                <a:solidFill>
                  <a:schemeClr val="accent2"/>
                </a:solidFill>
                <a:latin typeface="Antonio Bold"/>
                <a:ea typeface="+mn-ea"/>
                <a:cs typeface="+mn-cs"/>
              </a:rPr>
              <a:t>MVP Validation</a:t>
            </a:r>
            <a:endParaRPr lang="en-US" sz="6000" dirty="0">
              <a:solidFill>
                <a:schemeClr val="accent2"/>
              </a:solidFill>
              <a:latin typeface="Antonio Bold"/>
              <a:ea typeface="+mn-ea"/>
              <a:cs typeface="+mn-cs"/>
            </a:endParaRPr>
          </a:p>
        </p:txBody>
      </p:sp>
      <p:sp>
        <p:nvSpPr>
          <p:cNvPr id="110" name="Rectangle 109">
            <a:extLst>
              <a:ext uri="{FF2B5EF4-FFF2-40B4-BE49-F238E27FC236}">
                <a16:creationId xmlns:a16="http://schemas.microsoft.com/office/drawing/2014/main" id="{51D08DA0-06DC-8B4E-BD66-A9F65085D413}"/>
              </a:ext>
            </a:extLst>
          </p:cNvPr>
          <p:cNvSpPr/>
          <p:nvPr/>
        </p:nvSpPr>
        <p:spPr>
          <a:xfrm>
            <a:off x="475578" y="1546164"/>
            <a:ext cx="16709136" cy="82941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Barlow" panose="00000800000000000000" pitchFamily="2" charset="0"/>
            </a:endParaRPr>
          </a:p>
        </p:txBody>
      </p:sp>
      <p:cxnSp>
        <p:nvCxnSpPr>
          <p:cNvPr id="133" name="Straight Connector 132">
            <a:extLst>
              <a:ext uri="{FF2B5EF4-FFF2-40B4-BE49-F238E27FC236}">
                <a16:creationId xmlns:a16="http://schemas.microsoft.com/office/drawing/2014/main" id="{97A66D7F-E190-4448-B607-C21D56C9EC0E}"/>
              </a:ext>
            </a:extLst>
          </p:cNvPr>
          <p:cNvCxnSpPr>
            <a:cxnSpLocks/>
          </p:cNvCxnSpPr>
          <p:nvPr/>
        </p:nvCxnSpPr>
        <p:spPr>
          <a:xfrm flipH="1" flipV="1">
            <a:off x="9486473" y="213806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671FBED-F807-C244-997A-A62DD004EDFB}"/>
              </a:ext>
            </a:extLst>
          </p:cNvPr>
          <p:cNvSpPr txBox="1"/>
          <p:nvPr/>
        </p:nvSpPr>
        <p:spPr>
          <a:xfrm>
            <a:off x="652488" y="2577445"/>
            <a:ext cx="3299254" cy="338554"/>
          </a:xfrm>
          <a:prstGeom prst="rect">
            <a:avLst/>
          </a:prstGeom>
          <a:noFill/>
        </p:spPr>
        <p:txBody>
          <a:bodyPr wrap="square" rtlCol="0">
            <a:spAutoFit/>
          </a:bodyPr>
          <a:lstStyle/>
          <a:p>
            <a:r>
              <a:rPr lang="en-GB" sz="1600" b="1" dirty="0">
                <a:latin typeface="Barlow" panose="00000800000000000000" pitchFamily="2" charset="0"/>
              </a:rPr>
              <a:t>Test Details:</a:t>
            </a:r>
          </a:p>
        </p:txBody>
      </p:sp>
      <p:sp>
        <p:nvSpPr>
          <p:cNvPr id="135" name="TextBox 134">
            <a:extLst>
              <a:ext uri="{FF2B5EF4-FFF2-40B4-BE49-F238E27FC236}">
                <a16:creationId xmlns:a16="http://schemas.microsoft.com/office/drawing/2014/main" id="{FEA05CF0-7156-F54C-B0C2-FBC0374002EC}"/>
              </a:ext>
            </a:extLst>
          </p:cNvPr>
          <p:cNvSpPr txBox="1"/>
          <p:nvPr/>
        </p:nvSpPr>
        <p:spPr>
          <a:xfrm>
            <a:off x="730785" y="4945627"/>
            <a:ext cx="3299254" cy="338554"/>
          </a:xfrm>
          <a:prstGeom prst="rect">
            <a:avLst/>
          </a:prstGeom>
          <a:noFill/>
        </p:spPr>
        <p:txBody>
          <a:bodyPr wrap="square" rtlCol="0">
            <a:spAutoFit/>
          </a:bodyPr>
          <a:lstStyle/>
          <a:p>
            <a:r>
              <a:rPr lang="en-GB" sz="1600" b="1" dirty="0">
                <a:latin typeface="Barlow" panose="00000800000000000000" pitchFamily="2" charset="0"/>
              </a:rPr>
              <a:t>Results of Test:</a:t>
            </a:r>
          </a:p>
        </p:txBody>
      </p:sp>
      <p:sp>
        <p:nvSpPr>
          <p:cNvPr id="136" name="TextBox 135">
            <a:extLst>
              <a:ext uri="{FF2B5EF4-FFF2-40B4-BE49-F238E27FC236}">
                <a16:creationId xmlns:a16="http://schemas.microsoft.com/office/drawing/2014/main" id="{28E58E65-6693-2848-B580-E0CC47E8C136}"/>
              </a:ext>
            </a:extLst>
          </p:cNvPr>
          <p:cNvSpPr txBox="1"/>
          <p:nvPr/>
        </p:nvSpPr>
        <p:spPr>
          <a:xfrm>
            <a:off x="9993726" y="2292334"/>
            <a:ext cx="3299254" cy="338554"/>
          </a:xfrm>
          <a:prstGeom prst="rect">
            <a:avLst/>
          </a:prstGeom>
          <a:noFill/>
        </p:spPr>
        <p:txBody>
          <a:bodyPr wrap="square" rtlCol="0">
            <a:spAutoFit/>
          </a:bodyPr>
          <a:lstStyle/>
          <a:p>
            <a:r>
              <a:rPr lang="en-GB" sz="1600" b="1" dirty="0">
                <a:latin typeface="Barlow" panose="00000800000000000000" pitchFamily="2" charset="0"/>
              </a:rPr>
              <a:t>Conclusion:</a:t>
            </a:r>
          </a:p>
        </p:txBody>
      </p:sp>
      <p:sp>
        <p:nvSpPr>
          <p:cNvPr id="137" name="TextBox 136">
            <a:extLst>
              <a:ext uri="{FF2B5EF4-FFF2-40B4-BE49-F238E27FC236}">
                <a16:creationId xmlns:a16="http://schemas.microsoft.com/office/drawing/2014/main" id="{7430E071-9B96-1446-8F6F-64CD7A481BC2}"/>
              </a:ext>
            </a:extLst>
          </p:cNvPr>
          <p:cNvSpPr txBox="1"/>
          <p:nvPr/>
        </p:nvSpPr>
        <p:spPr>
          <a:xfrm>
            <a:off x="9858263" y="5076840"/>
            <a:ext cx="3299254" cy="338554"/>
          </a:xfrm>
          <a:prstGeom prst="rect">
            <a:avLst/>
          </a:prstGeom>
          <a:noFill/>
        </p:spPr>
        <p:txBody>
          <a:bodyPr wrap="square" rtlCol="0">
            <a:spAutoFit/>
          </a:bodyPr>
          <a:lstStyle/>
          <a:p>
            <a:r>
              <a:rPr lang="en-GB" sz="1600" b="1" dirty="0">
                <a:latin typeface="Barlow" panose="00000800000000000000" pitchFamily="2" charset="0"/>
              </a:rPr>
              <a:t>Realizations / Insights:</a:t>
            </a:r>
          </a:p>
        </p:txBody>
      </p:sp>
      <p:sp>
        <p:nvSpPr>
          <p:cNvPr id="138" name="TextBox 137">
            <a:extLst>
              <a:ext uri="{FF2B5EF4-FFF2-40B4-BE49-F238E27FC236}">
                <a16:creationId xmlns:a16="http://schemas.microsoft.com/office/drawing/2014/main" id="{2C2B3B00-73BC-054E-9F8B-8D188EEB2FB0}"/>
              </a:ext>
            </a:extLst>
          </p:cNvPr>
          <p:cNvSpPr txBox="1"/>
          <p:nvPr/>
        </p:nvSpPr>
        <p:spPr>
          <a:xfrm>
            <a:off x="9827372" y="7220234"/>
            <a:ext cx="4658499" cy="338554"/>
          </a:xfrm>
          <a:prstGeom prst="rect">
            <a:avLst/>
          </a:prstGeom>
          <a:noFill/>
        </p:spPr>
        <p:txBody>
          <a:bodyPr wrap="square" rtlCol="0">
            <a:spAutoFit/>
          </a:bodyPr>
          <a:lstStyle/>
          <a:p>
            <a:r>
              <a:rPr lang="en-GB" sz="1600" b="1" dirty="0">
                <a:latin typeface="Barlow" panose="00000800000000000000" pitchFamily="2" charset="0"/>
              </a:rPr>
              <a:t>Next Steps:</a:t>
            </a:r>
          </a:p>
        </p:txBody>
      </p:sp>
      <p:sp>
        <p:nvSpPr>
          <p:cNvPr id="139" name="TextBox 138">
            <a:extLst>
              <a:ext uri="{FF2B5EF4-FFF2-40B4-BE49-F238E27FC236}">
                <a16:creationId xmlns:a16="http://schemas.microsoft.com/office/drawing/2014/main" id="{85F8CBB3-C33D-0B4D-8BEA-8C46D5F70F1E}"/>
              </a:ext>
            </a:extLst>
          </p:cNvPr>
          <p:cNvSpPr txBox="1"/>
          <p:nvPr/>
        </p:nvSpPr>
        <p:spPr>
          <a:xfrm>
            <a:off x="739477" y="3279691"/>
            <a:ext cx="4011034" cy="338554"/>
          </a:xfrm>
          <a:prstGeom prst="rect">
            <a:avLst/>
          </a:prstGeom>
          <a:noFill/>
        </p:spPr>
        <p:txBody>
          <a:bodyPr wrap="none" rtlCol="0">
            <a:spAutoFit/>
          </a:bodyPr>
          <a:lstStyle/>
          <a:p>
            <a:r>
              <a:rPr lang="en-GB" sz="1600" b="1" dirty="0">
                <a:latin typeface="Barlow" panose="00000800000000000000" pitchFamily="2" charset="0"/>
              </a:rPr>
              <a:t>How long will we test this </a:t>
            </a:r>
            <a:r>
              <a:rPr lang="en-GB" sz="1600" b="1" dirty="0" smtClean="0">
                <a:latin typeface="Barlow" panose="00000800000000000000" pitchFamily="2" charset="0"/>
              </a:rPr>
              <a:t>MVP</a:t>
            </a:r>
            <a:r>
              <a:rPr lang="en-GB" sz="1600" b="1" dirty="0">
                <a:latin typeface="Barlow" panose="00000800000000000000" pitchFamily="2" charset="0"/>
              </a:rPr>
              <a:t>?</a:t>
            </a:r>
          </a:p>
        </p:txBody>
      </p:sp>
      <p:sp>
        <p:nvSpPr>
          <p:cNvPr id="140" name="TextBox 139">
            <a:extLst>
              <a:ext uri="{FF2B5EF4-FFF2-40B4-BE49-F238E27FC236}">
                <a16:creationId xmlns:a16="http://schemas.microsoft.com/office/drawing/2014/main" id="{F64229BF-1A85-6D45-B2B7-855A518F1B89}"/>
              </a:ext>
            </a:extLst>
          </p:cNvPr>
          <p:cNvSpPr txBox="1"/>
          <p:nvPr/>
        </p:nvSpPr>
        <p:spPr>
          <a:xfrm>
            <a:off x="739477" y="4339883"/>
            <a:ext cx="4257897" cy="338554"/>
          </a:xfrm>
          <a:prstGeom prst="rect">
            <a:avLst/>
          </a:prstGeom>
          <a:noFill/>
        </p:spPr>
        <p:txBody>
          <a:bodyPr wrap="none" rtlCol="0">
            <a:spAutoFit/>
          </a:bodyPr>
          <a:lstStyle/>
          <a:p>
            <a:r>
              <a:rPr lang="en-GB" sz="1600" b="1" dirty="0">
                <a:latin typeface="Barlow" panose="00000800000000000000" pitchFamily="2" charset="0"/>
              </a:rPr>
              <a:t>How will we get to that audience?</a:t>
            </a:r>
          </a:p>
        </p:txBody>
      </p:sp>
      <p:sp>
        <p:nvSpPr>
          <p:cNvPr id="141" name="TextBox 140">
            <a:extLst>
              <a:ext uri="{FF2B5EF4-FFF2-40B4-BE49-F238E27FC236}">
                <a16:creationId xmlns:a16="http://schemas.microsoft.com/office/drawing/2014/main" id="{18EC7D1D-EFBB-2E4F-9EFB-AB531420D6FC}"/>
              </a:ext>
            </a:extLst>
          </p:cNvPr>
          <p:cNvSpPr txBox="1"/>
          <p:nvPr/>
        </p:nvSpPr>
        <p:spPr>
          <a:xfrm>
            <a:off x="739477" y="3875141"/>
            <a:ext cx="7343677" cy="338554"/>
          </a:xfrm>
          <a:prstGeom prst="rect">
            <a:avLst/>
          </a:prstGeom>
          <a:noFill/>
        </p:spPr>
        <p:txBody>
          <a:bodyPr wrap="none" rtlCol="0">
            <a:spAutoFit/>
          </a:bodyPr>
          <a:lstStyle/>
          <a:p>
            <a:r>
              <a:rPr lang="en-GB" sz="1600" b="1" dirty="0">
                <a:latin typeface="Barlow" panose="00000800000000000000" pitchFamily="2" charset="0"/>
              </a:rPr>
              <a:t>Who is our target audience for the test? How many of them?</a:t>
            </a:r>
          </a:p>
        </p:txBody>
      </p:sp>
      <p:sp>
        <p:nvSpPr>
          <p:cNvPr id="142" name="Rectangle 141">
            <a:extLst>
              <a:ext uri="{FF2B5EF4-FFF2-40B4-BE49-F238E27FC236}">
                <a16:creationId xmlns:a16="http://schemas.microsoft.com/office/drawing/2014/main" id="{DCB024B3-A3D8-5942-AD22-2BBF7AC46378}"/>
              </a:ext>
            </a:extLst>
          </p:cNvPr>
          <p:cNvSpPr/>
          <p:nvPr/>
        </p:nvSpPr>
        <p:spPr>
          <a:xfrm>
            <a:off x="10165494" y="3077597"/>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3" name="TextBox 142">
            <a:extLst>
              <a:ext uri="{FF2B5EF4-FFF2-40B4-BE49-F238E27FC236}">
                <a16:creationId xmlns:a16="http://schemas.microsoft.com/office/drawing/2014/main" id="{B01EE1C5-A970-0647-A387-B5E639C06D66}"/>
              </a:ext>
            </a:extLst>
          </p:cNvPr>
          <p:cNvSpPr txBox="1"/>
          <p:nvPr/>
        </p:nvSpPr>
        <p:spPr>
          <a:xfrm>
            <a:off x="10412440" y="2673706"/>
            <a:ext cx="1295547" cy="338554"/>
          </a:xfrm>
          <a:prstGeom prst="rect">
            <a:avLst/>
          </a:prstGeom>
          <a:noFill/>
        </p:spPr>
        <p:txBody>
          <a:bodyPr wrap="none" rtlCol="0">
            <a:spAutoFit/>
          </a:bodyPr>
          <a:lstStyle/>
          <a:p>
            <a:r>
              <a:rPr lang="en-GB" sz="1600" dirty="0">
                <a:latin typeface="Barlow" panose="00000800000000000000" pitchFamily="2" charset="0"/>
              </a:rPr>
              <a:t>Persevere</a:t>
            </a:r>
          </a:p>
        </p:txBody>
      </p:sp>
      <p:sp>
        <p:nvSpPr>
          <p:cNvPr id="144" name="TextBox 143">
            <a:extLst>
              <a:ext uri="{FF2B5EF4-FFF2-40B4-BE49-F238E27FC236}">
                <a16:creationId xmlns:a16="http://schemas.microsoft.com/office/drawing/2014/main" id="{2E6F00F6-742E-C24C-92EB-6D9513CB41D0}"/>
              </a:ext>
            </a:extLst>
          </p:cNvPr>
          <p:cNvSpPr txBox="1"/>
          <p:nvPr/>
        </p:nvSpPr>
        <p:spPr>
          <a:xfrm>
            <a:off x="10412440" y="3030521"/>
            <a:ext cx="801823" cy="338554"/>
          </a:xfrm>
          <a:prstGeom prst="rect">
            <a:avLst/>
          </a:prstGeom>
          <a:noFill/>
        </p:spPr>
        <p:txBody>
          <a:bodyPr wrap="none" rtlCol="0">
            <a:spAutoFit/>
          </a:bodyPr>
          <a:lstStyle/>
          <a:p>
            <a:r>
              <a:rPr lang="en-GB" sz="1600" dirty="0">
                <a:latin typeface="Barlow" panose="00000800000000000000" pitchFamily="2" charset="0"/>
              </a:rPr>
              <a:t>Pivot</a:t>
            </a:r>
          </a:p>
        </p:txBody>
      </p:sp>
      <p:sp>
        <p:nvSpPr>
          <p:cNvPr id="145" name="TextBox 144">
            <a:extLst>
              <a:ext uri="{FF2B5EF4-FFF2-40B4-BE49-F238E27FC236}">
                <a16:creationId xmlns:a16="http://schemas.microsoft.com/office/drawing/2014/main" id="{60063187-BB1B-A444-B619-E14E03BA62DF}"/>
              </a:ext>
            </a:extLst>
          </p:cNvPr>
          <p:cNvSpPr txBox="1"/>
          <p:nvPr/>
        </p:nvSpPr>
        <p:spPr>
          <a:xfrm>
            <a:off x="10388995" y="3390844"/>
            <a:ext cx="1912703" cy="338554"/>
          </a:xfrm>
          <a:prstGeom prst="rect">
            <a:avLst/>
          </a:prstGeom>
          <a:noFill/>
        </p:spPr>
        <p:txBody>
          <a:bodyPr wrap="none" rtlCol="0">
            <a:spAutoFit/>
          </a:bodyPr>
          <a:lstStyle/>
          <a:p>
            <a:r>
              <a:rPr lang="en-GB" sz="1600" dirty="0">
                <a:latin typeface="Barlow" panose="00000800000000000000" pitchFamily="2" charset="0"/>
              </a:rPr>
              <a:t>Not conclusive</a:t>
            </a:r>
          </a:p>
        </p:txBody>
      </p:sp>
      <p:sp>
        <p:nvSpPr>
          <p:cNvPr id="146" name="Rectangle 145">
            <a:extLst>
              <a:ext uri="{FF2B5EF4-FFF2-40B4-BE49-F238E27FC236}">
                <a16:creationId xmlns:a16="http://schemas.microsoft.com/office/drawing/2014/main" id="{B6E6BF1D-5E5B-5243-AA5E-F55C0BC6CB58}"/>
              </a:ext>
            </a:extLst>
          </p:cNvPr>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7" name="Rectangle 146">
            <a:extLst>
              <a:ext uri="{FF2B5EF4-FFF2-40B4-BE49-F238E27FC236}">
                <a16:creationId xmlns:a16="http://schemas.microsoft.com/office/drawing/2014/main" id="{AAE7E61C-15D7-594A-94D7-75068E7F9D29}"/>
              </a:ext>
            </a:extLst>
          </p:cNvPr>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8" name="TextBox 147">
            <a:extLst>
              <a:ext uri="{FF2B5EF4-FFF2-40B4-BE49-F238E27FC236}">
                <a16:creationId xmlns:a16="http://schemas.microsoft.com/office/drawing/2014/main" id="{9118EE0E-947B-0F47-A725-AA544F75E946}"/>
              </a:ext>
            </a:extLst>
          </p:cNvPr>
          <p:cNvSpPr txBox="1"/>
          <p:nvPr/>
        </p:nvSpPr>
        <p:spPr>
          <a:xfrm>
            <a:off x="708403" y="2160985"/>
            <a:ext cx="3299254" cy="338554"/>
          </a:xfrm>
          <a:prstGeom prst="rect">
            <a:avLst/>
          </a:prstGeom>
          <a:noFill/>
        </p:spPr>
        <p:txBody>
          <a:bodyPr wrap="square" rtlCol="0">
            <a:spAutoFit/>
          </a:bodyPr>
          <a:lstStyle/>
          <a:p>
            <a:r>
              <a:rPr lang="en-GB" sz="1600" b="1" dirty="0">
                <a:latin typeface="Barlow" panose="00000800000000000000" pitchFamily="2" charset="0"/>
              </a:rPr>
              <a:t>What is your </a:t>
            </a:r>
            <a:r>
              <a:rPr lang="en-GB" sz="1600" b="1" dirty="0" smtClean="0">
                <a:latin typeface="Barlow" panose="00000800000000000000" pitchFamily="2" charset="0"/>
              </a:rPr>
              <a:t>MVP</a:t>
            </a:r>
            <a:endParaRPr lang="en-GB" sz="1600" b="1" dirty="0">
              <a:latin typeface="Barlow" panose="00000800000000000000" pitchFamily="2" charset="0"/>
            </a:endParaRPr>
          </a:p>
        </p:txBody>
      </p:sp>
      <p:sp>
        <p:nvSpPr>
          <p:cNvPr id="149" name="TextBox 148">
            <a:extLst>
              <a:ext uri="{FF2B5EF4-FFF2-40B4-BE49-F238E27FC236}">
                <a16:creationId xmlns:a16="http://schemas.microsoft.com/office/drawing/2014/main" id="{65F1A852-0296-784A-8B55-666EC2213AD5}"/>
              </a:ext>
            </a:extLst>
          </p:cNvPr>
          <p:cNvSpPr txBox="1"/>
          <p:nvPr/>
        </p:nvSpPr>
        <p:spPr>
          <a:xfrm>
            <a:off x="708403" y="5423538"/>
            <a:ext cx="5245347" cy="338554"/>
          </a:xfrm>
          <a:prstGeom prst="rect">
            <a:avLst/>
          </a:prstGeom>
          <a:noFill/>
        </p:spPr>
        <p:txBody>
          <a:bodyPr wrap="none" rtlCol="0">
            <a:spAutoFit/>
          </a:bodyPr>
          <a:lstStyle/>
          <a:p>
            <a:r>
              <a:rPr lang="en-GB" sz="1600" b="1" dirty="0">
                <a:latin typeface="Barlow" panose="00000800000000000000" pitchFamily="2" charset="0"/>
              </a:rPr>
              <a:t>Did enough customers buy? Why or why not?</a:t>
            </a:r>
          </a:p>
        </p:txBody>
      </p:sp>
      <p:sp>
        <p:nvSpPr>
          <p:cNvPr id="150" name="TextBox 149">
            <a:extLst>
              <a:ext uri="{FF2B5EF4-FFF2-40B4-BE49-F238E27FC236}">
                <a16:creationId xmlns:a16="http://schemas.microsoft.com/office/drawing/2014/main" id="{E19D8FFA-C619-0B4F-92CF-D27367E4FAE7}"/>
              </a:ext>
            </a:extLst>
          </p:cNvPr>
          <p:cNvSpPr txBox="1"/>
          <p:nvPr/>
        </p:nvSpPr>
        <p:spPr>
          <a:xfrm>
            <a:off x="763522" y="6355786"/>
            <a:ext cx="7096815" cy="338554"/>
          </a:xfrm>
          <a:prstGeom prst="rect">
            <a:avLst/>
          </a:prstGeom>
          <a:noFill/>
        </p:spPr>
        <p:txBody>
          <a:bodyPr wrap="none" rtlCol="0">
            <a:spAutoFit/>
          </a:bodyPr>
          <a:lstStyle/>
          <a:p>
            <a:r>
              <a:rPr lang="en-GB" sz="1600" b="1" dirty="0">
                <a:latin typeface="Barlow" panose="00000800000000000000" pitchFamily="2" charset="0"/>
              </a:rPr>
              <a:t>Did customers pay the price we expected? Why or why not?</a:t>
            </a:r>
          </a:p>
        </p:txBody>
      </p:sp>
      <p:sp>
        <p:nvSpPr>
          <p:cNvPr id="151" name="TextBox 150">
            <a:extLst>
              <a:ext uri="{FF2B5EF4-FFF2-40B4-BE49-F238E27FC236}">
                <a16:creationId xmlns:a16="http://schemas.microsoft.com/office/drawing/2014/main" id="{57EDA9B1-7A7D-DC46-85AD-020525D3F1D1}"/>
              </a:ext>
            </a:extLst>
          </p:cNvPr>
          <p:cNvSpPr txBox="1"/>
          <p:nvPr/>
        </p:nvSpPr>
        <p:spPr>
          <a:xfrm>
            <a:off x="708403" y="7294893"/>
            <a:ext cx="7222042" cy="584775"/>
          </a:xfrm>
          <a:prstGeom prst="rect">
            <a:avLst/>
          </a:prstGeom>
          <a:noFill/>
        </p:spPr>
        <p:txBody>
          <a:bodyPr wrap="square" rtlCol="0">
            <a:spAutoFit/>
          </a:bodyPr>
          <a:lstStyle/>
          <a:p>
            <a:r>
              <a:rPr lang="en-GB" sz="1600" b="1" dirty="0">
                <a:latin typeface="Barlow" panose="00000800000000000000" pitchFamily="2" charset="0"/>
              </a:rPr>
              <a:t>Did customers come back to our product or show interest in doing so? Why or why not?</a:t>
            </a:r>
          </a:p>
        </p:txBody>
      </p:sp>
      <p:sp>
        <p:nvSpPr>
          <p:cNvPr id="152" name="TextBox 151">
            <a:extLst>
              <a:ext uri="{FF2B5EF4-FFF2-40B4-BE49-F238E27FC236}">
                <a16:creationId xmlns:a16="http://schemas.microsoft.com/office/drawing/2014/main" id="{CB6141DC-819C-2A45-B9F6-A119949D60F3}"/>
              </a:ext>
            </a:extLst>
          </p:cNvPr>
          <p:cNvSpPr txBox="1"/>
          <p:nvPr/>
        </p:nvSpPr>
        <p:spPr>
          <a:xfrm>
            <a:off x="652488" y="8865768"/>
            <a:ext cx="6321323" cy="584775"/>
          </a:xfrm>
          <a:prstGeom prst="rect">
            <a:avLst/>
          </a:prstGeom>
          <a:noFill/>
        </p:spPr>
        <p:txBody>
          <a:bodyPr wrap="square" rtlCol="0">
            <a:spAutoFit/>
          </a:bodyPr>
          <a:lstStyle/>
          <a:p>
            <a:r>
              <a:rPr lang="en-GB" sz="1600" b="1" dirty="0">
                <a:latin typeface="Barlow" panose="00000800000000000000" pitchFamily="2" charset="0"/>
              </a:rPr>
              <a:t>Did customers recommend our product to others or evangelize about it? Why or why not? </a:t>
            </a:r>
          </a:p>
        </p:txBody>
      </p:sp>
      <p:cxnSp>
        <p:nvCxnSpPr>
          <p:cNvPr id="153" name="Straight Connector 152"/>
          <p:cNvCxnSpPr/>
          <p:nvPr/>
        </p:nvCxnSpPr>
        <p:spPr>
          <a:xfrm flipV="1">
            <a:off x="714912"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461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8D3BFB5-F3EC-4B74-9DA7-84AA6BA58C5E}"/>
              </a:ext>
            </a:extLst>
          </p:cNvPr>
          <p:cNvSpPr txBox="1">
            <a:spLocks/>
          </p:cNvSpPr>
          <p:nvPr/>
        </p:nvSpPr>
        <p:spPr>
          <a:xfrm>
            <a:off x="-4953000" y="257385"/>
            <a:ext cx="15773400" cy="652462"/>
          </a:xfrm>
          <a:prstGeom prst="rect">
            <a:avLst/>
          </a:prstGeom>
        </p:spPr>
        <p:txBody>
          <a:bodyPr vert="horz" lIns="182880" tIns="91440" rIns="182880" bIns="91440" rtlCol="0" anchor="t">
            <a:noAutofit/>
          </a:bodyPr>
          <a:lstStyle>
            <a:lvl1pPr algn="ctr" defTabSz="914400" rtl="0" eaLnBrk="1" latinLnBrk="0" hangingPunct="1">
              <a:spcBef>
                <a:spcPct val="0"/>
              </a:spcBef>
              <a:buNone/>
              <a:defRPr sz="3000" b="1" kern="1200">
                <a:solidFill>
                  <a:srgbClr val="9E0D20"/>
                </a:solidFill>
                <a:latin typeface="Raleway" panose="020B0503030101060003" pitchFamily="34" charset="0"/>
                <a:ea typeface="+mj-ea"/>
                <a:cs typeface="+mj-cs"/>
              </a:defRPr>
            </a:lvl1pPr>
          </a:lstStyle>
          <a:p>
            <a:r>
              <a:rPr lang="en-US" sz="6000" dirty="0" smtClean="0">
                <a:solidFill>
                  <a:srgbClr val="C00000"/>
                </a:solidFill>
                <a:latin typeface="Antonio Bold"/>
              </a:rPr>
              <a:t>FINANCIAL PLAN</a:t>
            </a:r>
            <a:endParaRPr lang="en-US" sz="6000" dirty="0">
              <a:solidFill>
                <a:srgbClr val="C00000"/>
              </a:solidFill>
              <a:latin typeface="Antonio Bold"/>
            </a:endParaRPr>
          </a:p>
        </p:txBody>
      </p:sp>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21" name="TextBox 20"/>
          <p:cNvSpPr txBox="1"/>
          <p:nvPr/>
        </p:nvSpPr>
        <p:spPr>
          <a:xfrm>
            <a:off x="1066800" y="1636383"/>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Start-up Costs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455838"/>
            <a:ext cx="9349050" cy="6954862"/>
          </a:xfrm>
          <a:prstGeom prst="rect">
            <a:avLst/>
          </a:prstGeom>
        </p:spPr>
      </p:pic>
      <p:sp>
        <p:nvSpPr>
          <p:cNvPr id="5" name="Rectangle 4"/>
          <p:cNvSpPr/>
          <p:nvPr/>
        </p:nvSpPr>
        <p:spPr>
          <a:xfrm>
            <a:off x="11353800" y="7886700"/>
            <a:ext cx="6266920" cy="1754326"/>
          </a:xfrm>
          <a:prstGeom prst="rect">
            <a:avLst/>
          </a:prstGeom>
          <a:ln>
            <a:solidFill>
              <a:schemeClr val="tx1"/>
            </a:solidFill>
          </a:ln>
        </p:spPr>
        <p:txBody>
          <a:bodyPr wrap="square">
            <a:spAutoFit/>
          </a:bodyPr>
          <a:lstStyle/>
          <a:p>
            <a:r>
              <a:rPr lang="en-US" dirty="0"/>
              <a:t>Explanation: </a:t>
            </a: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4253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pic>
        <p:nvPicPr>
          <p:cNvPr id="6" name="Picture 5"/>
          <p:cNvPicPr>
            <a:picLocks noChangeAspect="1"/>
          </p:cNvPicPr>
          <p:nvPr/>
        </p:nvPicPr>
        <p:blipFill>
          <a:blip r:embed="rId3"/>
          <a:stretch>
            <a:fillRect/>
          </a:stretch>
        </p:blipFill>
        <p:spPr>
          <a:xfrm>
            <a:off x="609600" y="1204440"/>
            <a:ext cx="14811284" cy="7269066"/>
          </a:xfrm>
          <a:prstGeom prst="rect">
            <a:avLst/>
          </a:prstGeom>
        </p:spPr>
      </p:pic>
      <p:sp>
        <p:nvSpPr>
          <p:cNvPr id="12" name="TextBox 11"/>
          <p:cNvSpPr txBox="1"/>
          <p:nvPr/>
        </p:nvSpPr>
        <p:spPr>
          <a:xfrm>
            <a:off x="609600" y="48589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Forecast P&amp;L </a:t>
            </a:r>
          </a:p>
        </p:txBody>
      </p:sp>
      <p:sp>
        <p:nvSpPr>
          <p:cNvPr id="14" name="Rectangle 13"/>
          <p:cNvSpPr/>
          <p:nvPr/>
        </p:nvSpPr>
        <p:spPr>
          <a:xfrm>
            <a:off x="652966" y="8497702"/>
            <a:ext cx="15544800" cy="1754326"/>
          </a:xfrm>
          <a:prstGeom prst="rect">
            <a:avLst/>
          </a:prstGeom>
          <a:ln>
            <a:solidFill>
              <a:schemeClr val="tx1"/>
            </a:solidFill>
          </a:ln>
        </p:spPr>
        <p:txBody>
          <a:bodyPr wrap="square">
            <a:spAutoFit/>
          </a:bodyPr>
          <a:lstStyle/>
          <a:p>
            <a:r>
              <a:rPr lang="en-US" dirty="0"/>
              <a:t>Explanation: </a:t>
            </a: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59477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0553" y="279812"/>
            <a:ext cx="11351678" cy="923330"/>
          </a:xfrm>
          <a:prstGeom prst="rect">
            <a:avLst/>
          </a:prstGeom>
          <a:noFill/>
        </p:spPr>
        <p:txBody>
          <a:bodyPr wrap="square" rtlCol="0">
            <a:spAutoFit/>
          </a:bodyPr>
          <a:lstStyle/>
          <a:p>
            <a:pPr defTabSz="1371600"/>
            <a:r>
              <a:rPr lang="en-US" sz="5400" b="1" dirty="0">
                <a:solidFill>
                  <a:prstClr val="black">
                    <a:lumMod val="85000"/>
                    <a:lumOff val="15000"/>
                  </a:prstClr>
                </a:solidFill>
                <a:latin typeface="Montserrat"/>
              </a:rPr>
              <a:t>Forecast Cash flow </a:t>
            </a:r>
          </a:p>
        </p:txBody>
      </p:sp>
      <p:sp>
        <p:nvSpPr>
          <p:cNvPr id="4" name="Rectangle 3"/>
          <p:cNvSpPr/>
          <p:nvPr/>
        </p:nvSpPr>
        <p:spPr>
          <a:xfrm>
            <a:off x="682294" y="1210378"/>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pic>
        <p:nvPicPr>
          <p:cNvPr id="5" name="Picture 4"/>
          <p:cNvPicPr>
            <a:picLocks noChangeAspect="1"/>
          </p:cNvPicPr>
          <p:nvPr/>
        </p:nvPicPr>
        <p:blipFill>
          <a:blip r:embed="rId2"/>
          <a:stretch>
            <a:fillRect/>
          </a:stretch>
        </p:blipFill>
        <p:spPr>
          <a:xfrm>
            <a:off x="1059026" y="2476500"/>
            <a:ext cx="14785114" cy="4941258"/>
          </a:xfrm>
          <a:prstGeom prst="rect">
            <a:avLst/>
          </a:prstGeom>
        </p:spPr>
      </p:pic>
      <p:sp>
        <p:nvSpPr>
          <p:cNvPr id="6" name="Rectangle 5">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 name="TextBox 6">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Tree>
    <p:extLst>
      <p:ext uri="{BB962C8B-B14F-4D97-AF65-F5344CB8AC3E}">
        <p14:creationId xmlns:p14="http://schemas.microsoft.com/office/powerpoint/2010/main" val="197056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61632" y="25738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333899" y="66816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7" name="TextBox 6"/>
          <p:cNvSpPr txBox="1"/>
          <p:nvPr/>
        </p:nvSpPr>
        <p:spPr>
          <a:xfrm>
            <a:off x="473765" y="861487"/>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Forecast Balance Sheet </a:t>
            </a:r>
          </a:p>
        </p:txBody>
      </p:sp>
      <p:sp>
        <p:nvSpPr>
          <p:cNvPr id="8" name="TextBox 7"/>
          <p:cNvSpPr txBox="1"/>
          <p:nvPr/>
        </p:nvSpPr>
        <p:spPr>
          <a:xfrm>
            <a:off x="11582400" y="1652413"/>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Break-Even Analysis  </a:t>
            </a:r>
          </a:p>
        </p:txBody>
      </p:sp>
      <p:pic>
        <p:nvPicPr>
          <p:cNvPr id="2" name="Picture 1"/>
          <p:cNvPicPr>
            <a:picLocks noChangeAspect="1"/>
          </p:cNvPicPr>
          <p:nvPr/>
        </p:nvPicPr>
        <p:blipFill>
          <a:blip r:embed="rId3"/>
          <a:stretch>
            <a:fillRect/>
          </a:stretch>
        </p:blipFill>
        <p:spPr>
          <a:xfrm>
            <a:off x="11241966" y="2183806"/>
            <a:ext cx="5803410" cy="7337900"/>
          </a:xfrm>
          <a:prstGeom prst="rect">
            <a:avLst/>
          </a:prstGeom>
        </p:spPr>
      </p:pic>
      <p:pic>
        <p:nvPicPr>
          <p:cNvPr id="5" name="Picture 4"/>
          <p:cNvPicPr>
            <a:picLocks noChangeAspect="1"/>
          </p:cNvPicPr>
          <p:nvPr/>
        </p:nvPicPr>
        <p:blipFill>
          <a:blip r:embed="rId4"/>
          <a:stretch>
            <a:fillRect/>
          </a:stretch>
        </p:blipFill>
        <p:spPr>
          <a:xfrm>
            <a:off x="473765" y="2052523"/>
            <a:ext cx="9054548" cy="7912694"/>
          </a:xfrm>
          <a:prstGeom prst="rect">
            <a:avLst/>
          </a:prstGeom>
        </p:spPr>
      </p:pic>
    </p:spTree>
    <p:extLst>
      <p:ext uri="{BB962C8B-B14F-4D97-AF65-F5344CB8AC3E}">
        <p14:creationId xmlns:p14="http://schemas.microsoft.com/office/powerpoint/2010/main" val="428206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5925499" y="41910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061632" y="80382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7" name="TextBox 6"/>
          <p:cNvSpPr txBox="1"/>
          <p:nvPr/>
        </p:nvSpPr>
        <p:spPr>
          <a:xfrm>
            <a:off x="381000" y="419100"/>
            <a:ext cx="7924800" cy="923330"/>
          </a:xfrm>
          <a:prstGeom prst="rect">
            <a:avLst/>
          </a:prstGeom>
          <a:noFill/>
        </p:spPr>
        <p:txBody>
          <a:bodyPr wrap="square" rtlCol="0">
            <a:spAutoFit/>
          </a:bodyPr>
          <a:lstStyle/>
          <a:p>
            <a:pPr defTabSz="685800"/>
            <a:r>
              <a:rPr lang="en-US" sz="5400" b="1" dirty="0" smtClean="0">
                <a:solidFill>
                  <a:prstClr val="black">
                    <a:lumMod val="85000"/>
                    <a:lumOff val="15000"/>
                  </a:prstClr>
                </a:solidFill>
              </a:rPr>
              <a:t>Financial Projections</a:t>
            </a:r>
            <a:endParaRPr lang="en-US" sz="5400" b="1" dirty="0">
              <a:solidFill>
                <a:prstClr val="black">
                  <a:lumMod val="85000"/>
                  <a:lumOff val="15000"/>
                </a:prstClr>
              </a:solidFill>
            </a:endParaRPr>
          </a:p>
        </p:txBody>
      </p:sp>
      <p:pic>
        <p:nvPicPr>
          <p:cNvPr id="5" name="Picture 4"/>
          <p:cNvPicPr>
            <a:picLocks noChangeAspect="1"/>
          </p:cNvPicPr>
          <p:nvPr/>
        </p:nvPicPr>
        <p:blipFill>
          <a:blip r:embed="rId3"/>
          <a:stretch>
            <a:fillRect/>
          </a:stretch>
        </p:blipFill>
        <p:spPr>
          <a:xfrm>
            <a:off x="381000" y="1707785"/>
            <a:ext cx="8305800" cy="7398115"/>
          </a:xfrm>
          <a:prstGeom prst="rect">
            <a:avLst/>
          </a:prstGeom>
        </p:spPr>
      </p:pic>
      <p:pic>
        <p:nvPicPr>
          <p:cNvPr id="9" name="Picture 8"/>
          <p:cNvPicPr>
            <a:picLocks noChangeAspect="1"/>
          </p:cNvPicPr>
          <p:nvPr/>
        </p:nvPicPr>
        <p:blipFill>
          <a:blip r:embed="rId4"/>
          <a:stretch>
            <a:fillRect/>
          </a:stretch>
        </p:blipFill>
        <p:spPr>
          <a:xfrm>
            <a:off x="9359159" y="1744264"/>
            <a:ext cx="5906951" cy="2094872"/>
          </a:xfrm>
          <a:prstGeom prst="rect">
            <a:avLst/>
          </a:prstGeom>
        </p:spPr>
      </p:pic>
      <p:pic>
        <p:nvPicPr>
          <p:cNvPr id="11" name="Picture 10"/>
          <p:cNvPicPr>
            <a:picLocks noChangeAspect="1"/>
          </p:cNvPicPr>
          <p:nvPr/>
        </p:nvPicPr>
        <p:blipFill>
          <a:blip r:embed="rId5"/>
          <a:stretch>
            <a:fillRect/>
          </a:stretch>
        </p:blipFill>
        <p:spPr>
          <a:xfrm>
            <a:off x="9389963" y="4686300"/>
            <a:ext cx="6360078" cy="3004378"/>
          </a:xfrm>
          <a:prstGeom prst="rect">
            <a:avLst/>
          </a:prstGeom>
        </p:spPr>
      </p:pic>
    </p:spTree>
    <p:extLst>
      <p:ext uri="{BB962C8B-B14F-4D97-AF65-F5344CB8AC3E}">
        <p14:creationId xmlns:p14="http://schemas.microsoft.com/office/powerpoint/2010/main" val="227457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61" y="47826"/>
            <a:ext cx="15304106" cy="729948"/>
          </a:xfrm>
        </p:spPr>
        <p:txBody>
          <a:bodyPr/>
          <a:lstStyle/>
          <a:p>
            <a:r>
              <a:rPr lang="en-US" sz="6000" dirty="0">
                <a:solidFill>
                  <a:schemeClr val="tx1"/>
                </a:solidFill>
                <a:latin typeface="Antonio Bold"/>
              </a:rPr>
              <a:t>Unit</a:t>
            </a:r>
            <a:r>
              <a:rPr lang="en-US" sz="6000" dirty="0">
                <a:latin typeface="Antonio Bold"/>
              </a:rPr>
              <a:t> </a:t>
            </a:r>
            <a:r>
              <a:rPr lang="en-US" sz="6000" dirty="0">
                <a:solidFill>
                  <a:schemeClr val="tx1"/>
                </a:solidFill>
                <a:latin typeface="Antonio Bold"/>
              </a:rPr>
              <a:t>Economics</a:t>
            </a:r>
          </a:p>
        </p:txBody>
      </p:sp>
      <p:sp>
        <p:nvSpPr>
          <p:cNvPr id="8" name="Rectangle 7"/>
          <p:cNvSpPr/>
          <p:nvPr/>
        </p:nvSpPr>
        <p:spPr>
          <a:xfrm>
            <a:off x="845802" y="1010950"/>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901538770"/>
              </p:ext>
            </p:extLst>
          </p:nvPr>
        </p:nvGraphicFramePr>
        <p:xfrm>
          <a:off x="1219343" y="1344557"/>
          <a:ext cx="5356282" cy="3026470"/>
        </p:xfrm>
        <a:graphic>
          <a:graphicData uri="http://schemas.openxmlformats.org/drawingml/2006/table">
            <a:tbl>
              <a:tblPr/>
              <a:tblGrid>
                <a:gridCol w="3373762">
                  <a:extLst>
                    <a:ext uri="{9D8B030D-6E8A-4147-A177-3AD203B41FA5}">
                      <a16:colId xmlns:a16="http://schemas.microsoft.com/office/drawing/2014/main" val="20000"/>
                    </a:ext>
                  </a:extLst>
                </a:gridCol>
                <a:gridCol w="1982520">
                  <a:extLst>
                    <a:ext uri="{9D8B030D-6E8A-4147-A177-3AD203B41FA5}">
                      <a16:colId xmlns:a16="http://schemas.microsoft.com/office/drawing/2014/main" val="20001"/>
                    </a:ext>
                  </a:extLst>
                </a:gridCol>
              </a:tblGrid>
              <a:tr h="1097280">
                <a:tc>
                  <a:txBody>
                    <a:bodyPr/>
                    <a:lstStyle/>
                    <a:p>
                      <a:pPr algn="l" fontAlgn="b"/>
                      <a:r>
                        <a:rPr lang="en-IN" sz="2400" b="1" i="0" u="none" strike="noStrike" dirty="0">
                          <a:effectLst/>
                          <a:latin typeface="Arial" panose="020B0604020202020204" pitchFamily="34" charset="0"/>
                          <a:cs typeface="Arial" panose="020B0604020202020204" pitchFamily="34" charset="0"/>
                        </a:rPr>
                        <a:t>P &amp; L/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r>
                        <a:rPr lang="en-IN" sz="2400" b="1" i="0" u="none" strike="noStrike" dirty="0">
                          <a:solidFill>
                            <a:srgbClr val="000000"/>
                          </a:solidFill>
                          <a:effectLst/>
                          <a:latin typeface="Arial" panose="020B0604020202020204" pitchFamily="34" charset="0"/>
                          <a:cs typeface="Arial" panose="020B0604020202020204" pitchFamily="34" charset="0"/>
                        </a:rPr>
                        <a:t>Year </a:t>
                      </a:r>
                      <a:r>
                        <a:rPr lang="en-IN" sz="2400" b="1" i="0" u="none" strike="noStrike" dirty="0" smtClean="0">
                          <a:solidFill>
                            <a:srgbClr val="000000"/>
                          </a:solidFill>
                          <a:effectLst/>
                          <a:latin typeface="Arial" panose="020B0604020202020204" pitchFamily="34" charset="0"/>
                          <a:cs typeface="Arial" panose="020B0604020202020204" pitchFamily="34" charset="0"/>
                        </a:rPr>
                        <a:t>…..</a:t>
                      </a:r>
                      <a:endParaRPr lang="en-IN" sz="24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19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Revenue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Gross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Gross Profit Margin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Operating Costs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Operating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02881697"/>
              </p:ext>
            </p:extLst>
          </p:nvPr>
        </p:nvGraphicFramePr>
        <p:xfrm>
          <a:off x="7162386" y="1344554"/>
          <a:ext cx="5164528" cy="1644836"/>
        </p:xfrm>
        <a:graphic>
          <a:graphicData uri="http://schemas.openxmlformats.org/drawingml/2006/table">
            <a:tbl>
              <a:tblPr/>
              <a:tblGrid>
                <a:gridCol w="3130904">
                  <a:extLst>
                    <a:ext uri="{9D8B030D-6E8A-4147-A177-3AD203B41FA5}">
                      <a16:colId xmlns:a16="http://schemas.microsoft.com/office/drawing/2014/main" val="20000"/>
                    </a:ext>
                  </a:extLst>
                </a:gridCol>
                <a:gridCol w="2033624">
                  <a:extLst>
                    <a:ext uri="{9D8B030D-6E8A-4147-A177-3AD203B41FA5}">
                      <a16:colId xmlns:a16="http://schemas.microsoft.com/office/drawing/2014/main" val="20001"/>
                    </a:ext>
                  </a:extLst>
                </a:gridCol>
              </a:tblGrid>
              <a:tr h="504172">
                <a:tc>
                  <a:txBody>
                    <a:bodyPr/>
                    <a:lstStyle/>
                    <a:p>
                      <a:pPr algn="l" fontAlgn="b"/>
                      <a:r>
                        <a:rPr lang="en-IN" sz="2400" b="1" i="0" u="none" strike="noStrike" dirty="0">
                          <a:effectLst/>
                          <a:latin typeface="Arial" panose="020B0604020202020204" pitchFamily="34" charset="0"/>
                          <a:cs typeface="Arial" panose="020B0604020202020204" pitchFamily="34" charset="0"/>
                        </a:rPr>
                        <a:t>Unit Economics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400" b="1" i="0" u="none" strike="noStrike" dirty="0">
                          <a:effectLst/>
                          <a:latin typeface="Arial" panose="020B0604020202020204" pitchFamily="34" charset="0"/>
                          <a:cs typeface="Arial" panose="020B0604020202020204" pitchFamily="34" charset="0"/>
                        </a:rPr>
                        <a:t>Year </a:t>
                      </a:r>
                      <a:r>
                        <a:rPr lang="en-IN" sz="2400" b="1" i="0" u="none" strike="noStrike" dirty="0" smtClean="0">
                          <a:effectLst/>
                          <a:latin typeface="Arial" panose="020B0604020202020204" pitchFamily="34" charset="0"/>
                          <a:cs typeface="Arial" panose="020B0604020202020204" pitchFamily="34" charset="0"/>
                        </a:rPr>
                        <a:t>……..</a:t>
                      </a:r>
                      <a:endParaRPr lang="en-IN" sz="2400" b="1"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0904">
                <a:tc>
                  <a:txBody>
                    <a:bodyPr/>
                    <a:lstStyle/>
                    <a:p>
                      <a:pPr algn="l" fontAlgn="b"/>
                      <a:r>
                        <a:rPr lang="en-IN" sz="2000" b="0" i="0" u="none" strike="noStrike" dirty="0">
                          <a:effectLst/>
                          <a:latin typeface="Arial" panose="020B0604020202020204" pitchFamily="34" charset="0"/>
                          <a:cs typeface="Arial" panose="020B0604020202020204" pitchFamily="34" charset="0"/>
                        </a:rPr>
                        <a:t>CAC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96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CLV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b"/>
                      <a:r>
                        <a:rPr lang="en-IN" sz="2000" b="0" i="0" u="none" strike="noStrike">
                          <a:solidFill>
                            <a:srgbClr val="000000"/>
                          </a:solidFill>
                          <a:effectLst/>
                          <a:latin typeface="Arial" panose="020B0604020202020204" pitchFamily="34" charset="0"/>
                          <a:cs typeface="Arial" panose="020B0604020202020204" pitchFamily="34" charset="0"/>
                        </a:rPr>
                        <a:t> ARPU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52742" y="4630048"/>
            <a:ext cx="15743868" cy="400110"/>
          </a:xfrm>
          <a:prstGeom prst="rect">
            <a:avLst/>
          </a:prstGeom>
        </p:spPr>
        <p:txBody>
          <a:bodyPr wrap="square">
            <a:spAutoFit/>
          </a:bodyPr>
          <a:lstStyle/>
          <a:p>
            <a:r>
              <a:rPr lang="en-US" sz="2000" dirty="0">
                <a:solidFill>
                  <a:srgbClr val="242424"/>
                </a:solidFill>
                <a:latin typeface="Open Sans"/>
                <a:cs typeface="Arial" panose="020B0604020202020204" pitchFamily="34" charset="0"/>
              </a:rPr>
              <a:t>The above is the Unit Economics for year 1 (year </a:t>
            </a:r>
            <a:r>
              <a:rPr lang="en-US" sz="2000" dirty="0" smtClean="0">
                <a:solidFill>
                  <a:srgbClr val="242424"/>
                </a:solidFill>
                <a:latin typeface="Open Sans"/>
                <a:cs typeface="Arial" panose="020B0604020202020204" pitchFamily="34" charset="0"/>
              </a:rPr>
              <a:t>……). </a:t>
            </a:r>
            <a:r>
              <a:rPr lang="en-US" sz="2000" dirty="0">
                <a:solidFill>
                  <a:srgbClr val="242424"/>
                </a:solidFill>
                <a:latin typeface="Open Sans"/>
                <a:cs typeface="Arial" panose="020B0604020202020204" pitchFamily="34" charset="0"/>
              </a:rPr>
              <a:t>Refer to P&amp;L statement for year 1 in slide 21.</a:t>
            </a:r>
            <a:endParaRPr lang="en-IN" sz="2000" dirty="0">
              <a:latin typeface="Open Sans"/>
              <a:cs typeface="Arial" panose="020B0604020202020204" pitchFamily="34" charset="0"/>
            </a:endParaRPr>
          </a:p>
        </p:txBody>
      </p:sp>
      <p:graphicFrame>
        <p:nvGraphicFramePr>
          <p:cNvPr id="10" name="Table 9"/>
          <p:cNvGraphicFramePr>
            <a:graphicFrameLocks noGrp="1"/>
          </p:cNvGraphicFramePr>
          <p:nvPr>
            <p:extLst/>
          </p:nvPr>
        </p:nvGraphicFramePr>
        <p:xfrm>
          <a:off x="1313313" y="5301894"/>
          <a:ext cx="12194666" cy="4206240"/>
        </p:xfrm>
        <a:graphic>
          <a:graphicData uri="http://schemas.openxmlformats.org/drawingml/2006/table">
            <a:tbl>
              <a:tblPr/>
              <a:tblGrid>
                <a:gridCol w="1651636">
                  <a:extLst>
                    <a:ext uri="{9D8B030D-6E8A-4147-A177-3AD203B41FA5}">
                      <a16:colId xmlns:a16="http://schemas.microsoft.com/office/drawing/2014/main" val="20000"/>
                    </a:ext>
                  </a:extLst>
                </a:gridCol>
                <a:gridCol w="10543030">
                  <a:extLst>
                    <a:ext uri="{9D8B030D-6E8A-4147-A177-3AD203B41FA5}">
                      <a16:colId xmlns:a16="http://schemas.microsoft.com/office/drawing/2014/main" val="20001"/>
                    </a:ext>
                  </a:extLst>
                </a:gridCol>
              </a:tblGrid>
              <a:tr h="457200">
                <a:tc>
                  <a:txBody>
                    <a:bodyPr/>
                    <a:lstStyle/>
                    <a:p>
                      <a:pPr algn="l" fontAlgn="auto"/>
                      <a:r>
                        <a:rPr lang="en-IN" sz="1200" b="1" i="0" dirty="0">
                          <a:solidFill>
                            <a:srgbClr val="000000"/>
                          </a:solidFill>
                          <a:effectLst/>
                          <a:latin typeface="Calibri" panose="020F0502020204030204" pitchFamily="34" charset="0"/>
                        </a:rPr>
                        <a:t>​Terms</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Explanation  (For the actual calculations, refer to the Financial Plan Excel sheet link)​</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l" fontAlgn="base"/>
                      <a:r>
                        <a:rPr lang="en-IN" sz="1200" b="1" i="0">
                          <a:solidFill>
                            <a:srgbClr val="000000"/>
                          </a:solidFill>
                          <a:effectLst/>
                          <a:latin typeface="Calibri" panose="020F0502020204030204" pitchFamily="34" charset="0"/>
                        </a:rPr>
                        <a:t>CAC</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a:solidFill>
                            <a:srgbClr val="000000"/>
                          </a:solidFill>
                          <a:effectLst/>
                          <a:latin typeface="Calibri" panose="020F0502020204030204" pitchFamily="34" charset="0"/>
                        </a:rPr>
                        <a:t>(Cost of Sales + Cost of Marketing ) / Number of new customers acquired (in currency terms)​</a:t>
                      </a:r>
                      <a:endParaRPr lang="en-US"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l" fontAlgn="base"/>
                      <a:r>
                        <a:rPr lang="en-IN" sz="1200" b="1" i="0" dirty="0">
                          <a:solidFill>
                            <a:srgbClr val="000000"/>
                          </a:solidFill>
                          <a:effectLst/>
                          <a:latin typeface="Calibri" panose="020F0502020204030204" pitchFamily="34" charset="0"/>
                          <a:hlinkClick r:id="rId2"/>
                        </a:rPr>
                        <a:t>CLV</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Average purchase value x Average purchase frequency x Average</a:t>
                      </a:r>
                      <a:r>
                        <a:rPr lang="en-US" sz="1800" b="0" i="0" baseline="0" dirty="0">
                          <a:solidFill>
                            <a:srgbClr val="000000"/>
                          </a:solidFill>
                          <a:effectLst/>
                          <a:latin typeface="Calibri" panose="020F0502020204030204" pitchFamily="34" charset="0"/>
                        </a:rPr>
                        <a:t> Customer Lifespan x Gross Margin</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l" fontAlgn="base"/>
                      <a:r>
                        <a:rPr lang="en-IN" sz="1200" b="1" i="0">
                          <a:solidFill>
                            <a:srgbClr val="000000"/>
                          </a:solidFill>
                          <a:effectLst/>
                          <a:latin typeface="Calibri" panose="020F0502020204030204" pitchFamily="34" charset="0"/>
                        </a:rPr>
                        <a:t>ARPU</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Total revenue in specific period/Total number of customers during the same period (in currency terms)​</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algn="l" fontAlgn="base"/>
                      <a:r>
                        <a:rPr lang="en-IN" sz="1200" b="1" i="0">
                          <a:solidFill>
                            <a:srgbClr val="000000"/>
                          </a:solidFill>
                          <a:effectLst/>
                          <a:latin typeface="Calibri" panose="020F0502020204030204" pitchFamily="34" charset="0"/>
                        </a:rPr>
                        <a:t>GROSS PROFIT</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Total revenue – Total COGS (In currency terms)​</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l" fontAlgn="base"/>
                      <a:r>
                        <a:rPr lang="en-IN" sz="1200" b="1" i="0" dirty="0">
                          <a:solidFill>
                            <a:srgbClr val="000000"/>
                          </a:solidFill>
                          <a:effectLst/>
                          <a:latin typeface="Calibri" panose="020F0502020204030204" pitchFamily="34" charset="0"/>
                          <a:hlinkClick r:id="rId3"/>
                        </a:rPr>
                        <a:t>OPERATING</a:t>
                      </a:r>
                      <a:r>
                        <a:rPr lang="en-IN" sz="1200" b="1" i="0" baseline="0" dirty="0">
                          <a:solidFill>
                            <a:srgbClr val="000000"/>
                          </a:solidFill>
                          <a:effectLst/>
                          <a:latin typeface="Calibri" panose="020F0502020204030204" pitchFamily="34" charset="0"/>
                          <a:hlinkClick r:id="rId3"/>
                        </a:rPr>
                        <a:t> COSTS</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of goods sold (COGS) + operating expenses (OPEX)</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1520">
                <a:tc>
                  <a:txBody>
                    <a:bodyPr/>
                    <a:lstStyle/>
                    <a:p>
                      <a:pPr algn="l" fontAlgn="base"/>
                      <a:r>
                        <a:rPr lang="en-IN" sz="1200" b="1" i="0" dirty="0">
                          <a:solidFill>
                            <a:srgbClr val="000000"/>
                          </a:solidFill>
                          <a:effectLst/>
                          <a:latin typeface="Calibri" panose="020F0502020204030204" pitchFamily="34" charset="0"/>
                          <a:hlinkClick r:id="rId4"/>
                        </a:rPr>
                        <a:t>OPERATING</a:t>
                      </a:r>
                      <a:r>
                        <a:rPr lang="en-IN" sz="1200" b="1" i="0" baseline="0" dirty="0">
                          <a:solidFill>
                            <a:srgbClr val="000000"/>
                          </a:solidFill>
                          <a:effectLst/>
                          <a:latin typeface="Calibri" panose="020F0502020204030204" pitchFamily="34" charset="0"/>
                          <a:hlinkClick r:id="rId4"/>
                        </a:rPr>
                        <a:t> PROFIT</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Revenue from Core Operations – Cost of Goods Sold – Operating Expenses – Depreciation – Amortization Expenses</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31520">
                <a:tc>
                  <a:txBody>
                    <a:bodyPr/>
                    <a:lstStyle/>
                    <a:p>
                      <a:pPr algn="l" fontAlgn="base"/>
                      <a:r>
                        <a:rPr lang="en-IN" sz="1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CHURN RATE</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at the beginning of the period – customers at the end of the period) / customers at the beginning of the period</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1"/>
          <p:cNvSpPr>
            <a:spLocks noChangeArrowheads="1"/>
          </p:cNvSpPr>
          <p:nvPr/>
        </p:nvSpPr>
        <p:spPr bwMode="auto">
          <a:xfrm>
            <a:off x="1227400" y="6608369"/>
            <a:ext cx="2478061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2200">
                <a:solidFill>
                  <a:srgbClr val="000000"/>
                </a:solidFill>
                <a:latin typeface="Times New Roman" panose="02020603050405020304" pitchFamily="18" charset="0"/>
                <a:cs typeface="Times New Roman" panose="02020603050405020304" pitchFamily="18" charset="0"/>
              </a:rPr>
              <a:t> </a:t>
            </a:r>
            <a:endParaRPr lang="en-US" altLang="en-US" sz="2200"/>
          </a:p>
          <a:p>
            <a:pPr defTabSz="1828800"/>
            <a:endParaRPr lang="en-US" altLang="en-US" sz="2200"/>
          </a:p>
        </p:txBody>
      </p:sp>
      <p:graphicFrame>
        <p:nvGraphicFramePr>
          <p:cNvPr id="12" name="Table 11"/>
          <p:cNvGraphicFramePr>
            <a:graphicFrameLocks noGrp="1"/>
          </p:cNvGraphicFramePr>
          <p:nvPr>
            <p:extLst>
              <p:ext uri="{D42A27DB-BD31-4B8C-83A1-F6EECF244321}">
                <p14:modId xmlns:p14="http://schemas.microsoft.com/office/powerpoint/2010/main" val="1007933438"/>
              </p:ext>
            </p:extLst>
          </p:nvPr>
        </p:nvGraphicFramePr>
        <p:xfrm>
          <a:off x="13578445" y="4811494"/>
          <a:ext cx="4463970" cy="5080000"/>
        </p:xfrm>
        <a:graphic>
          <a:graphicData uri="http://schemas.openxmlformats.org/drawingml/2006/table">
            <a:tbl>
              <a:tblPr firstRow="1" bandRow="1">
                <a:tableStyleId>{5C22544A-7EE6-4342-B048-85BDC9FD1C3A}</a:tableStyleId>
              </a:tblPr>
              <a:tblGrid>
                <a:gridCol w="4463970">
                  <a:extLst>
                    <a:ext uri="{9D8B030D-6E8A-4147-A177-3AD203B41FA5}">
                      <a16:colId xmlns:a16="http://schemas.microsoft.com/office/drawing/2014/main" val="20000"/>
                    </a:ext>
                  </a:extLst>
                </a:gridCol>
              </a:tblGrid>
              <a:tr h="741680">
                <a:tc>
                  <a:txBody>
                    <a:bodyPr/>
                    <a:lstStyle/>
                    <a:p>
                      <a:pPr algn="just"/>
                      <a:r>
                        <a:rPr lang="en-IN" sz="1600" dirty="0">
                          <a:solidFill>
                            <a:schemeClr val="tx1"/>
                          </a:solidFill>
                          <a:latin typeface="Arial" panose="020B0604020202020204" pitchFamily="34" charset="0"/>
                          <a:cs typeface="Arial" panose="020B0604020202020204" pitchFamily="34" charset="0"/>
                        </a:rPr>
                        <a:t>Assumptions (</a:t>
                      </a:r>
                      <a:r>
                        <a:rPr lang="en-IN" sz="1600" dirty="0" smtClean="0">
                          <a:solidFill>
                            <a:schemeClr val="tx1"/>
                          </a:solidFill>
                          <a:latin typeface="Arial" panose="020B0604020202020204" pitchFamily="34" charset="0"/>
                          <a:cs typeface="Arial" panose="020B0604020202020204" pitchFamily="34" charset="0"/>
                        </a:rPr>
                        <a:t>Year……..)</a:t>
                      </a:r>
                      <a:endParaRPr lang="en-IN" sz="1600" dirty="0">
                        <a:solidFill>
                          <a:schemeClr val="tx1"/>
                        </a:solidFill>
                        <a:latin typeface="Arial" panose="020B0604020202020204" pitchFamily="34" charset="0"/>
                        <a:cs typeface="Arial" panose="020B0604020202020204" pitchFamily="34" charset="0"/>
                      </a:endParaRPr>
                    </a:p>
                  </a:txBody>
                  <a:tcPr marL="182880" marR="182880" marT="91440" marB="91440">
                    <a:noFill/>
                  </a:tcPr>
                </a:tc>
                <a:extLst>
                  <a:ext uri="{0D108BD9-81ED-4DB2-BD59-A6C34878D82A}">
                    <a16:rowId xmlns:a16="http://schemas.microsoft.com/office/drawing/2014/main" val="10000"/>
                  </a:ext>
                </a:extLst>
              </a:tr>
              <a:tr h="741680">
                <a:tc>
                  <a:txBody>
                    <a:bodyPr/>
                    <a:lstStyle/>
                    <a:p>
                      <a:endParaRPr lang="en-IN" sz="1600" dirty="0">
                        <a:latin typeface="Arial" panose="020B0604020202020204" pitchFamily="34" charset="0"/>
                        <a:cs typeface="Arial" panose="020B0604020202020204" pitchFamily="34" charset="0"/>
                      </a:endParaRPr>
                    </a:p>
                  </a:txBody>
                  <a:tcPr marL="182880" marR="182880" marT="91440" marB="91440">
                    <a:noFill/>
                  </a:tcPr>
                </a:tc>
                <a:extLst>
                  <a:ext uri="{0D108BD9-81ED-4DB2-BD59-A6C34878D82A}">
                    <a16:rowId xmlns:a16="http://schemas.microsoft.com/office/drawing/2014/main" val="10001"/>
                  </a:ext>
                </a:extLst>
              </a:tr>
              <a:tr h="3596640">
                <a:tc>
                  <a:txBody>
                    <a:bodyPr/>
                    <a:lstStyle/>
                    <a:p>
                      <a:endParaRPr lang="en-IN" sz="1600" baseline="0" dirty="0">
                        <a:latin typeface="Arial"/>
                        <a:cs typeface="Arial"/>
                      </a:endParaRPr>
                    </a:p>
                  </a:txBody>
                  <a:tcPr marL="182880" marR="182880" marT="91440" marB="9144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3209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1596FE8-134B-42C6-AEA2-AA21D93A48CC}"/>
              </a:ext>
            </a:extLst>
          </p:cNvPr>
          <p:cNvSpPr txBox="1">
            <a:spLocks/>
          </p:cNvSpPr>
          <p:nvPr/>
        </p:nvSpPr>
        <p:spPr>
          <a:xfrm>
            <a:off x="480767" y="151003"/>
            <a:ext cx="6787299"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dirty="0">
                <a:solidFill>
                  <a:prstClr val="black"/>
                </a:solidFill>
                <a:latin typeface="Raleway"/>
              </a:rPr>
              <a:t>  </a:t>
            </a:r>
            <a:r>
              <a:rPr lang="en-GB" sz="6000" dirty="0">
                <a:solidFill>
                  <a:srgbClr val="C00000"/>
                </a:solidFill>
                <a:latin typeface="Antonio Bold"/>
                <a:ea typeface="+mn-ea"/>
                <a:cs typeface="+mn-cs"/>
              </a:rPr>
              <a:t>Sales Plan</a:t>
            </a:r>
            <a:endParaRPr lang="en-US" sz="6000" dirty="0">
              <a:solidFill>
                <a:srgbClr val="C00000"/>
              </a:solidFill>
              <a:latin typeface="Antonio Bold"/>
              <a:ea typeface="+mn-ea"/>
              <a:cs typeface="+mn-cs"/>
            </a:endParaRPr>
          </a:p>
        </p:txBody>
      </p:sp>
      <p:graphicFrame>
        <p:nvGraphicFramePr>
          <p:cNvPr id="8" name="Diagramm 2">
            <a:extLst>
              <a:ext uri="{FF2B5EF4-FFF2-40B4-BE49-F238E27FC236}">
                <a16:creationId xmlns:a16="http://schemas.microsoft.com/office/drawing/2014/main" id="{09669046-E64D-4AF8-AD3D-185A4A11FFD5}"/>
              </a:ext>
            </a:extLst>
          </p:cNvPr>
          <p:cNvGraphicFramePr/>
          <p:nvPr>
            <p:extLst>
              <p:ext uri="{D42A27DB-BD31-4B8C-83A1-F6EECF244321}">
                <p14:modId xmlns:p14="http://schemas.microsoft.com/office/powerpoint/2010/main" val="2761303250"/>
              </p:ext>
            </p:extLst>
          </p:nvPr>
        </p:nvGraphicFramePr>
        <p:xfrm>
          <a:off x="202373" y="2924767"/>
          <a:ext cx="5665027" cy="6047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182880" y="1870451"/>
            <a:ext cx="4031873" cy="507831"/>
          </a:xfrm>
          <a:prstGeom prst="rect">
            <a:avLst/>
          </a:prstGeom>
        </p:spPr>
        <p:txBody>
          <a:bodyPr wrap="none">
            <a:spAutoFit/>
          </a:bodyPr>
          <a:lstStyle/>
          <a:p>
            <a:r>
              <a:rPr lang="en-GB" sz="2700" b="1" dirty="0">
                <a:solidFill>
                  <a:prstClr val="black"/>
                </a:solidFill>
                <a:latin typeface="Raleway"/>
              </a:rPr>
              <a:t>Customer Sales Funnel</a:t>
            </a:r>
            <a:endParaRPr lang="en-US" sz="2700" b="1" dirty="0">
              <a:solidFill>
                <a:prstClr val="black"/>
              </a:solidFill>
              <a:latin typeface="Raleway"/>
            </a:endParaRPr>
          </a:p>
        </p:txBody>
      </p:sp>
      <p:sp>
        <p:nvSpPr>
          <p:cNvPr id="19" name="TextBox 18">
            <a:extLst>
              <a:ext uri="{FF2B5EF4-FFF2-40B4-BE49-F238E27FC236}">
                <a16:creationId xmlns:a16="http://schemas.microsoft.com/office/drawing/2014/main" id="{437D10F2-D825-4F14-8721-CF5105D60893}"/>
              </a:ext>
            </a:extLst>
          </p:cNvPr>
          <p:cNvSpPr txBox="1"/>
          <p:nvPr/>
        </p:nvSpPr>
        <p:spPr>
          <a:xfrm>
            <a:off x="16453578" y="783486"/>
            <a:ext cx="1422954" cy="623248"/>
          </a:xfrm>
          <a:prstGeom prst="rect">
            <a:avLst/>
          </a:prstGeom>
          <a:noFill/>
        </p:spPr>
        <p:txBody>
          <a:bodyPr wrap="square" lIns="68580" tIns="34290" rIns="68580" bIns="3429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Place your logo here</a:t>
            </a:r>
            <a:endParaRPr kumimoji="0" lang="en-ZA" sz="1800" b="1" i="0" u="none" strike="noStrike" kern="0" cap="none" spc="0" normalizeH="0" baseline="0" noProof="0" dirty="0">
              <a:ln>
                <a:noFill/>
              </a:ln>
              <a:solidFill>
                <a:prstClr val="black"/>
              </a:solidFill>
              <a:effectLst/>
              <a:uLnTx/>
              <a:uFillTx/>
            </a:endParaRPr>
          </a:p>
        </p:txBody>
      </p:sp>
      <p:sp>
        <p:nvSpPr>
          <p:cNvPr id="20" name="Rectangle 19">
            <a:extLst>
              <a:ext uri="{FF2B5EF4-FFF2-40B4-BE49-F238E27FC236}">
                <a16:creationId xmlns:a16="http://schemas.microsoft.com/office/drawing/2014/main" id="{5DE34494-019C-4AF1-907B-33245967C575}"/>
              </a:ext>
            </a:extLst>
          </p:cNvPr>
          <p:cNvSpPr/>
          <p:nvPr/>
        </p:nvSpPr>
        <p:spPr>
          <a:xfrm>
            <a:off x="16257812" y="382666"/>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1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17" name="Table 16"/>
          <p:cNvGraphicFramePr>
            <a:graphicFrameLocks noGrp="1"/>
          </p:cNvGraphicFramePr>
          <p:nvPr>
            <p:extLst>
              <p:ext uri="{D42A27DB-BD31-4B8C-83A1-F6EECF244321}">
                <p14:modId xmlns:p14="http://schemas.microsoft.com/office/powerpoint/2010/main" val="976985196"/>
              </p:ext>
            </p:extLst>
          </p:nvPr>
        </p:nvGraphicFramePr>
        <p:xfrm>
          <a:off x="5867400" y="2924767"/>
          <a:ext cx="12085632" cy="5884571"/>
        </p:xfrm>
        <a:graphic>
          <a:graphicData uri="http://schemas.openxmlformats.org/drawingml/2006/table">
            <a:tbl>
              <a:tblPr firstRow="1" firstCol="1" bandRow="1">
                <a:tableStyleId>{00A15C55-8517-42AA-B614-E9B94910E393}</a:tableStyleId>
              </a:tblPr>
              <a:tblGrid>
                <a:gridCol w="2288309">
                  <a:extLst>
                    <a:ext uri="{9D8B030D-6E8A-4147-A177-3AD203B41FA5}">
                      <a16:colId xmlns:a16="http://schemas.microsoft.com/office/drawing/2014/main" val="20000"/>
                    </a:ext>
                  </a:extLst>
                </a:gridCol>
                <a:gridCol w="2347275">
                  <a:extLst>
                    <a:ext uri="{9D8B030D-6E8A-4147-A177-3AD203B41FA5}">
                      <a16:colId xmlns:a16="http://schemas.microsoft.com/office/drawing/2014/main" val="20001"/>
                    </a:ext>
                  </a:extLst>
                </a:gridCol>
                <a:gridCol w="2653442">
                  <a:extLst>
                    <a:ext uri="{9D8B030D-6E8A-4147-A177-3AD203B41FA5}">
                      <a16:colId xmlns:a16="http://schemas.microsoft.com/office/drawing/2014/main" val="20002"/>
                    </a:ext>
                  </a:extLst>
                </a:gridCol>
                <a:gridCol w="2449331">
                  <a:extLst>
                    <a:ext uri="{9D8B030D-6E8A-4147-A177-3AD203B41FA5}">
                      <a16:colId xmlns:a16="http://schemas.microsoft.com/office/drawing/2014/main" val="20003"/>
                    </a:ext>
                  </a:extLst>
                </a:gridCol>
                <a:gridCol w="2347275">
                  <a:extLst>
                    <a:ext uri="{9D8B030D-6E8A-4147-A177-3AD203B41FA5}">
                      <a16:colId xmlns:a16="http://schemas.microsoft.com/office/drawing/2014/main" val="20004"/>
                    </a:ext>
                  </a:extLst>
                </a:gridCol>
              </a:tblGrid>
              <a:tr h="542645">
                <a:tc>
                  <a:txBody>
                    <a:bodyPr/>
                    <a:lstStyle/>
                    <a:p>
                      <a:pPr marL="0" marR="0">
                        <a:lnSpc>
                          <a:spcPct val="107000"/>
                        </a:lnSpc>
                        <a:spcBef>
                          <a:spcPts val="0"/>
                        </a:spcBef>
                        <a:spcAft>
                          <a:spcPts val="800"/>
                        </a:spcAft>
                      </a:pPr>
                      <a:r>
                        <a:rPr lang="en-US" sz="1800" dirty="0">
                          <a:effectLst/>
                        </a:rPr>
                        <a:t>1</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2</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3</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4</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5</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0"/>
                  </a:ext>
                </a:extLst>
              </a:tr>
              <a:tr h="1625024">
                <a:tc>
                  <a:txBody>
                    <a:bodyPr/>
                    <a:lstStyle/>
                    <a:p>
                      <a:pPr marL="0" marR="0">
                        <a:lnSpc>
                          <a:spcPct val="107000"/>
                        </a:lnSpc>
                        <a:spcBef>
                          <a:spcPts val="0"/>
                        </a:spcBef>
                        <a:spcAft>
                          <a:spcPts val="800"/>
                        </a:spcAft>
                      </a:pPr>
                      <a:r>
                        <a:rPr lang="en-US" sz="1800" dirty="0">
                          <a:effectLst/>
                        </a:rPr>
                        <a:t>Target Customer Segment (Type)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Target Customer Segment  (Number)</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Channels to be used to attract the target customer segment</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number of leads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cost to convert these leads to actual customers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1"/>
                  </a:ext>
                </a:extLst>
              </a:tr>
              <a:tr h="530986">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2"/>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3"/>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4"/>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5"/>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6"/>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7"/>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
        <p:nvSpPr>
          <p:cNvPr id="18" name="Rectangle 17"/>
          <p:cNvSpPr/>
          <p:nvPr/>
        </p:nvSpPr>
        <p:spPr>
          <a:xfrm>
            <a:off x="9372600" y="2124366"/>
            <a:ext cx="4596130" cy="507831"/>
          </a:xfrm>
          <a:prstGeom prst="rect">
            <a:avLst/>
          </a:prstGeom>
        </p:spPr>
        <p:txBody>
          <a:bodyPr wrap="none">
            <a:spAutoFit/>
          </a:bodyPr>
          <a:lstStyle/>
          <a:p>
            <a:r>
              <a:rPr lang="en-GB" sz="2700" b="1" dirty="0">
                <a:solidFill>
                  <a:prstClr val="black"/>
                </a:solidFill>
                <a:latin typeface="Raleway"/>
              </a:rPr>
              <a:t>Customer </a:t>
            </a:r>
            <a:r>
              <a:rPr lang="en-GB" sz="2700" b="1" dirty="0" smtClean="0">
                <a:solidFill>
                  <a:prstClr val="black"/>
                </a:solidFill>
                <a:latin typeface="Raleway"/>
              </a:rPr>
              <a:t>Acquisition Plan</a:t>
            </a:r>
            <a:endParaRPr lang="en-US" sz="2700" b="1" dirty="0">
              <a:solidFill>
                <a:prstClr val="black"/>
              </a:solidFill>
              <a:latin typeface="Raleway"/>
            </a:endParaRPr>
          </a:p>
        </p:txBody>
      </p:sp>
      <p:sp>
        <p:nvSpPr>
          <p:cNvPr id="9" name="Rectangle 8"/>
          <p:cNvSpPr/>
          <p:nvPr/>
        </p:nvSpPr>
        <p:spPr>
          <a:xfrm>
            <a:off x="787842" y="9265275"/>
            <a:ext cx="7365558" cy="784830"/>
          </a:xfrm>
          <a:prstGeom prst="rect">
            <a:avLst/>
          </a:prstGeom>
          <a:solidFill>
            <a:srgbClr val="FFC000"/>
          </a:solidFill>
        </p:spPr>
        <p:txBody>
          <a:bodyPr wrap="square">
            <a:spAutoFit/>
          </a:bodyPr>
          <a:lstStyle/>
          <a:p>
            <a:r>
              <a:rPr lang="en-GB" sz="2700" b="1" dirty="0" smtClean="0">
                <a:solidFill>
                  <a:prstClr val="black"/>
                </a:solidFill>
                <a:latin typeface="Calibri" panose="020F0502020204030204" pitchFamily="34" charset="0"/>
                <a:cs typeface="Calibri" panose="020F0502020204030204" pitchFamily="34" charset="0"/>
              </a:rPr>
              <a:t>	</a:t>
            </a:r>
            <a:r>
              <a:rPr lang="en-GB" b="1" dirty="0" smtClean="0">
                <a:solidFill>
                  <a:prstClr val="black"/>
                </a:solidFill>
                <a:latin typeface="Calibri" panose="020F0502020204030204" pitchFamily="34" charset="0"/>
                <a:cs typeface="Calibri" panose="020F0502020204030204" pitchFamily="34" charset="0"/>
              </a:rPr>
              <a:t>Ensure that the target market numbers are aligned with market sizing . The sales funnel is for one year </a:t>
            </a:r>
            <a:endParaRPr lang="en-US" b="1" dirty="0">
              <a:solidFill>
                <a:prstClr val="black"/>
              </a:solidFill>
              <a:latin typeface="Calibri" panose="020F0502020204030204" pitchFamily="34" charset="0"/>
              <a:cs typeface="Calibri" panose="020F0502020204030204" pitchFamily="34" charset="0"/>
            </a:endParaRPr>
          </a:p>
        </p:txBody>
      </p:sp>
      <p:pic>
        <p:nvPicPr>
          <p:cNvPr id="1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87842" y="9265275"/>
            <a:ext cx="655576" cy="507831"/>
          </a:xfrm>
          <a:prstGeom prst="rect">
            <a:avLst/>
          </a:prstGeom>
        </p:spPr>
      </p:pic>
    </p:spTree>
    <p:extLst>
      <p:ext uri="{BB962C8B-B14F-4D97-AF65-F5344CB8AC3E}">
        <p14:creationId xmlns:p14="http://schemas.microsoft.com/office/powerpoint/2010/main" val="3464298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smtClean="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6204584" cy="461665"/>
          </a:xfrm>
          <a:prstGeom prst="rect">
            <a:avLst/>
          </a:prstGeom>
        </p:spPr>
        <p:txBody>
          <a:bodyPr wrap="none">
            <a:spAutoFit/>
          </a:bodyPr>
          <a:lstStyle/>
          <a:p>
            <a:r>
              <a:rPr lang="en-US" sz="2400" dirty="0" smtClean="0">
                <a:solidFill>
                  <a:srgbClr val="000000"/>
                </a:solidFill>
                <a:latin typeface="Avenir"/>
              </a:rPr>
              <a:t>Name of </a:t>
            </a:r>
            <a:r>
              <a:rPr lang="en-US" sz="2400" dirty="0">
                <a:solidFill>
                  <a:srgbClr val="000000"/>
                </a:solidFill>
                <a:latin typeface="Avenir"/>
              </a:rPr>
              <a:t>your </a:t>
            </a:r>
            <a:r>
              <a:rPr lang="en-US" sz="2400" dirty="0" smtClean="0">
                <a:solidFill>
                  <a:srgbClr val="000000"/>
                </a:solidFill>
                <a:latin typeface="Avenir"/>
              </a:rPr>
              <a:t>Venture:………………………..</a:t>
            </a:r>
            <a:endParaRPr lang="en-US" sz="2400" dirty="0"/>
          </a:p>
        </p:txBody>
      </p:sp>
      <p:sp>
        <p:nvSpPr>
          <p:cNvPr id="4" name="Rectangle 3"/>
          <p:cNvSpPr/>
          <p:nvPr/>
        </p:nvSpPr>
        <p:spPr>
          <a:xfrm>
            <a:off x="13751088" y="4105123"/>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endParaRPr lang="en-US" sz="2400" dirty="0" smtClean="0">
              <a:solidFill>
                <a:srgbClr val="000000"/>
              </a:solidFill>
              <a:latin typeface="Avenir"/>
            </a:endParaRPr>
          </a:p>
          <a:p>
            <a:pPr algn="just"/>
            <a:r>
              <a:rPr lang="en-US" sz="2400" dirty="0">
                <a:solidFill>
                  <a:srgbClr val="000000"/>
                </a:solidFill>
                <a:latin typeface="Avenir"/>
              </a:rPr>
              <a:t>	</a:t>
            </a:r>
            <a:r>
              <a:rPr lang="en-US" sz="2400" dirty="0" smtClean="0">
                <a:solidFill>
                  <a:srgbClr val="000000"/>
                </a:solidFill>
                <a:latin typeface="Avenir"/>
              </a:rPr>
              <a:t>Your </a:t>
            </a:r>
            <a:r>
              <a:rPr lang="en-US" sz="2400" dirty="0">
                <a:solidFill>
                  <a:srgbClr val="000000"/>
                </a:solidFill>
                <a:latin typeface="Avenir"/>
              </a:rPr>
              <a:t>goal when </a:t>
            </a:r>
            <a:r>
              <a:rPr lang="en-US" sz="2400" dirty="0" smtClean="0">
                <a:solidFill>
                  <a:srgbClr val="000000"/>
                </a:solidFill>
                <a:latin typeface="Avenir"/>
              </a:rPr>
              <a:t>answering </a:t>
            </a:r>
            <a:r>
              <a:rPr lang="en-US" sz="2400" dirty="0">
                <a:solidFill>
                  <a:srgbClr val="000000"/>
                </a:solidFill>
                <a:latin typeface="Avenir"/>
              </a:rPr>
              <a:t>this </a:t>
            </a:r>
            <a:r>
              <a:rPr lang="en-US" sz="2400" dirty="0" smtClean="0">
                <a:solidFill>
                  <a:srgbClr val="000000"/>
                </a:solidFill>
                <a:latin typeface="Avenir"/>
              </a:rPr>
              <a:t>slide should be to create enough interest about your venture.</a:t>
            </a:r>
            <a:endParaRPr lang="en-US" sz="2400" dirty="0"/>
          </a:p>
        </p:txBody>
      </p:sp>
      <p:sp>
        <p:nvSpPr>
          <p:cNvPr id="44" name="Rectangle 43">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1"/>
            <a:ext cx="1422954" cy="900246"/>
          </a:xfrm>
          <a:prstGeom prst="rect">
            <a:avLst/>
          </a:prstGeom>
          <a:noFill/>
        </p:spPr>
        <p:txBody>
          <a:bodyPr wrap="square" lIns="68580" tIns="34290" rIns="68580" bIns="34290" rtlCol="0" anchor="t">
            <a:spAutoFit/>
          </a:bodyPr>
          <a:lstStyle/>
          <a:p>
            <a:pPr algn="ctr"/>
            <a:r>
              <a:rPr lang="en-US" b="1" dirty="0" smtClean="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smtClean="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smtClean="0">
                <a:solidFill>
                  <a:srgbClr val="000000"/>
                </a:solidFill>
                <a:latin typeface="Avenir"/>
              </a:rPr>
              <a:t>Why ?</a:t>
            </a:r>
            <a:r>
              <a:rPr lang="en-US" sz="3200" b="1" dirty="0">
                <a:solidFill>
                  <a:srgbClr val="000000"/>
                </a:solidFill>
                <a:latin typeface="Avenir"/>
              </a:rPr>
              <a:t>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smtClean="0">
                <a:solidFill>
                  <a:srgbClr val="000000"/>
                </a:solidFill>
                <a:latin typeface="Avenir"/>
              </a:rPr>
              <a:t>Explain why do you want to pursue this Business Idea.</a:t>
            </a:r>
            <a:r>
              <a:rPr lang="en-US" dirty="0">
                <a:solidFill>
                  <a:srgbClr val="000000"/>
                </a:solidFill>
                <a:latin typeface="Avenir"/>
              </a:rPr>
              <a:t>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smtClean="0">
                <a:solidFill>
                  <a:srgbClr val="000000"/>
                </a:solidFill>
                <a:latin typeface="Avenir"/>
              </a:rPr>
              <a:t>What  ?</a:t>
            </a:r>
            <a:r>
              <a:rPr lang="en-US" sz="3200" b="1" dirty="0">
                <a:solidFill>
                  <a:srgbClr val="000000"/>
                </a:solidFill>
                <a:latin typeface="Avenir"/>
              </a:rPr>
              <a:t>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smtClean="0">
                <a:solidFill>
                  <a:srgbClr val="000000"/>
                </a:solidFill>
                <a:latin typeface="Avenir"/>
              </a:rPr>
              <a:t>How  ?</a:t>
            </a:r>
            <a:r>
              <a:rPr lang="en-US" sz="3200" b="1" dirty="0">
                <a:solidFill>
                  <a:srgbClr val="000000"/>
                </a:solidFill>
                <a:latin typeface="Avenir"/>
              </a:rPr>
              <a:t>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smtClean="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3868400" y="4215292"/>
            <a:ext cx="655576" cy="637001"/>
          </a:xfrm>
          <a:prstGeom prst="rect">
            <a:avLst/>
          </a:prstGeom>
        </p:spPr>
      </p:pic>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34920" y="2737856"/>
            <a:ext cx="1251527" cy="1186444"/>
          </a:xfrm>
          <a:prstGeom prst="rect">
            <a:avLst/>
          </a:prstGeom>
          <a:solidFill>
            <a:schemeClr val="accent6">
              <a:lumMod val="60000"/>
              <a:lumOff val="40000"/>
            </a:schemeClr>
          </a:solidFill>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4247" y="1771809"/>
            <a:ext cx="1377754" cy="7604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5" name="Title 14"/>
          <p:cNvSpPr>
            <a:spLocks noGrp="1"/>
          </p:cNvSpPr>
          <p:nvPr>
            <p:ph type="title"/>
          </p:nvPr>
        </p:nvSpPr>
        <p:spPr>
          <a:xfrm>
            <a:off x="914400" y="478597"/>
            <a:ext cx="15773400" cy="652462"/>
          </a:xfrm>
          <a:noFill/>
        </p:spPr>
        <p:txBody>
          <a:bodyPr/>
          <a:lstStyle/>
          <a:p>
            <a:r>
              <a:rPr lang="en-US" sz="4000" dirty="0"/>
              <a:t>Go-to-Market Strategy</a:t>
            </a:r>
          </a:p>
        </p:txBody>
      </p:sp>
      <p:sp>
        <p:nvSpPr>
          <p:cNvPr id="16" name="TextBox 15"/>
          <p:cNvSpPr txBox="1"/>
          <p:nvPr/>
        </p:nvSpPr>
        <p:spPr>
          <a:xfrm>
            <a:off x="914400" y="1771809"/>
            <a:ext cx="16357600" cy="6740307"/>
          </a:xfrm>
          <a:prstGeom prst="rect">
            <a:avLst/>
          </a:prstGeom>
          <a:noFill/>
        </p:spPr>
        <p:txBody>
          <a:bodyPr wrap="square" rtlCol="0" anchor="t">
            <a:spAutoFit/>
          </a:bodyPr>
          <a:lstStyle/>
          <a:p>
            <a:pPr marL="685800" indent="-685800">
              <a:buFont typeface="Arial" panose="020B0604020202020204" pitchFamily="34" charset="0"/>
              <a:buChar char="•"/>
            </a:pPr>
            <a:r>
              <a:rPr lang="en-US" sz="3600" i="1" dirty="0"/>
              <a:t>Ensure that you have active social media presence on </a:t>
            </a:r>
            <a:r>
              <a:rPr lang="en-US" sz="3600" b="1" i="1" dirty="0"/>
              <a:t>multiple platforms</a:t>
            </a:r>
            <a:r>
              <a:rPr lang="en-US" sz="3600" i="1" dirty="0"/>
              <a:t> – Facebook, LinkedIn, Instagram, Twitter, and others.</a:t>
            </a:r>
            <a:endParaRPr lang="en-US" sz="3600" i="1" dirty="0">
              <a:cs typeface="Calibri"/>
            </a:endParaRPr>
          </a:p>
          <a:p>
            <a:pPr marL="685800" indent="-685800">
              <a:buFont typeface="Arial" panose="020B0604020202020204" pitchFamily="34" charset="0"/>
              <a:buChar char="•"/>
            </a:pPr>
            <a:r>
              <a:rPr lang="en-US" sz="3600" i="1" dirty="0"/>
              <a:t>Show your </a:t>
            </a:r>
            <a:r>
              <a:rPr lang="en-US" sz="3600" b="1" i="1" dirty="0"/>
              <a:t>branding video</a:t>
            </a:r>
            <a:r>
              <a:rPr lang="en-US" sz="3600" i="1" dirty="0"/>
              <a:t>. Ensure that it:</a:t>
            </a:r>
          </a:p>
          <a:p>
            <a:pPr marL="1717040" lvl="1" indent="-685800">
              <a:buFont typeface="Arial" panose="020B0604020202020204" pitchFamily="34" charset="0"/>
              <a:buChar char="•"/>
            </a:pPr>
            <a:r>
              <a:rPr lang="en-US" sz="3600" i="1" dirty="0"/>
              <a:t>Is </a:t>
            </a:r>
            <a:r>
              <a:rPr lang="en-US" sz="3600" b="1" i="1" dirty="0"/>
              <a:t>crisp and engaging</a:t>
            </a:r>
            <a:endParaRPr lang="en-US" sz="3600" b="1" i="1" dirty="0">
              <a:cs typeface="Calibri" panose="020F0502020204030204"/>
            </a:endParaRPr>
          </a:p>
          <a:p>
            <a:pPr marL="1717040" lvl="1" indent="-685800">
              <a:buFont typeface="Arial" panose="020B0604020202020204" pitchFamily="34" charset="0"/>
              <a:buChar char="•"/>
            </a:pPr>
            <a:r>
              <a:rPr lang="en-US" sz="3600" i="1" dirty="0"/>
              <a:t>Clearly explains the brand, the venture, its target customers, and unique value proposition.</a:t>
            </a:r>
            <a:endParaRPr lang="en-US" sz="3600" i="1" dirty="0">
              <a:cs typeface="Calibri" panose="020F0502020204030204"/>
            </a:endParaRPr>
          </a:p>
          <a:p>
            <a:pPr marL="685800" indent="-685800">
              <a:buFont typeface="Arial" panose="020B0604020202020204" pitchFamily="34" charset="0"/>
              <a:buChar char="•"/>
            </a:pPr>
            <a:r>
              <a:rPr lang="en-US" sz="3600" i="1" dirty="0"/>
              <a:t>Show your </a:t>
            </a:r>
            <a:r>
              <a:rPr lang="en-US" sz="3600" b="1" i="1" dirty="0"/>
              <a:t>Positioning Statement</a:t>
            </a:r>
            <a:r>
              <a:rPr lang="en-US" sz="3600" i="1" dirty="0"/>
              <a:t>. Ensure that it </a:t>
            </a:r>
            <a:r>
              <a:rPr lang="en-US" sz="3600" b="1" i="1" dirty="0"/>
              <a:t>clearly states </a:t>
            </a:r>
            <a:r>
              <a:rPr lang="en-US" sz="3600" i="1" dirty="0"/>
              <a:t>what your product is and what value it brings to the customer</a:t>
            </a:r>
          </a:p>
          <a:p>
            <a:pPr marL="685800" indent="-685800">
              <a:buFont typeface="Arial,Sans-Serif" panose="020B0604020202020204" pitchFamily="34" charset="0"/>
              <a:buChar char="•"/>
            </a:pPr>
            <a:r>
              <a:rPr lang="en-US" sz="3600" i="1" dirty="0">
                <a:cs typeface="Calibri" panose="020F0502020204030204"/>
              </a:rPr>
              <a:t>Action plan to reach your sales/customer target for the next one year. </a:t>
            </a:r>
            <a:endParaRPr lang="en-US" sz="3600" dirty="0">
              <a:ea typeface="+mn-lt"/>
              <a:cs typeface="+mn-lt"/>
            </a:endParaRPr>
          </a:p>
          <a:p>
            <a:pPr marL="685800" indent="-685800">
              <a:buFont typeface="Arial,Sans-Serif" panose="020B0604020202020204" pitchFamily="34" charset="0"/>
              <a:buChar char="•"/>
            </a:pPr>
            <a:r>
              <a:rPr lang="en-US" sz="3600" i="1" dirty="0">
                <a:ea typeface="+mn-lt"/>
                <a:cs typeface="+mn-lt"/>
              </a:rPr>
              <a:t>Show your Sales &amp; Distribution model, clearly listing down your channels for both sales and distribution.</a:t>
            </a:r>
            <a:endParaRPr lang="en-US" sz="3600" dirty="0">
              <a:ea typeface="+mn-lt"/>
              <a:cs typeface="+mn-lt"/>
            </a:endParaRPr>
          </a:p>
          <a:p>
            <a:pPr marL="685800" indent="-685800">
              <a:buFont typeface="Arial" panose="020B0604020202020204" pitchFamily="34" charset="0"/>
              <a:buChar char="•"/>
            </a:pPr>
            <a:endParaRPr lang="en-US" sz="3600" i="1" dirty="0">
              <a:cs typeface="Calibri" panose="020F0502020204030204"/>
            </a:endParaRPr>
          </a:p>
        </p:txBody>
      </p:sp>
      <p:sp>
        <p:nvSpPr>
          <p:cNvPr id="6" name="TextBox 5"/>
          <p:cNvSpPr txBox="1"/>
          <p:nvPr/>
        </p:nvSpPr>
        <p:spPr>
          <a:xfrm>
            <a:off x="1120116" y="8298705"/>
            <a:ext cx="15463008" cy="1077218"/>
          </a:xfrm>
          <a:prstGeom prst="rect">
            <a:avLst/>
          </a:prstGeom>
          <a:noFill/>
        </p:spPr>
        <p:txBody>
          <a:bodyPr wrap="square" rtlCol="0">
            <a:spAutoFit/>
          </a:bodyPr>
          <a:lstStyle/>
          <a:p>
            <a:r>
              <a:rPr lang="en-US" sz="3200" b="1" dirty="0">
                <a:solidFill>
                  <a:srgbClr val="C00000"/>
                </a:solidFill>
              </a:rPr>
              <a:t>Note: </a:t>
            </a:r>
            <a:r>
              <a:rPr lang="en-US" sz="3200" dirty="0"/>
              <a:t>You may use any other template of your choice to pitch for your venture as long as you cover all information being sought here.</a:t>
            </a:r>
            <a:endParaRPr lang="en-IN" sz="3600" dirty="0"/>
          </a:p>
        </p:txBody>
      </p:sp>
      <p:sp>
        <p:nvSpPr>
          <p:cNvPr id="7" name="Rectangle 6">
            <a:extLst>
              <a:ext uri="{FF2B5EF4-FFF2-40B4-BE49-F238E27FC236}">
                <a16:creationId xmlns:a16="http://schemas.microsoft.com/office/drawing/2014/main" id="{5DE34494-019C-4AF1-907B-33245967C575}"/>
              </a:ext>
            </a:extLst>
          </p:cNvPr>
          <p:cNvSpPr/>
          <p:nvPr/>
        </p:nvSpPr>
        <p:spPr>
          <a:xfrm>
            <a:off x="16002000" y="419100"/>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1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437D10F2-D825-4F14-8721-CF5105D60893}"/>
              </a:ext>
            </a:extLst>
          </p:cNvPr>
          <p:cNvSpPr txBox="1"/>
          <p:nvPr/>
        </p:nvSpPr>
        <p:spPr>
          <a:xfrm>
            <a:off x="16478654" y="606868"/>
            <a:ext cx="1370665" cy="623248"/>
          </a:xfrm>
          <a:prstGeom prst="rect">
            <a:avLst/>
          </a:prstGeom>
          <a:noFill/>
        </p:spPr>
        <p:txBody>
          <a:bodyPr wrap="square" lIns="68580" tIns="34290" rIns="68580" bIns="34290" rtlCol="0" anchor="t">
            <a:spAutoFit/>
          </a:bodyPr>
          <a:lstStyle/>
          <a:p>
            <a:pPr algn="ctr">
              <a:defRPr/>
            </a:pPr>
            <a:r>
              <a:rPr lang="en-US" b="1" kern="0" dirty="0" smtClean="0">
                <a:solidFill>
                  <a:prstClr val="black"/>
                </a:solidFill>
              </a:rPr>
              <a:t>Place your logo here</a:t>
            </a:r>
            <a:endParaRPr lang="en-ZA" b="1" kern="0" dirty="0" smtClean="0">
              <a:solidFill>
                <a:prstClr val="black"/>
              </a:solidFill>
            </a:endParaRPr>
          </a:p>
        </p:txBody>
      </p:sp>
    </p:spTree>
    <p:extLst>
      <p:ext uri="{BB962C8B-B14F-4D97-AF65-F5344CB8AC3E}">
        <p14:creationId xmlns:p14="http://schemas.microsoft.com/office/powerpoint/2010/main" val="3830935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smtClean="0">
                <a:cs typeface="Times New Roman" panose="02020603050405020304" pitchFamily="18" charset="0"/>
              </a:rPr>
              <a:t>Team Composition</a:t>
            </a:r>
            <a:endParaRPr lang="en-US" sz="5400" b="1" dirty="0">
              <a:cs typeface="Times New Roman" panose="02020603050405020304" pitchFamily="18" charset="0"/>
            </a:endParaRP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a:t>
            </a:r>
            <a:r>
              <a:rPr lang="en-US" dirty="0" smtClean="0"/>
              <a:t>member 1 </a:t>
            </a:r>
            <a:endParaRPr lang="en-US" dirty="0"/>
          </a:p>
        </p:txBody>
      </p:sp>
      <p:sp>
        <p:nvSpPr>
          <p:cNvPr id="24" name="Rectangle 23"/>
          <p:cNvSpPr/>
          <p:nvPr/>
        </p:nvSpPr>
        <p:spPr>
          <a:xfrm>
            <a:off x="4422856" y="2098215"/>
            <a:ext cx="2052535" cy="369332"/>
          </a:xfrm>
          <a:prstGeom prst="rect">
            <a:avLst/>
          </a:prstGeom>
        </p:spPr>
        <p:txBody>
          <a:bodyPr wrap="square">
            <a:spAutoFit/>
          </a:bodyPr>
          <a:lstStyle/>
          <a:p>
            <a:r>
              <a:rPr lang="en-US" dirty="0"/>
              <a:t>Team  </a:t>
            </a:r>
            <a:r>
              <a:rPr lang="en-US" dirty="0" smtClean="0"/>
              <a:t>member 2 </a:t>
            </a:r>
            <a:endParaRPr lang="en-US" dirty="0"/>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a:t>
            </a:r>
            <a:r>
              <a:rPr lang="en-US" dirty="0" smtClean="0"/>
              <a:t>member 3 </a:t>
            </a:r>
            <a:endParaRPr lang="en-US" dirty="0"/>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smtClean="0"/>
              <a:t>Role/Position: </a:t>
            </a:r>
          </a:p>
          <a:p>
            <a:pPr algn="ctr"/>
            <a:r>
              <a:rPr lang="en-US" dirty="0" smtClean="0"/>
              <a:t>CEO</a:t>
            </a:r>
            <a:endParaRPr lang="en-US" dirty="0"/>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smtClean="0"/>
              <a:t>Role/Position: </a:t>
            </a:r>
          </a:p>
          <a:p>
            <a:pPr algn="ctr"/>
            <a:r>
              <a:rPr lang="en-US" dirty="0" smtClean="0"/>
              <a:t>COO/CTO</a:t>
            </a:r>
            <a:endParaRPr lang="en-US" dirty="0"/>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smtClean="0"/>
              <a:t>Role/Position: </a:t>
            </a:r>
          </a:p>
          <a:p>
            <a:pPr algn="ctr"/>
            <a:r>
              <a:rPr lang="en-US" dirty="0" smtClean="0"/>
              <a:t>CFO/CMO</a:t>
            </a:r>
            <a:endParaRPr lang="en-US" dirty="0"/>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3" name="Rectangle 32"/>
          <p:cNvSpPr/>
          <p:nvPr/>
        </p:nvSpPr>
        <p:spPr>
          <a:xfrm>
            <a:off x="7286865" y="6535299"/>
            <a:ext cx="2628546"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5" name="Rectangle 14"/>
          <p:cNvSpPr/>
          <p:nvPr/>
        </p:nvSpPr>
        <p:spPr>
          <a:xfrm>
            <a:off x="10696364" y="3592685"/>
            <a:ext cx="6853158" cy="2804870"/>
          </a:xfrm>
          <a:prstGeom prst="rect">
            <a:avLst/>
          </a:prstGeom>
          <a:ln>
            <a:solidFill>
              <a:schemeClr val="tx1"/>
            </a:solidFill>
          </a:ln>
        </p:spPr>
        <p:txBody>
          <a:bodyPr wrap="non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r>
              <a:rPr lang="en-GB" b="1" kern="0" dirty="0" smtClean="0">
                <a:solidFill>
                  <a:srgbClr val="000000"/>
                </a:solidFill>
                <a:latin typeface="Arial"/>
                <a:ea typeface="+mn-lt"/>
                <a:cs typeface="Arial"/>
                <a:sym typeface="Arial"/>
              </a:rPr>
              <a:t>?</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kern="0" dirty="0">
              <a:solidFill>
                <a:srgbClr val="000000"/>
              </a:solidFill>
              <a:latin typeface="Arial"/>
              <a:ea typeface="+mn-lt"/>
              <a:cs typeface="Arial"/>
              <a:sym typeface="Arial"/>
            </a:endParaRP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smtClean="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1822303" y="7362695"/>
            <a:ext cx="651510" cy="637001"/>
          </a:xfrm>
          <a:prstGeom prst="rect">
            <a:avLst/>
          </a:prstGeom>
        </p:spPr>
      </p:pic>
    </p:spTree>
    <p:extLst>
      <p:ext uri="{BB962C8B-B14F-4D97-AF65-F5344CB8AC3E}">
        <p14:creationId xmlns:p14="http://schemas.microsoft.com/office/powerpoint/2010/main" val="3057889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smtClean="0">
                <a:solidFill>
                  <a:srgbClr val="FFFFFF"/>
                </a:solidFill>
                <a:latin typeface="Agrandir Wide Black Bold"/>
              </a:rPr>
              <a:t>Thank You!</a:t>
            </a:r>
            <a:endParaRPr lang="en-US" sz="15000" dirty="0">
              <a:solidFill>
                <a:srgbClr val="FFFFFF"/>
              </a:solidFill>
              <a:latin typeface="Agrandir Wide Black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81181636"/>
              </p:ext>
            </p:extLst>
          </p:nvPr>
        </p:nvGraphicFramePr>
        <p:xfrm>
          <a:off x="609598" y="1784082"/>
          <a:ext cx="15531787" cy="5874017"/>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smtClean="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6" name="Rectangle 15"/>
          <p:cNvSpPr/>
          <p:nvPr/>
        </p:nvSpPr>
        <p:spPr>
          <a:xfrm>
            <a:off x="10363200" y="8156199"/>
            <a:ext cx="7892374" cy="830997"/>
          </a:xfrm>
          <a:prstGeom prst="rect">
            <a:avLst/>
          </a:prstGeom>
          <a:solidFill>
            <a:srgbClr val="FFC000"/>
          </a:solidFill>
        </p:spPr>
        <p:txBody>
          <a:bodyPr wrap="square">
            <a:spAutoFit/>
          </a:bodyPr>
          <a:lstStyle/>
          <a:p>
            <a:r>
              <a:rPr lang="en-US" sz="2400" dirty="0">
                <a:latin typeface="+mj-lt"/>
              </a:rPr>
              <a:t>	</a:t>
            </a:r>
            <a:r>
              <a:rPr lang="en-US" sz="2400" dirty="0" smtClean="0">
                <a:latin typeface="+mj-lt"/>
              </a:rPr>
              <a:t>This table helps you </a:t>
            </a:r>
            <a:r>
              <a:rPr lang="en-US" sz="2400" dirty="0">
                <a:latin typeface="+mj-lt"/>
              </a:rPr>
              <a:t>define the problem </a:t>
            </a:r>
            <a:r>
              <a:rPr lang="en-US" sz="2400" dirty="0" smtClean="0">
                <a:latin typeface="+mj-lt"/>
              </a:rPr>
              <a:t>and existing  </a:t>
            </a:r>
            <a:r>
              <a:rPr lang="en-US" sz="2400" dirty="0">
                <a:latin typeface="+mj-lt"/>
              </a:rPr>
              <a:t>market gaps.</a:t>
            </a:r>
          </a:p>
        </p:txBody>
      </p:sp>
      <p:pic>
        <p:nvPicPr>
          <p:cNvPr id="1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591800" y="8085054"/>
            <a:ext cx="651510" cy="637001"/>
          </a:xfrm>
          <a:prstGeom prst="rect">
            <a:avLst/>
          </a:prstGeom>
        </p:spPr>
      </p:pic>
    </p:spTree>
    <p:extLst>
      <p:ext uri="{BB962C8B-B14F-4D97-AF65-F5344CB8AC3E}">
        <p14:creationId xmlns:p14="http://schemas.microsoft.com/office/powerpoint/2010/main" val="280319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smtClean="0"/>
              <a:t>Problem Interviews And Surveys Results  </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0668000" y="6294296"/>
            <a:ext cx="7358659" cy="2308324"/>
          </a:xfrm>
          <a:prstGeom prst="rect">
            <a:avLst/>
          </a:prstGeom>
          <a:solidFill>
            <a:srgbClr val="FFC000"/>
          </a:solidFill>
        </p:spPr>
        <p:txBody>
          <a:bodyPr wrap="square">
            <a:spAutoFit/>
          </a:bodyPr>
          <a:lstStyle/>
          <a:p>
            <a:r>
              <a:rPr lang="en-US" sz="2400" dirty="0" smtClean="0">
                <a:solidFill>
                  <a:srgbClr val="000000"/>
                </a:solidFill>
                <a:latin typeface="Avenir"/>
              </a:rPr>
              <a:t>	</a:t>
            </a:r>
          </a:p>
          <a:p>
            <a:pPr algn="just"/>
            <a:r>
              <a:rPr lang="en-US" sz="2400" dirty="0">
                <a:solidFill>
                  <a:srgbClr val="000000"/>
                </a:solidFill>
                <a:latin typeface="Avenir"/>
              </a:rPr>
              <a:t>	</a:t>
            </a:r>
            <a:r>
              <a:rPr lang="en-US" sz="2400" dirty="0" smtClean="0">
                <a:solidFill>
                  <a:srgbClr val="000000"/>
                </a:solidFill>
                <a:latin typeface="Avenir"/>
              </a:rPr>
              <a:t>The aim of this slide is to capture the customer responses to substantiate and  validate the problem your venture is solving. Present result analysis of the problem interviews conducted with your potential customers in graphical representation.</a:t>
            </a:r>
            <a:endParaRPr lang="en-US" sz="2400" dirty="0"/>
          </a:p>
        </p:txBody>
      </p:sp>
      <p:sp>
        <p:nvSpPr>
          <p:cNvPr id="17" name="Rectangle 16"/>
          <p:cNvSpPr/>
          <p:nvPr/>
        </p:nvSpPr>
        <p:spPr>
          <a:xfrm>
            <a:off x="838200" y="1967181"/>
            <a:ext cx="11201400" cy="6001643"/>
          </a:xfrm>
          <a:prstGeom prst="rect">
            <a:avLst/>
          </a:prstGeom>
          <a:noFill/>
        </p:spPr>
        <p:txBody>
          <a:bodyPr wrap="square">
            <a:spAutoFit/>
          </a:bodyPr>
          <a:lstStyle/>
          <a:p>
            <a:pPr marL="457200" indent="-457200">
              <a:buFont typeface="Arial" panose="020B0604020202020204" pitchFamily="34" charset="0"/>
              <a:buChar char="•"/>
            </a:pPr>
            <a:r>
              <a:rPr lang="pt-BR" sz="3200" dirty="0"/>
              <a:t>How many customers did you interview? </a:t>
            </a:r>
            <a:endParaRPr lang="pt-BR" sz="3200" dirty="0" smtClean="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smtClean="0"/>
              <a:t>What was the interview mode?</a:t>
            </a:r>
          </a:p>
          <a:p>
            <a:endParaRPr lang="pt-BR" sz="3200" i="1" dirty="0"/>
          </a:p>
          <a:p>
            <a:pPr marL="457200" indent="-457200">
              <a:buFont typeface="Arial" panose="020B0604020202020204" pitchFamily="34" charset="0"/>
              <a:buChar char="•"/>
            </a:pPr>
            <a:r>
              <a:rPr lang="pt-BR" sz="3200" dirty="0"/>
              <a:t>How many of them agree this is a problem </a:t>
            </a:r>
            <a:r>
              <a:rPr lang="pt-BR" sz="3200" dirty="0" smtClean="0"/>
              <a:t>and wants a solution?</a:t>
            </a:r>
          </a:p>
          <a:p>
            <a:endParaRPr lang="pt-BR" sz="3200" dirty="0"/>
          </a:p>
          <a:p>
            <a:pPr marL="457200" indent="-457200">
              <a:buFont typeface="Arial" panose="020B0604020202020204" pitchFamily="34" charset="0"/>
              <a:buChar char="•"/>
            </a:pPr>
            <a:r>
              <a:rPr lang="pt-BR" sz="3200" dirty="0"/>
              <a:t>How many of them said they </a:t>
            </a:r>
            <a:r>
              <a:rPr lang="pt-BR" sz="3200" dirty="0" smtClean="0"/>
              <a:t>don't </a:t>
            </a:r>
            <a:r>
              <a:rPr lang="pt-BR" sz="3200" dirty="0"/>
              <a:t>need a new </a:t>
            </a:r>
            <a:r>
              <a:rPr lang="pt-BR" sz="3200" dirty="0" smtClean="0"/>
              <a:t>solution?</a:t>
            </a:r>
            <a:endParaRPr lang="pt-BR" sz="3200"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972800" y="6515100"/>
            <a:ext cx="655576" cy="637001"/>
          </a:xfrm>
          <a:prstGeom prst="rect">
            <a:avLst/>
          </a:prstGeom>
        </p:spPr>
      </p:pic>
    </p:spTree>
    <p:extLst>
      <p:ext uri="{BB962C8B-B14F-4D97-AF65-F5344CB8AC3E}">
        <p14:creationId xmlns:p14="http://schemas.microsoft.com/office/powerpoint/2010/main" val="399227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smtClean="0">
                <a:ln>
                  <a:noFill/>
                </a:ln>
                <a:effectLst/>
                <a:uLnTx/>
                <a:uFillTx/>
                <a:latin typeface="+mj-lt"/>
              </a:rPr>
              <a:t>How to calculate market size?</a:t>
            </a:r>
          </a:p>
          <a:p>
            <a:pPr algn="just">
              <a:defRPr/>
            </a:pPr>
            <a:endParaRPr kumimoji="0" lang="en-IN" b="0" i="0" u="none" strike="noStrike" kern="0" cap="none" spc="0" normalizeH="0" baseline="0" noProof="0" dirty="0" smtClean="0">
              <a:ln>
                <a:noFill/>
              </a:ln>
              <a:effectLst/>
              <a:uLnTx/>
              <a:uFillTx/>
              <a:latin typeface="+mj-lt"/>
            </a:endParaRPr>
          </a:p>
          <a:p>
            <a:pPr algn="just">
              <a:defRPr/>
            </a:pPr>
            <a:r>
              <a:rPr kumimoji="0" lang="en-IN" b="0" i="0" u="none" strike="noStrike" kern="0" cap="none" spc="0" normalizeH="0" baseline="0" noProof="0" dirty="0" smtClean="0">
                <a:ln>
                  <a:noFill/>
                </a:ln>
                <a:effectLst/>
                <a:uLnTx/>
                <a:uFillTx/>
                <a:latin typeface="+mj-lt"/>
              </a:rPr>
              <a:t>1. Start with Total</a:t>
            </a:r>
            <a:r>
              <a:rPr kumimoji="0" lang="en-IN" b="0" i="0" u="none" strike="noStrike" kern="0" cap="none" spc="0" normalizeH="0" noProof="0" dirty="0" smtClean="0">
                <a:ln>
                  <a:noFill/>
                </a:ln>
                <a:effectLst/>
                <a:uLnTx/>
                <a:uFillTx/>
                <a:latin typeface="+mj-lt"/>
              </a:rPr>
              <a:t> Addressable market- ………………………</a:t>
            </a:r>
          </a:p>
          <a:p>
            <a:pPr algn="just">
              <a:defRPr/>
            </a:pPr>
            <a:endParaRPr lang="en-IN" kern="0" dirty="0">
              <a:latin typeface="+mj-lt"/>
            </a:endParaRPr>
          </a:p>
          <a:p>
            <a:pPr algn="just">
              <a:defRPr/>
            </a:pPr>
            <a:r>
              <a:rPr lang="en-US" dirty="0"/>
              <a:t>TAM refers to the total market demand for a product or service</a:t>
            </a:r>
            <a:r>
              <a:rPr lang="en-US" dirty="0" smtClean="0"/>
              <a:t>.</a:t>
            </a:r>
          </a:p>
          <a:p>
            <a:pPr algn="just">
              <a:defRPr/>
            </a:pPr>
            <a:r>
              <a:rPr lang="en-IN" kern="0" dirty="0" smtClean="0">
                <a:latin typeface="+mj-lt"/>
              </a:rPr>
              <a:t> </a:t>
            </a:r>
            <a:r>
              <a:rPr lang="en-US" dirty="0" smtClean="0">
                <a:latin typeface="+mj-lt"/>
              </a:rPr>
              <a:t>If </a:t>
            </a:r>
            <a:r>
              <a:rPr lang="en-US" dirty="0">
                <a:latin typeface="+mj-lt"/>
              </a:rPr>
              <a:t>you’re entering a pre-existing space (like small business banking) you can research it and </a:t>
            </a:r>
            <a:r>
              <a:rPr lang="en-US" dirty="0" smtClean="0">
                <a:latin typeface="+mj-lt"/>
              </a:rPr>
              <a:t>provide credible sources or </a:t>
            </a:r>
            <a:r>
              <a:rPr lang="en-US" dirty="0">
                <a:latin typeface="+mj-lt"/>
              </a:rPr>
              <a:t>reference points on how you arrived at the TAM.  If you’re creating a new product or space (like Slack), you can estimate the number of customers that would want your product and approximate how much you could charge them</a:t>
            </a:r>
            <a:r>
              <a:rPr lang="en-US" dirty="0" smtClean="0">
                <a:latin typeface="+mj-lt"/>
              </a:rPr>
              <a:t>.</a:t>
            </a:r>
          </a:p>
          <a:p>
            <a:pPr algn="just">
              <a:defRPr/>
            </a:pPr>
            <a:endParaRPr lang="en-US" dirty="0">
              <a:latin typeface="+mj-lt"/>
            </a:endParaRPr>
          </a:p>
          <a:p>
            <a:pPr algn="just">
              <a:defRPr/>
            </a:pPr>
            <a:r>
              <a:rPr lang="en-US" dirty="0" smtClean="0"/>
              <a:t>2. Take your </a:t>
            </a:r>
            <a:r>
              <a:rPr lang="en-US" dirty="0"/>
              <a:t>target </a:t>
            </a:r>
            <a:r>
              <a:rPr lang="en-US" dirty="0" smtClean="0"/>
              <a:t>market (SAM),</a:t>
            </a:r>
            <a:r>
              <a:rPr lang="en-US" dirty="0"/>
              <a:t> within that </a:t>
            </a:r>
            <a:r>
              <a:rPr lang="en-US" dirty="0" smtClean="0"/>
              <a:t>TAM, </a:t>
            </a:r>
            <a:r>
              <a:rPr lang="en-US" dirty="0"/>
              <a:t>which varies depending on geography and other logistical factors.</a:t>
            </a:r>
            <a:r>
              <a:rPr lang="en-US" dirty="0" smtClean="0"/>
              <a:t> </a:t>
            </a:r>
            <a:r>
              <a:rPr lang="en-US" dirty="0"/>
              <a:t>D</a:t>
            </a:r>
            <a:r>
              <a:rPr lang="en-US" dirty="0" smtClean="0"/>
              <a:t>etermine </a:t>
            </a:r>
            <a:r>
              <a:rPr lang="en-US" dirty="0"/>
              <a:t>the penetration potential of your target </a:t>
            </a:r>
            <a:r>
              <a:rPr lang="en-US" dirty="0" smtClean="0"/>
              <a:t>market. This is the portion of the market you can reasonably compete with……………………………..</a:t>
            </a:r>
          </a:p>
          <a:p>
            <a:pPr algn="just">
              <a:defRPr/>
            </a:pPr>
            <a:endParaRPr lang="en-US" dirty="0">
              <a:latin typeface="+mj-lt"/>
            </a:endParaRPr>
          </a:p>
          <a:p>
            <a:pPr algn="just">
              <a:defRPr/>
            </a:pPr>
            <a:r>
              <a:rPr lang="en-US" dirty="0" smtClean="0"/>
              <a:t>3.By </a:t>
            </a:r>
            <a:r>
              <a:rPr lang="en-US" dirty="0"/>
              <a:t>conducting research </a:t>
            </a:r>
            <a:r>
              <a:rPr lang="en-US" dirty="0" smtClean="0"/>
              <a:t>with existing </a:t>
            </a:r>
            <a:r>
              <a:rPr lang="en-US" dirty="0"/>
              <a:t>competitors, distributors etc</a:t>
            </a:r>
            <a:r>
              <a:rPr lang="en-US" dirty="0" smtClean="0"/>
              <a:t>., understand the likely penetration rate………………….</a:t>
            </a:r>
            <a:endParaRPr lang="en-US" dirty="0"/>
          </a:p>
          <a:p>
            <a:pPr algn="just">
              <a:defRPr/>
            </a:pPr>
            <a:endParaRPr lang="en-US" dirty="0"/>
          </a:p>
          <a:p>
            <a:pPr algn="just">
              <a:defRPr/>
            </a:pPr>
            <a:r>
              <a:rPr lang="en-US" dirty="0" smtClean="0"/>
              <a:t>4. Multiply </a:t>
            </a:r>
            <a:r>
              <a:rPr lang="en-US" dirty="0"/>
              <a:t>target market by penetration rate to find your market </a:t>
            </a:r>
            <a:r>
              <a:rPr lang="en-US" dirty="0" smtClean="0"/>
              <a:t>size…………………….</a:t>
            </a:r>
            <a:endParaRPr lang="en-US" dirty="0"/>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smtClean="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Rectangle 1"/>
          <p:cNvSpPr/>
          <p:nvPr/>
        </p:nvSpPr>
        <p:spPr>
          <a:xfrm>
            <a:off x="12285573" y="8416937"/>
            <a:ext cx="5334000" cy="1846659"/>
          </a:xfrm>
          <a:prstGeom prst="rect">
            <a:avLst/>
          </a:prstGeom>
          <a:solidFill>
            <a:srgbClr val="FFC000"/>
          </a:solidFill>
        </p:spPr>
        <p:txBody>
          <a:bodyPr wrap="square">
            <a:spAutoFit/>
          </a:bodyPr>
          <a:lstStyle/>
          <a:p>
            <a:r>
              <a:rPr lang="en-US" dirty="0" smtClean="0">
                <a:solidFill>
                  <a:srgbClr val="000000"/>
                </a:solidFill>
                <a:latin typeface="+mj-lt"/>
              </a:rPr>
              <a:t>	</a:t>
            </a:r>
          </a:p>
          <a:p>
            <a:r>
              <a:rPr lang="en-US" dirty="0">
                <a:solidFill>
                  <a:srgbClr val="000000"/>
                </a:solidFill>
                <a:latin typeface="+mj-lt"/>
              </a:rPr>
              <a:t>	</a:t>
            </a:r>
            <a:r>
              <a:rPr lang="en-US" sz="2400" dirty="0" smtClean="0">
                <a:solidFill>
                  <a:srgbClr val="000000"/>
                </a:solidFill>
                <a:latin typeface="+mj-lt"/>
              </a:rPr>
              <a:t>This slide is to provide details on Market Size and demonstrate How </a:t>
            </a:r>
            <a:r>
              <a:rPr lang="en-US" sz="2400" dirty="0">
                <a:solidFill>
                  <a:srgbClr val="000000"/>
                </a:solidFill>
                <a:latin typeface="+mj-lt"/>
              </a:rPr>
              <a:t>big </a:t>
            </a:r>
            <a:r>
              <a:rPr lang="en-US" sz="2400" dirty="0" smtClean="0">
                <a:solidFill>
                  <a:srgbClr val="000000"/>
                </a:solidFill>
                <a:latin typeface="+mj-lt"/>
              </a:rPr>
              <a:t>is </a:t>
            </a:r>
            <a:r>
              <a:rPr lang="en-US" sz="2400" dirty="0">
                <a:solidFill>
                  <a:srgbClr val="000000"/>
                </a:solidFill>
                <a:latin typeface="+mj-lt"/>
              </a:rPr>
              <a:t>the </a:t>
            </a:r>
            <a:r>
              <a:rPr lang="en-US" sz="2400" dirty="0" smtClean="0">
                <a:solidFill>
                  <a:srgbClr val="000000"/>
                </a:solidFill>
                <a:latin typeface="+mj-lt"/>
              </a:rPr>
              <a:t>market opportunity your venture is pursuing. </a:t>
            </a:r>
            <a:endParaRPr lang="en-US" sz="2400" dirty="0">
              <a:latin typeface="+mj-lt"/>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smtClean="0">
                <a:solidFill>
                  <a:srgbClr val="2E475D"/>
                </a:solidFill>
                <a:latin typeface="Lexend Deca"/>
              </a:rPr>
              <a:t>.</a:t>
            </a:r>
            <a:endParaRPr lang="en-US" dirty="0"/>
          </a:p>
        </p:txBody>
      </p:sp>
      <p:pic>
        <p:nvPicPr>
          <p:cNvPr id="24"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536001" y="8430890"/>
            <a:ext cx="655576" cy="637001"/>
          </a:xfrm>
          <a:prstGeom prst="rect">
            <a:avLst/>
          </a:prstGeom>
        </p:spPr>
      </p:pic>
    </p:spTree>
    <p:extLst>
      <p:ext uri="{BB962C8B-B14F-4D97-AF65-F5344CB8AC3E}">
        <p14:creationId xmlns:p14="http://schemas.microsoft.com/office/powerpoint/2010/main" val="1189678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69669"/>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smtClean="0">
                <a:solidFill>
                  <a:schemeClr val="bg1"/>
                </a:solidFill>
                <a:latin typeface="Calibri" panose="020F0502020204030204"/>
              </a:rPr>
              <a:t>Frustrations</a:t>
            </a:r>
          </a:p>
          <a:p>
            <a:pPr defTabSz="1371579"/>
            <a:endParaRPr lang="en-US" sz="2700" b="1" dirty="0">
              <a:solidFill>
                <a:schemeClr val="bg1"/>
              </a:solidFill>
              <a:latin typeface="Calibri" panose="020F0502020204030204"/>
            </a:endParaRPr>
          </a:p>
          <a:p>
            <a:pPr defTabSz="1371579"/>
            <a:r>
              <a:rPr lang="en-US" sz="2700" b="1" dirty="0" smtClean="0">
                <a:solidFill>
                  <a:schemeClr val="bg1"/>
                </a:solidFill>
                <a:latin typeface="Calibri" panose="020F0502020204030204"/>
              </a:rPr>
              <a:t> </a:t>
            </a:r>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408283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Calibri" panose="020F0502020204030204"/>
              </a:rPr>
              <a:t>Ethos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a:t>
            </a:r>
            <a:r>
              <a:rPr lang="en-US" sz="5400" b="1" dirty="0" smtClean="0"/>
              <a:t>Persona</a:t>
            </a:r>
            <a:endParaRPr lang="en-US" sz="5400" b="1" dirty="0"/>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t>The aim is to collect </a:t>
            </a:r>
            <a:r>
              <a:rPr lang="en-US" sz="2400" dirty="0"/>
              <a:t>the information about your ideal customer </a:t>
            </a:r>
            <a:r>
              <a:rPr lang="en-US" sz="2400" dirty="0" smtClean="0"/>
              <a:t>persona who are likely to buy your product or service</a:t>
            </a:r>
            <a:r>
              <a:rPr lang="en-US" sz="2400" dirty="0"/>
              <a:t> </a:t>
            </a:r>
            <a:r>
              <a:rPr lang="en-US" sz="2400" dirty="0" smtClean="0"/>
              <a:t>.</a:t>
            </a:r>
            <a:r>
              <a:rPr lang="en-US" sz="2400" dirty="0"/>
              <a:t> </a:t>
            </a:r>
            <a:r>
              <a:rPr lang="en-US" sz="2400" dirty="0" smtClean="0"/>
              <a:t>It will help </a:t>
            </a:r>
            <a:r>
              <a:rPr lang="en-US" sz="2400" dirty="0"/>
              <a:t>you tailor the </a:t>
            </a:r>
            <a:r>
              <a:rPr lang="en-US" sz="2400" dirty="0" smtClean="0"/>
              <a:t>user </a:t>
            </a:r>
            <a:r>
              <a:rPr lang="en-US" sz="2400" dirty="0"/>
              <a:t>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355672" y="6995589"/>
            <a:ext cx="655576" cy="637001"/>
          </a:xfrm>
          <a:prstGeom prst="rect">
            <a:avLst/>
          </a:prstGeom>
        </p:spPr>
      </p:pic>
    </p:spTree>
    <p:extLst>
      <p:ext uri="{BB962C8B-B14F-4D97-AF65-F5344CB8AC3E}">
        <p14:creationId xmlns:p14="http://schemas.microsoft.com/office/powerpoint/2010/main" val="3605066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smtClean="0"/>
              <a:t>Value Proposition Canvas </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5653300"/>
            <a:chOff x="993509" y="1275171"/>
            <a:chExt cx="6765358" cy="3292455"/>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smtClean="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smtClean="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smtClean="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smtClean="0">
                  <a:ln>
                    <a:noFill/>
                  </a:ln>
                  <a:solidFill>
                    <a:prstClr val="black"/>
                  </a:solidFill>
                  <a:effectLst/>
                  <a:uLnTx/>
                  <a:uFillTx/>
                  <a:cs typeface="Arial"/>
                  <a:sym typeface="Arial"/>
                </a:rPr>
                <a:t> What would make the customer happy? </a:t>
              </a:r>
              <a:endParaRPr kumimoji="0" lang="pt-BR" sz="1400" b="0" i="1" u="none" strike="noStrike" kern="0" cap="none" spc="0" normalizeH="0" baseline="0" noProof="0" dirty="0" smtClean="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smtClean="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smtClean="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smtClean="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smtClean="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smtClean="0">
                  <a:ln>
                    <a:noFill/>
                  </a:ln>
                  <a:solidFill>
                    <a:prstClr val="white">
                      <a:lumMod val="50000"/>
                    </a:prstClr>
                  </a:solidFill>
                  <a:effectLst/>
                  <a:uLnTx/>
                  <a:uFillTx/>
                  <a:cs typeface="Arial"/>
                  <a:sym typeface="Arial"/>
                </a:rPr>
                <a:t>HATE</a:t>
              </a:r>
              <a:r>
                <a:rPr kumimoji="0" lang="en-US" sz="1400" b="0" i="0" u="none" strike="noStrike" kern="0" cap="none" spc="0" normalizeH="0" baseline="0" noProof="0" smtClean="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smtClean="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smtClean="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smtClean="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smtClean="0">
                  <a:ln>
                    <a:noFill/>
                  </a:ln>
                  <a:solidFill>
                    <a:prstClr val="white">
                      <a:lumMod val="50000"/>
                    </a:prstClr>
                  </a:solidFill>
                  <a:effectLst/>
                  <a:uLnTx/>
                  <a:uFillTx/>
                  <a:cs typeface="Arial"/>
                  <a:sym typeface="Arial"/>
                </a:rPr>
                <a:t>WANT</a:t>
              </a:r>
              <a:r>
                <a:rPr kumimoji="0" lang="en-US" sz="1400" b="0" i="0" u="none" strike="noStrike" kern="0" cap="none" spc="0" normalizeH="0" baseline="0" noProof="0" smtClean="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smtClean="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smtClean="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smtClean="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932087"/>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smtClean="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smtClean="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smtClean="0"/>
              <a:t>FIT</a:t>
            </a:r>
            <a:endParaRPr lang="en-US" dirty="0"/>
          </a:p>
        </p:txBody>
      </p:sp>
      <p:sp>
        <p:nvSpPr>
          <p:cNvPr id="2" name="Rectangle 1"/>
          <p:cNvSpPr/>
          <p:nvPr/>
        </p:nvSpPr>
        <p:spPr>
          <a:xfrm>
            <a:off x="6286487" y="1477264"/>
            <a:ext cx="248786" cy="369332"/>
          </a:xfrm>
          <a:prstGeom prst="rect">
            <a:avLst/>
          </a:prstGeom>
        </p:spPr>
        <p:txBody>
          <a:bodyPr wrap="none">
            <a:spAutoFit/>
          </a:bodyPr>
          <a:lstStyle/>
          <a:p>
            <a:r>
              <a:rPr lang="en-US" dirty="0" smtClean="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latin typeface="+mj-lt"/>
              </a:rPr>
              <a:t>Demonstrate </a:t>
            </a:r>
            <a:r>
              <a:rPr lang="en-US" sz="2400" dirty="0" smtClean="0">
                <a:solidFill>
                  <a:srgbClr val="292929"/>
                </a:solidFill>
                <a:latin typeface="+mj-lt"/>
              </a:rPr>
              <a:t>the </a:t>
            </a:r>
            <a:r>
              <a:rPr lang="en-US" sz="2400" dirty="0">
                <a:solidFill>
                  <a:srgbClr val="292929"/>
                </a:solidFill>
                <a:latin typeface="+mj-lt"/>
              </a:rPr>
              <a:t>fit between what you are offering and why people buy </a:t>
            </a:r>
            <a:r>
              <a:rPr lang="en-US" sz="2400" dirty="0" smtClean="0">
                <a:solidFill>
                  <a:srgbClr val="292929"/>
                </a:solidFill>
                <a:latin typeface="+mj-lt"/>
              </a:rPr>
              <a:t>it. </a:t>
            </a:r>
            <a:r>
              <a:rPr lang="en-US" sz="2400" dirty="0" smtClean="0">
                <a:latin typeface="+mj-lt"/>
              </a:rPr>
              <a:t>You must build on solution (products &amp; service) that match their needs ( pains &amp; gains).</a:t>
            </a:r>
            <a:endParaRPr lang="en-US" sz="2400" dirty="0">
              <a:latin typeface="+mj-lt"/>
            </a:endParaRP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442830" y="7922621"/>
            <a:ext cx="655576" cy="858078"/>
          </a:xfrm>
          <a:prstGeom prst="rect">
            <a:avLst/>
          </a:prstGeom>
        </p:spPr>
      </p:pic>
    </p:spTree>
    <p:extLst>
      <p:ext uri="{BB962C8B-B14F-4D97-AF65-F5344CB8AC3E}">
        <p14:creationId xmlns:p14="http://schemas.microsoft.com/office/powerpoint/2010/main" val="3640215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smtClean="0"/>
              <a:t>Solution</a:t>
            </a:r>
            <a:endParaRPr lang="en-US" sz="5400" b="1" dirty="0"/>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smtClean="0"/>
              <a:t>Describe your Solution:</a:t>
            </a:r>
          </a:p>
          <a:p>
            <a:pPr marL="0" indent="0">
              <a:buNone/>
            </a:pPr>
            <a:r>
              <a:rPr lang="en-GB" sz="2400" dirty="0" smtClean="0"/>
              <a:t>We offer …………………………………………</a:t>
            </a:r>
            <a:r>
              <a:rPr lang="en-GB" sz="2400" dirty="0"/>
              <a:t> </a:t>
            </a:r>
            <a:endParaRPr lang="en-GB" sz="2400" dirty="0">
              <a:cs typeface="Calibri"/>
            </a:endParaRPr>
          </a:p>
          <a:p>
            <a:pPr marL="0" indent="0">
              <a:buNone/>
            </a:pPr>
            <a:r>
              <a:rPr lang="en-GB" sz="2400" dirty="0" smtClean="0"/>
              <a:t>The </a:t>
            </a:r>
            <a:r>
              <a:rPr lang="en-GB" sz="2400" dirty="0"/>
              <a:t>details of our offering consist of:</a:t>
            </a:r>
            <a:endParaRPr lang="en-GB" sz="2400" dirty="0">
              <a:cs typeface="Calibri"/>
            </a:endParaRPr>
          </a:p>
          <a:p>
            <a:pPr marL="514350" indent="-514350">
              <a:buFont typeface="Arial" panose="020B0604020202020204" pitchFamily="34" charset="0"/>
              <a:buAutoNum type="arabicPeriod"/>
            </a:pPr>
            <a:r>
              <a:rPr lang="en-GB" sz="2400" dirty="0" smtClean="0"/>
              <a:t>……………………………….</a:t>
            </a:r>
          </a:p>
          <a:p>
            <a:pPr marL="514350" indent="-514350">
              <a:buFont typeface="Arial" panose="020B0604020202020204" pitchFamily="34" charset="0"/>
              <a:buAutoNum type="arabicPeriod"/>
            </a:pPr>
            <a:r>
              <a:rPr lang="en-GB" sz="2400" dirty="0" smtClean="0">
                <a:cs typeface="Calibri"/>
              </a:rPr>
              <a:t>………………………………..</a:t>
            </a:r>
          </a:p>
          <a:p>
            <a:pPr marL="514350" indent="-514350">
              <a:buFont typeface="Arial" panose="020B0604020202020204" pitchFamily="34" charset="0"/>
              <a:buAutoNum type="arabicPeriod"/>
            </a:pPr>
            <a:r>
              <a:rPr lang="en-GB" sz="2400" dirty="0" smtClean="0">
                <a:cs typeface="Calibri"/>
              </a:rPr>
              <a:t>………………………………..</a:t>
            </a:r>
            <a:endParaRPr lang="en-GB" sz="2400" dirty="0">
              <a:cs typeface="Calibri"/>
            </a:endParaRPr>
          </a:p>
          <a:p>
            <a:pPr marL="514350" indent="-514350">
              <a:buFont typeface="Arial" panose="020B0604020202020204" pitchFamily="34" charset="0"/>
              <a:buAutoNum type="arabicPeriod"/>
            </a:pP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462760"/>
          </a:xfrm>
          <a:prstGeom prst="rect">
            <a:avLst/>
          </a:prstGeom>
          <a:ln>
            <a:solidFill>
              <a:schemeClr val="tx1"/>
            </a:solidFill>
          </a:ln>
        </p:spPr>
        <p:txBody>
          <a:bodyPr wrap="square">
            <a:spAutoFit/>
          </a:bodyPr>
          <a:lstStyle/>
          <a:p>
            <a:r>
              <a:rPr lang="en-GB" sz="2800" b="1" dirty="0"/>
              <a:t>List the Benefits of Your </a:t>
            </a:r>
            <a:r>
              <a:rPr lang="en-GB" sz="2800" b="1" dirty="0" smtClean="0"/>
              <a:t>solutions</a:t>
            </a:r>
          </a:p>
          <a:p>
            <a:r>
              <a:rPr lang="en-GB" sz="2800" b="1" dirty="0" smtClean="0"/>
              <a:t>1.</a:t>
            </a:r>
          </a:p>
          <a:p>
            <a:endParaRPr lang="en-GB" sz="2800" b="1" dirty="0"/>
          </a:p>
          <a:p>
            <a:r>
              <a:rPr lang="en-GB" sz="2800" b="1" dirty="0" smtClean="0"/>
              <a:t>2.</a:t>
            </a:r>
          </a:p>
          <a:p>
            <a:endParaRPr lang="en-GB" sz="2800" b="1" dirty="0"/>
          </a:p>
          <a:p>
            <a:r>
              <a:rPr lang="en-GB" sz="2800" b="1" dirty="0" smtClean="0"/>
              <a:t>3.</a:t>
            </a:r>
          </a:p>
          <a:p>
            <a:endParaRPr lang="en-GB" sz="2800" b="1" dirty="0"/>
          </a:p>
          <a:p>
            <a:endParaRPr lang="en-GB" sz="2800" b="1" dirty="0" smtClean="0"/>
          </a:p>
          <a:p>
            <a:endParaRPr lang="en-GB" sz="2000" b="1" dirty="0">
              <a:cs typeface="Calibri"/>
            </a:endParaRPr>
          </a:p>
          <a:p>
            <a:endParaRPr lang="en-GB" sz="2000" b="1" dirty="0" smtClean="0">
              <a:cs typeface="Calibri"/>
            </a:endParaRPr>
          </a:p>
          <a:p>
            <a:endParaRPr lang="en-GB" sz="2000" b="1" dirty="0">
              <a:cs typeface="Calibri"/>
            </a:endParaRPr>
          </a:p>
        </p:txBody>
      </p:sp>
    </p:spTree>
    <p:extLst>
      <p:ext uri="{BB962C8B-B14F-4D97-AF65-F5344CB8AC3E}">
        <p14:creationId xmlns:p14="http://schemas.microsoft.com/office/powerpoint/2010/main" val="2644944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smtClean="0"/>
              <a:t>Competition Analysis</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3018457428"/>
              </p:ext>
            </p:extLst>
          </p:nvPr>
        </p:nvGraphicFramePr>
        <p:xfrm>
          <a:off x="1143000" y="1866900"/>
          <a:ext cx="14111520" cy="487680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smtClean="0">
                          <a:solidFill>
                            <a:schemeClr val="tx1"/>
                          </a:solidFill>
                        </a:rPr>
                        <a:t>Benefits </a:t>
                      </a:r>
                      <a:endParaRPr lang="en-US" sz="2400" b="1" dirty="0">
                        <a:solidFill>
                          <a:schemeClr val="tx1"/>
                        </a:solidFill>
                      </a:endParaRPr>
                    </a:p>
                  </a:txBody>
                  <a:tcPr/>
                </a:tc>
                <a:tc>
                  <a:txBody>
                    <a:bodyPr/>
                    <a:lstStyle/>
                    <a:p>
                      <a:pPr algn="ctr"/>
                      <a:r>
                        <a:rPr lang="en-US" sz="2400" b="1" dirty="0" smtClean="0">
                          <a:solidFill>
                            <a:schemeClr val="tx1"/>
                          </a:solidFill>
                        </a:rPr>
                        <a:t>Competitor 1</a:t>
                      </a:r>
                      <a:endParaRPr lang="en-US" sz="2400" b="1" dirty="0">
                        <a:solidFill>
                          <a:schemeClr val="tx1"/>
                        </a:solidFill>
                      </a:endParaRPr>
                    </a:p>
                  </a:txBody>
                  <a:tcPr/>
                </a:tc>
                <a:tc>
                  <a:txBody>
                    <a:bodyPr/>
                    <a:lstStyle/>
                    <a:p>
                      <a:pPr algn="ctr"/>
                      <a:r>
                        <a:rPr lang="en-US" sz="2400" b="1" dirty="0" smtClean="0">
                          <a:solidFill>
                            <a:schemeClr val="tx1"/>
                          </a:solidFill>
                        </a:rPr>
                        <a:t>Competitor 2</a:t>
                      </a:r>
                      <a:endParaRPr lang="en-US" sz="2400" b="1" dirty="0">
                        <a:solidFill>
                          <a:schemeClr val="tx1"/>
                        </a:solidFill>
                      </a:endParaRPr>
                    </a:p>
                  </a:txBody>
                  <a:tcPr/>
                </a:tc>
                <a:tc>
                  <a:txBody>
                    <a:bodyPr/>
                    <a:lstStyle/>
                    <a:p>
                      <a:pPr algn="ctr"/>
                      <a:r>
                        <a:rPr lang="en-US" sz="2400" b="1" dirty="0" smtClean="0">
                          <a:solidFill>
                            <a:schemeClr val="tx1"/>
                          </a:solidFill>
                        </a:rPr>
                        <a:t>Competitor 3</a:t>
                      </a:r>
                      <a:endParaRPr lang="en-US" sz="2400" b="1" dirty="0">
                        <a:solidFill>
                          <a:schemeClr val="tx1"/>
                        </a:solidFill>
                      </a:endParaRPr>
                    </a:p>
                  </a:txBody>
                  <a:tcPr/>
                </a:tc>
                <a:tc>
                  <a:txBody>
                    <a:bodyPr/>
                    <a:lstStyle/>
                    <a:p>
                      <a:pPr algn="ctr"/>
                      <a:r>
                        <a:rPr lang="en-US" sz="2400" b="1" dirty="0" smtClean="0">
                          <a:solidFill>
                            <a:schemeClr val="tx1"/>
                          </a:solidFill>
                        </a:rPr>
                        <a:t>Competitor 4</a:t>
                      </a:r>
                      <a:endParaRPr lang="en-US" sz="2400" b="1" dirty="0">
                        <a:solidFill>
                          <a:schemeClr val="tx1"/>
                        </a:solidFill>
                      </a:endParaRPr>
                    </a:p>
                  </a:txBody>
                  <a:tcPr/>
                </a:tc>
                <a:tc>
                  <a:txBody>
                    <a:bodyPr/>
                    <a:lstStyle/>
                    <a:p>
                      <a:pPr algn="ctr"/>
                      <a:r>
                        <a:rPr lang="en-US" sz="2400" b="1" dirty="0" smtClean="0">
                          <a:solidFill>
                            <a:schemeClr val="tx1"/>
                          </a:solidFill>
                        </a:rPr>
                        <a:t>Your Venture </a:t>
                      </a:r>
                      <a:endParaRPr lang="en-US" sz="2400" b="1" dirty="0">
                        <a:solidFill>
                          <a:schemeClr val="tx1"/>
                        </a:solidFill>
                      </a:endParaRPr>
                    </a:p>
                  </a:txBody>
                  <a:tcPr/>
                </a:tc>
                <a:extLst>
                  <a:ext uri="{0D108BD9-81ED-4DB2-BD59-A6C34878D82A}">
                    <a16:rowId xmlns:a16="http://schemas.microsoft.com/office/drawing/2014/main" val="1806830575"/>
                  </a:ext>
                </a:extLst>
              </a:tr>
              <a:tr h="609600">
                <a:tc>
                  <a:txBody>
                    <a:bodyPr/>
                    <a:lstStyle/>
                    <a:p>
                      <a:r>
                        <a:rPr lang="en-US" dirty="0" smtClean="0"/>
                        <a:t>Product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068931"/>
                  </a:ext>
                </a:extLst>
              </a:tr>
              <a:tr h="609600">
                <a:tc>
                  <a:txBody>
                    <a:bodyPr/>
                    <a:lstStyle/>
                    <a:p>
                      <a:r>
                        <a:rPr lang="en-US" dirty="0" smtClean="0"/>
                        <a:t>Price </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2088801"/>
                  </a:ext>
                </a:extLst>
              </a:tr>
              <a:tr h="609600">
                <a:tc>
                  <a:txBody>
                    <a:bodyPr/>
                    <a:lstStyle/>
                    <a:p>
                      <a:r>
                        <a:rPr lang="en-US" dirty="0" smtClean="0"/>
                        <a:t>Branding channels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57005780"/>
                  </a:ext>
                </a:extLst>
              </a:tr>
              <a:tr h="609600">
                <a:tc>
                  <a:txBody>
                    <a:bodyPr/>
                    <a:lstStyle/>
                    <a:p>
                      <a:r>
                        <a:rPr lang="en-US" dirty="0" smtClean="0"/>
                        <a:t>Packaging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8795634"/>
                  </a:ext>
                </a:extLst>
              </a:tr>
              <a:tr h="609600">
                <a:tc>
                  <a:txBody>
                    <a:bodyPr/>
                    <a:lstStyle/>
                    <a:p>
                      <a:r>
                        <a:rPr lang="en-US" dirty="0" smtClean="0"/>
                        <a:t>Market reviews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763486"/>
                  </a:ext>
                </a:extLst>
              </a:tr>
              <a:tr h="609600">
                <a:tc>
                  <a:txBody>
                    <a:bodyPr/>
                    <a:lstStyle/>
                    <a:p>
                      <a:r>
                        <a:rPr lang="en-US" dirty="0" smtClean="0"/>
                        <a:t>UVP</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4513914"/>
                  </a:ext>
                </a:extLst>
              </a:tr>
              <a:tr h="609600">
                <a:tc>
                  <a:txBody>
                    <a:bodyPr/>
                    <a:lstStyle/>
                    <a:p>
                      <a:r>
                        <a:rPr lang="en-US" dirty="0" smtClean="0"/>
                        <a:t>Add more as required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6816247"/>
                  </a:ext>
                </a:extLst>
              </a:tr>
            </a:tbl>
          </a:graphicData>
        </a:graphic>
      </p:graphicFrame>
      <p:sp>
        <p:nvSpPr>
          <p:cNvPr id="6" name="Rectangle 5"/>
          <p:cNvSpPr/>
          <p:nvPr/>
        </p:nvSpPr>
        <p:spPr>
          <a:xfrm>
            <a:off x="12192000" y="7922621"/>
            <a:ext cx="5629701" cy="2308324"/>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latin typeface="+mj-lt"/>
              </a:rPr>
              <a:t>Identify your competitors and examine the list of their offerings/benefits vs your product &amp; service</a:t>
            </a:r>
            <a:r>
              <a:rPr lang="en-US" sz="2400" dirty="0" smtClean="0"/>
              <a:t>. </a:t>
            </a:r>
            <a:r>
              <a:rPr lang="en-US" sz="2400" dirty="0"/>
              <a:t>Based on what the customers say as well as your research, you need to tabulate your findings.</a:t>
            </a:r>
            <a:endParaRPr lang="en-US" sz="2400" b="1" dirty="0">
              <a:latin typeface="+mj-lt"/>
            </a:endParaRPr>
          </a:p>
        </p:txBody>
      </p:sp>
      <p:pic>
        <p:nvPicPr>
          <p:cNvPr id="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449315" y="7922621"/>
            <a:ext cx="655576" cy="858078"/>
          </a:xfrm>
          <a:prstGeom prst="rect">
            <a:avLst/>
          </a:prstGeom>
        </p:spPr>
      </p:pic>
    </p:spTree>
    <p:extLst>
      <p:ext uri="{BB962C8B-B14F-4D97-AF65-F5344CB8AC3E}">
        <p14:creationId xmlns:p14="http://schemas.microsoft.com/office/powerpoint/2010/main" val="2946946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8509</TotalTime>
  <Words>1388</Words>
  <Application>Microsoft Office PowerPoint</Application>
  <PresentationFormat>Custom</PresentationFormat>
  <Paragraphs>485</Paragraphs>
  <Slides>22</Slides>
  <Notes>9</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22</vt:i4>
      </vt:variant>
    </vt:vector>
  </HeadingPairs>
  <TitlesOfParts>
    <vt:vector size="42" baseType="lpstr">
      <vt:lpstr>charter</vt:lpstr>
      <vt:lpstr>Lexend Deca</vt:lpstr>
      <vt:lpstr>Agrandir Wide Black Bold</vt:lpstr>
      <vt:lpstr>Open Sans</vt:lpstr>
      <vt:lpstr>Calibri Light</vt:lpstr>
      <vt:lpstr>Verdana</vt:lpstr>
      <vt:lpstr>Avenir</vt:lpstr>
      <vt:lpstr>Calibri</vt:lpstr>
      <vt:lpstr>Gill Sans</vt:lpstr>
      <vt:lpstr>Wingdings</vt:lpstr>
      <vt:lpstr>Antonio Bold</vt:lpstr>
      <vt:lpstr>Mangal</vt:lpstr>
      <vt:lpstr>Raleway</vt:lpstr>
      <vt:lpstr>Arial</vt:lpstr>
      <vt:lpstr>Barlow</vt:lpstr>
      <vt:lpstr>Arial,Sans-Serif</vt:lpstr>
      <vt:lpstr>Times New Roman</vt:lpstr>
      <vt:lpstr>Montserrat</vt:lpstr>
      <vt:lpstr>Office Theme</vt:lpstr>
      <vt:lpstr>1_Office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MVP</vt:lpstr>
      <vt:lpstr>PowerPoint Presentation</vt:lpstr>
      <vt:lpstr>PowerPoint Presentation</vt:lpstr>
      <vt:lpstr>PowerPoint Presentation</vt:lpstr>
      <vt:lpstr>PowerPoint Presentation</vt:lpstr>
      <vt:lpstr>PowerPoint Presentation</vt:lpstr>
      <vt:lpstr>PowerPoint Presentation</vt:lpstr>
      <vt:lpstr>Unit Economics</vt:lpstr>
      <vt:lpstr>PowerPoint Presentation</vt:lpstr>
      <vt:lpstr>Go-to-Market Strategy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Administrator</cp:lastModifiedBy>
  <cp:revision>203</cp:revision>
  <dcterms:created xsi:type="dcterms:W3CDTF">2006-08-16T00:00:00Z</dcterms:created>
  <dcterms:modified xsi:type="dcterms:W3CDTF">2022-11-09T09:04:32Z</dcterms:modified>
  <dc:identifier>DAEgz1I4riU</dc:identifier>
</cp:coreProperties>
</file>