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341" r:id="rId3"/>
    <p:sldId id="310" r:id="rId4"/>
    <p:sldId id="271" r:id="rId5"/>
    <p:sldId id="313" r:id="rId6"/>
    <p:sldId id="315" r:id="rId7"/>
    <p:sldId id="273" r:id="rId8"/>
    <p:sldId id="293" r:id="rId9"/>
    <p:sldId id="294" r:id="rId10"/>
    <p:sldId id="342" r:id="rId11"/>
    <p:sldId id="267" r:id="rId12"/>
  </p:sldIdLst>
  <p:sldSz cx="18288000" cy="10287000"/>
  <p:notesSz cx="6858000" cy="9144000"/>
  <p:embeddedFontLst>
    <p:embeddedFont>
      <p:font typeface="Antonio Bold" panose="020B0604020202020204" charset="0"/>
      <p:regular r:id="rId14"/>
    </p:embeddedFont>
    <p:embeddedFont>
      <p:font typeface="Montserrat" panose="00000500000000000000" pitchFamily="2" charset="0"/>
      <p:regular r:id="rId15"/>
      <p:bold r:id="rId16"/>
    </p:embeddedFont>
    <p:embeddedFont>
      <p:font typeface="Verdana" panose="020B060403050404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5179" autoAdjust="0"/>
  </p:normalViewPr>
  <p:slideViewPr>
    <p:cSldViewPr>
      <p:cViewPr varScale="1">
        <p:scale>
          <a:sx n="50" d="100"/>
          <a:sy n="50" d="100"/>
        </p:scale>
        <p:origin x="28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21-03-2024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3/21/2024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Rectangle 32"/>
          <p:cNvSpPr/>
          <p:nvPr/>
        </p:nvSpPr>
        <p:spPr>
          <a:xfrm>
            <a:off x="7286865" y="6535299"/>
            <a:ext cx="2628546" cy="2862322"/>
          </a:xfrm>
          <a:prstGeom prst="rect">
            <a:avLst/>
          </a:prstGeom>
          <a:ln>
            <a:solidFill>
              <a:schemeClr val="tx1"/>
            </a:solidFill>
          </a:ln>
        </p:spPr>
        <p:txBody>
          <a:bodyPr wrap="square">
            <a:spAutoFit/>
          </a:bodyPr>
          <a:lstStyle/>
          <a:p>
            <a:r>
              <a:rPr lang="en-US" dirty="0"/>
              <a:t>Key Strengths and abilities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Rectangle 14"/>
          <p:cNvSpPr/>
          <p:nvPr/>
        </p:nvSpPr>
        <p:spPr>
          <a:xfrm>
            <a:off x="10696364" y="3592685"/>
            <a:ext cx="6853158" cy="2804870"/>
          </a:xfrm>
          <a:prstGeom prst="rect">
            <a:avLst/>
          </a:prstGeom>
          <a:ln>
            <a:solidFill>
              <a:schemeClr val="tx1"/>
            </a:solidFill>
          </a:ln>
        </p:spPr>
        <p:txBody>
          <a:bodyPr wrap="non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endParaRPr lang="en-GB" kern="0" dirty="0">
              <a:solidFill>
                <a:srgbClr val="000000"/>
              </a:solidFill>
              <a:latin typeface="Arial"/>
              <a:ea typeface="+mn-lt"/>
              <a:cs typeface="Arial"/>
              <a:sym typeface="Arial"/>
            </a:endParaRP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4" name="Rectangle 3"/>
          <p:cNvSpPr/>
          <p:nvPr/>
        </p:nvSpPr>
        <p:spPr>
          <a:xfrm>
            <a:off x="13751088" y="4105123"/>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sp>
        <p:nvSpPr>
          <p:cNvPr id="44" name="Rectangle 43">
            <a:extLst>
              <a:ext uri="{FF2B5EF4-FFF2-40B4-BE49-F238E27FC236}">
                <a16:creationId xmlns:a16="http://schemas.microsoft.com/office/drawing/2014/main" id="{5DE34494-019C-4AF1-907B-33245967C575}"/>
              </a:ext>
            </a:extLst>
          </p:cNvPr>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a:extLst>
              <a:ext uri="{FF2B5EF4-FFF2-40B4-BE49-F238E27FC236}">
                <a16:creationId xmlns:a16="http://schemas.microsoft.com/office/drawing/2014/main" id="{437D10F2-D825-4F14-8721-CF5105D60893}"/>
              </a:ext>
            </a:extLst>
          </p:cNvPr>
          <p:cNvSpPr txBox="1"/>
          <p:nvPr/>
        </p:nvSpPr>
        <p:spPr>
          <a:xfrm>
            <a:off x="16256163" y="1009801"/>
            <a:ext cx="1422954" cy="900246"/>
          </a:xfrm>
          <a:prstGeom prst="rect">
            <a:avLst/>
          </a:prstGeom>
          <a:noFill/>
        </p:spPr>
        <p:txBody>
          <a:bodyPr wrap="square" lIns="68580" tIns="34290" rIns="68580" bIns="34290" rtlCol="0" anchor="t">
            <a:spAutoFit/>
          </a:bodyPr>
          <a:lstStyle/>
          <a:p>
            <a:pPr algn="ctr"/>
            <a:r>
              <a:rPr lang="en-US" b="1" dirty="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68400" y="4215292"/>
            <a:ext cx="655576" cy="637001"/>
          </a:xfrm>
          <a:prstGeom prst="rect">
            <a:avLst/>
          </a:prstGeom>
        </p:spPr>
      </p:pic>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4920" y="2737856"/>
            <a:ext cx="1251527" cy="1186444"/>
          </a:xfrm>
          <a:prstGeom prst="rect">
            <a:avLst/>
          </a:prstGeom>
          <a:solidFill>
            <a:schemeClr val="accent6">
              <a:lumMod val="60000"/>
              <a:lumOff val="40000"/>
            </a:schemeClr>
          </a:solidFill>
        </p:spPr>
      </p:pic>
      <p:pic>
        <p:nvPicPr>
          <p:cNvPr id="2" name="Picture 1">
            <a:extLst>
              <a:ext uri="{FF2B5EF4-FFF2-40B4-BE49-F238E27FC236}">
                <a16:creationId xmlns:a16="http://schemas.microsoft.com/office/drawing/2014/main" id="{6BA0D1F4-279A-1614-5B83-21C457CB72DF}"/>
              </a:ext>
            </a:extLst>
          </p:cNvPr>
          <p:cNvPicPr>
            <a:picLocks noChangeAspect="1"/>
          </p:cNvPicPr>
          <p:nvPr/>
        </p:nvPicPr>
        <p:blipFill>
          <a:blip r:embed="rId8"/>
          <a:stretch>
            <a:fillRect/>
          </a:stretch>
        </p:blipFill>
        <p:spPr>
          <a:xfrm>
            <a:off x="16339787" y="832071"/>
            <a:ext cx="1255705" cy="1255705"/>
          </a:xfrm>
          <a:prstGeom prst="rect">
            <a:avLst/>
          </a:prstGeom>
        </p:spPr>
      </p:pic>
      <p:sp>
        <p:nvSpPr>
          <p:cNvPr id="6" name="Rectangle 5">
            <a:extLst>
              <a:ext uri="{FF2B5EF4-FFF2-40B4-BE49-F238E27FC236}">
                <a16:creationId xmlns:a16="http://schemas.microsoft.com/office/drawing/2014/main" id="{862D71A8-9D56-6D10-840B-C7C6C619AABA}"/>
              </a:ext>
            </a:extLst>
          </p:cNvPr>
          <p:cNvSpPr/>
          <p:nvPr/>
        </p:nvSpPr>
        <p:spPr>
          <a:xfrm>
            <a:off x="2864745" y="2630717"/>
            <a:ext cx="5285165"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81181636"/>
              </p:ext>
            </p:extLst>
          </p:nvPr>
        </p:nvGraphicFramePr>
        <p:xfrm>
          <a:off x="609598" y="1784082"/>
          <a:ext cx="15531787" cy="5874017"/>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830997"/>
          </a:xfrm>
          <a:prstGeom prst="rect">
            <a:avLst/>
          </a:prstGeom>
          <a:solidFill>
            <a:srgbClr val="FFC000"/>
          </a:solidFill>
        </p:spPr>
        <p:txBody>
          <a:bodyPr wrap="square">
            <a:spAutoFit/>
          </a:bodyPr>
          <a:lstStyle/>
          <a:p>
            <a:r>
              <a:rPr lang="en-US" sz="2400" dirty="0">
                <a:latin typeface="+mj-lt"/>
              </a:rPr>
              <a:t>	This table helps you define the problem and existing  market gaps.</a:t>
            </a:r>
          </a:p>
        </p:txBody>
      </p:sp>
      <p:pic>
        <p:nvPicPr>
          <p:cNvPr id="1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1800" y="8085054"/>
            <a:ext cx="651510" cy="637001"/>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668000" y="6294296"/>
            <a:ext cx="7358659" cy="2308324"/>
          </a:xfrm>
          <a:prstGeom prst="rect">
            <a:avLst/>
          </a:prstGeom>
          <a:solidFill>
            <a:srgbClr val="FFC000"/>
          </a:solidFill>
        </p:spPr>
        <p:txBody>
          <a:bodyPr wrap="square">
            <a:spAutoFit/>
          </a:bodyPr>
          <a:lstStyle/>
          <a:p>
            <a:r>
              <a:rPr lang="en-US" sz="2400" dirty="0">
                <a:solidFill>
                  <a:srgbClr val="000000"/>
                </a:solidFill>
                <a:latin typeface="Avenir"/>
              </a:rPr>
              <a:t>	</a:t>
            </a:r>
          </a:p>
          <a:p>
            <a:pPr algn="just"/>
            <a:r>
              <a:rPr lang="en-US" sz="2400" dirty="0">
                <a:solidFill>
                  <a:srgbClr val="000000"/>
                </a:solidFill>
                <a:latin typeface="Avenir"/>
              </a:rPr>
              <a:t>	The aim of this slide is to capture the customer responses to substantiate and  validate the problem your venture is solving. Present result analysis of the problem interviews conducted with your potential customers in graphical representation.</a:t>
            </a:r>
            <a:endParaRPr lang="en-US" sz="2400" dirty="0"/>
          </a:p>
        </p:txBody>
      </p:sp>
      <p:sp>
        <p:nvSpPr>
          <p:cNvPr id="17" name="Rectangle 16"/>
          <p:cNvSpPr/>
          <p:nvPr/>
        </p:nvSpPr>
        <p:spPr>
          <a:xfrm>
            <a:off x="838200" y="1967181"/>
            <a:ext cx="11201400" cy="6001643"/>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What was the interview mode?</a:t>
            </a:r>
          </a:p>
          <a:p>
            <a:endParaRPr lang="pt-BR" sz="3200" i="1" dirty="0"/>
          </a:p>
          <a:p>
            <a:pPr marL="457200" indent="-457200">
              <a:buFont typeface="Arial" panose="020B0604020202020204" pitchFamily="34" charset="0"/>
              <a:buChar char="•"/>
            </a:pPr>
            <a:r>
              <a:rPr lang="pt-BR" sz="3200" dirty="0"/>
              <a:t>How many of them agree this is a problem and wants a solution?</a:t>
            </a:r>
          </a:p>
          <a:p>
            <a:endParaRPr lang="pt-BR" sz="3200" dirty="0"/>
          </a:p>
          <a:p>
            <a:pPr marL="457200" indent="-457200">
              <a:buFont typeface="Arial" panose="020B0604020202020204" pitchFamily="34" charset="0"/>
              <a:buChar char="•"/>
            </a:pPr>
            <a:r>
              <a:rPr lang="pt-BR" sz="3200" dirty="0"/>
              <a:t>How many of them said they don't need a new solution?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72800" y="6515100"/>
            <a:ext cx="655576" cy="637001"/>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5" name="Rectangle 14">
            <a:extLst>
              <a:ext uri="{FF2B5EF4-FFF2-40B4-BE49-F238E27FC236}">
                <a16:creationId xmlns:a16="http://schemas.microsoft.com/office/drawing/2014/main" id="{5DE34494-019C-4AF1-907B-33245967C575}"/>
              </a:ext>
            </a:extLst>
          </p:cNvPr>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a:t>
            </a:r>
          </a:p>
          <a:p>
            <a:pPr algn="just">
              <a:defRPr/>
            </a:pPr>
            <a:endParaRPr lang="en-US" dirty="0">
              <a:latin typeface="+mj-lt"/>
            </a:endParaRPr>
          </a:p>
          <a:p>
            <a:pPr algn="just">
              <a:defRPr/>
            </a:pPr>
            <a:r>
              <a:rPr lang="en-US" dirty="0"/>
              <a:t>3.By conducting research with existing competitors, distributors etc., understand the likely penetration rate………………….</a:t>
            </a:r>
          </a:p>
          <a:p>
            <a:pPr algn="just">
              <a:defRPr/>
            </a:pPr>
            <a:endParaRPr lang="en-US" dirty="0"/>
          </a:p>
          <a:p>
            <a:pPr algn="just">
              <a:defRPr/>
            </a:pPr>
            <a:r>
              <a:rPr lang="en-US" dirty="0"/>
              <a:t>4. Multiply target market by penetration rate to find your market size…………………….</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12285573" y="8416937"/>
            <a:ext cx="5334000" cy="1846659"/>
          </a:xfrm>
          <a:prstGeom prst="rect">
            <a:avLst/>
          </a:prstGeom>
          <a:solidFill>
            <a:srgbClr val="FFC000"/>
          </a:solidFill>
        </p:spPr>
        <p:txBody>
          <a:bodyPr wrap="square">
            <a:spAutoFit/>
          </a:bodyPr>
          <a:lstStyle/>
          <a:p>
            <a:r>
              <a:rPr lang="en-US" dirty="0">
                <a:solidFill>
                  <a:srgbClr val="000000"/>
                </a:solidFill>
                <a:latin typeface="+mj-lt"/>
              </a:rPr>
              <a:t>	</a:t>
            </a:r>
          </a:p>
          <a:p>
            <a:r>
              <a:rPr lang="en-US" dirty="0">
                <a:solidFill>
                  <a:srgbClr val="000000"/>
                </a:solidFill>
                <a:latin typeface="+mj-lt"/>
              </a:rPr>
              <a:t>	</a:t>
            </a:r>
            <a:r>
              <a:rPr lang="en-US" sz="2400" dirty="0">
                <a:solidFill>
                  <a:srgbClr val="000000"/>
                </a:solidFill>
                <a:latin typeface="+mj-lt"/>
              </a:rPr>
              <a:t>This slide is to provide details on Market Size and demonstrate How big is the market opportunity your venture is pursuing. </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4"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36001" y="8430890"/>
            <a:ext cx="655576" cy="637001"/>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869669"/>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1823576"/>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408283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prstClr val="white"/>
                </a:solidFill>
                <a:latin typeface="Calibri" panose="020F0502020204030204"/>
              </a:rPr>
              <a:t>Ethos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315796" y="68576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5653300"/>
            <a:chOff x="993509" y="1275171"/>
            <a:chExt cx="6765358" cy="3292455"/>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806614"/>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HATE</a:t>
              </a:r>
              <a:r>
                <a:rPr kumimoji="0" lang="en-US" sz="1400" b="0" i="0" u="none" strike="noStrike" kern="0" cap="none" spc="0" normalizeH="0" baseline="0" noProof="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a:ln>
                    <a:noFill/>
                  </a:ln>
                  <a:solidFill>
                    <a:prstClr val="white">
                      <a:lumMod val="50000"/>
                    </a:prstClr>
                  </a:solidFill>
                  <a:effectLst/>
                  <a:uLnTx/>
                  <a:uFillTx/>
                  <a:cs typeface="Arial"/>
                  <a:sym typeface="Arial"/>
                </a:rPr>
                <a:t>WANT</a:t>
              </a:r>
              <a:r>
                <a:rPr kumimoji="0" lang="en-US" sz="1400" b="0" i="0" u="none" strike="noStrike" kern="0" cap="none" spc="0" normalizeH="0" baseline="0" noProof="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932087"/>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42830" y="7922621"/>
            <a:ext cx="655576" cy="858078"/>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your Solution:</a:t>
            </a:r>
          </a:p>
          <a:p>
            <a:pPr marL="0" indent="0">
              <a:buNone/>
            </a:pPr>
            <a:r>
              <a:rPr lang="en-GB" sz="2400" dirty="0"/>
              <a:t>We offer ………………………………………… </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a:t>……………………………….</a:t>
            </a:r>
          </a:p>
          <a:p>
            <a:pPr marL="514350" indent="-514350">
              <a:buFont typeface="Arial" panose="020B0604020202020204" pitchFamily="34" charset="0"/>
              <a:buAutoNum type="arabicPeriod"/>
            </a:pPr>
            <a:r>
              <a:rPr lang="en-GB" sz="2400" dirty="0">
                <a:cs typeface="Calibri"/>
              </a:rPr>
              <a:t>………………………………..</a:t>
            </a:r>
          </a:p>
          <a:p>
            <a:pPr marL="514350" indent="-514350">
              <a:buFont typeface="Arial" panose="020B0604020202020204" pitchFamily="34" charset="0"/>
              <a:buAutoNum type="arabicPeriod"/>
            </a:pPr>
            <a:r>
              <a:rPr lang="en-GB" sz="2400" dirty="0">
                <a:cs typeface="Calibri"/>
              </a:rPr>
              <a:t>………………………………..</a:t>
            </a:r>
          </a:p>
          <a:p>
            <a:pPr marL="514350" indent="-514350">
              <a:buFont typeface="Arial" panose="020B0604020202020204" pitchFamily="34" charset="0"/>
              <a:buAutoNum type="arabicPeriod"/>
            </a:pP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13" name="TextBox 12">
            <a:extLst>
              <a:ext uri="{FF2B5EF4-FFF2-40B4-BE49-F238E27FC236}">
                <a16:creationId xmlns:a16="http://schemas.microsoft.com/office/drawing/2014/main" id="{437D10F2-D825-4F14-8721-CF5105D60893}"/>
              </a:ext>
            </a:extLst>
          </p:cNvPr>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4" name="Rectangle 13">
            <a:extLst>
              <a:ext uri="{FF2B5EF4-FFF2-40B4-BE49-F238E27FC236}">
                <a16:creationId xmlns:a16="http://schemas.microsoft.com/office/drawing/2014/main" id="{5DE34494-019C-4AF1-907B-33245967C575}"/>
              </a:ext>
            </a:extLst>
          </p:cNvPr>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39200" y="2043904"/>
            <a:ext cx="5867400" cy="4462760"/>
          </a:xfrm>
          <a:prstGeom prst="rect">
            <a:avLst/>
          </a:prstGeom>
          <a:ln>
            <a:solidFill>
              <a:schemeClr val="tx1"/>
            </a:solidFill>
          </a:ln>
        </p:spPr>
        <p:txBody>
          <a:bodyPr wrap="square">
            <a:spAutoFit/>
          </a:bodyPr>
          <a:lstStyle/>
          <a:p>
            <a:r>
              <a:rPr lang="en-GB" sz="2800" b="1" dirty="0"/>
              <a:t>List the Benefits of Your solutions</a:t>
            </a:r>
          </a:p>
          <a:p>
            <a:r>
              <a:rPr lang="en-GB" sz="2800" b="1" dirty="0"/>
              <a:t>1.</a:t>
            </a:r>
          </a:p>
          <a:p>
            <a:endParaRPr lang="en-GB" sz="2800" b="1" dirty="0"/>
          </a:p>
          <a:p>
            <a:r>
              <a:rPr lang="en-GB" sz="2800" b="1" dirty="0"/>
              <a:t>2.</a:t>
            </a:r>
          </a:p>
          <a:p>
            <a:endParaRPr lang="en-GB" sz="2800" b="1" dirty="0"/>
          </a:p>
          <a:p>
            <a:r>
              <a:rPr lang="en-GB" sz="2800" b="1" dirty="0"/>
              <a:t>3.</a:t>
            </a:r>
          </a:p>
          <a:p>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extLst>
              <p:ext uri="{D42A27DB-BD31-4B8C-83A1-F6EECF244321}">
                <p14:modId xmlns:p14="http://schemas.microsoft.com/office/powerpoint/2010/main" val="3018457428"/>
              </p:ext>
            </p:extLst>
          </p:nvPr>
        </p:nvGraphicFramePr>
        <p:xfrm>
          <a:off x="1143000" y="1866900"/>
          <a:ext cx="14111520" cy="487680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a:solidFill>
                            <a:schemeClr val="tx1"/>
                          </a:solidFill>
                        </a:rPr>
                        <a:t>Competitor 1</a:t>
                      </a:r>
                    </a:p>
                  </a:txBody>
                  <a:tcPr/>
                </a:tc>
                <a:tc>
                  <a:txBody>
                    <a:bodyPr/>
                    <a:lstStyle/>
                    <a:p>
                      <a:pPr algn="ctr"/>
                      <a:r>
                        <a:rPr lang="en-US" sz="2400" b="1" dirty="0">
                          <a:solidFill>
                            <a:schemeClr val="tx1"/>
                          </a:solidFill>
                        </a:rPr>
                        <a:t>Competitor 2</a:t>
                      </a:r>
                    </a:p>
                  </a:txBody>
                  <a:tcPr/>
                </a:tc>
                <a:tc>
                  <a:txBody>
                    <a:bodyPr/>
                    <a:lstStyle/>
                    <a:p>
                      <a:pPr algn="ctr"/>
                      <a:r>
                        <a:rPr lang="en-US" sz="2400" b="1" dirty="0">
                          <a:solidFill>
                            <a:schemeClr val="tx1"/>
                          </a:solidFill>
                        </a:rPr>
                        <a:t>Competitor 3</a:t>
                      </a:r>
                    </a:p>
                  </a:txBody>
                  <a:tcPr/>
                </a:tc>
                <a:tc>
                  <a:txBody>
                    <a:bodyPr/>
                    <a:lstStyle/>
                    <a:p>
                      <a:pPr algn="ctr"/>
                      <a:r>
                        <a:rPr lang="en-US" sz="2400" b="1" dirty="0">
                          <a:solidFill>
                            <a:schemeClr val="tx1"/>
                          </a:solidFill>
                        </a:rPr>
                        <a:t>Competitor 4</a:t>
                      </a: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4513914"/>
                  </a:ext>
                </a:extLst>
              </a:tr>
              <a:tr h="609600">
                <a:tc>
                  <a:txBody>
                    <a:bodyPr/>
                    <a:lstStyle/>
                    <a:p>
                      <a:r>
                        <a:rPr lang="en-US" dirty="0"/>
                        <a:t>Add more as required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sp>
        <p:nvSpPr>
          <p:cNvPr id="6" name="Rectangle 5"/>
          <p:cNvSpPr/>
          <p:nvPr/>
        </p:nvSpPr>
        <p:spPr>
          <a:xfrm>
            <a:off x="12192000" y="7922621"/>
            <a:ext cx="5629701" cy="2308324"/>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Identify your competitors and examine the list of their offerings/benefits vs your product &amp; service</a:t>
            </a:r>
            <a:r>
              <a:rPr lang="en-US" sz="2400" dirty="0"/>
              <a:t>. Based on what the customers say as well as your research, you need to tabulate your findings.</a:t>
            </a:r>
            <a:endParaRPr lang="en-US" sz="2400" b="1" dirty="0">
              <a:latin typeface="+mj-lt"/>
            </a:endParaRPr>
          </a:p>
        </p:txBody>
      </p:sp>
      <p:pic>
        <p:nvPicPr>
          <p:cNvPr id="8"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49315" y="7922621"/>
            <a:ext cx="655576" cy="858078"/>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8507</TotalTime>
  <Words>1026</Words>
  <Application>Microsoft Office PowerPoint</Application>
  <PresentationFormat>Custom</PresentationFormat>
  <Paragraphs>228</Paragraphs>
  <Slides>11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Montserrat</vt:lpstr>
      <vt:lpstr>Antonio Bold</vt:lpstr>
      <vt:lpstr>Agrandir Wide Black Bold</vt:lpstr>
      <vt:lpstr>Gill Sans</vt:lpstr>
      <vt:lpstr>charter</vt:lpstr>
      <vt:lpstr>Wingdings</vt:lpstr>
      <vt:lpstr>Lexend Deca</vt:lpstr>
      <vt:lpstr>Arial</vt:lpstr>
      <vt:lpstr>Times New Roman</vt:lpstr>
      <vt:lpstr>Calibri</vt:lpstr>
      <vt:lpstr>Verdana</vt:lpstr>
      <vt:lpstr>Avenir</vt:lpstr>
      <vt:lpstr>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Xead xD</cp:lastModifiedBy>
  <cp:revision>205</cp:revision>
  <dcterms:created xsi:type="dcterms:W3CDTF">2006-08-16T00:00:00Z</dcterms:created>
  <dcterms:modified xsi:type="dcterms:W3CDTF">2024-03-21T09:06:12Z</dcterms:modified>
  <dc:identifier>DAEgz1I4riU</dc:identifier>
</cp:coreProperties>
</file>