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341" r:id="rId3"/>
    <p:sldId id="310" r:id="rId4"/>
    <p:sldId id="271" r:id="rId5"/>
    <p:sldId id="313" r:id="rId6"/>
    <p:sldId id="315" r:id="rId7"/>
    <p:sldId id="273" r:id="rId8"/>
    <p:sldId id="293" r:id="rId9"/>
    <p:sldId id="294" r:id="rId10"/>
    <p:sldId id="342" r:id="rId11"/>
    <p:sldId id="267" r:id="rId12"/>
  </p:sldIdLst>
  <p:sldSz cx="18288000" cy="10287000"/>
  <p:notesSz cx="6858000" cy="9144000"/>
  <p:embeddedFontLst>
    <p:embeddedFont>
      <p:font typeface="Antonio Bold" panose="020B0604020202020204" charset="0"/>
      <p:regular r:id="rId14"/>
    </p:embeddedFont>
    <p:embeddedFont>
      <p:font typeface="Montserrat" panose="00000500000000000000" pitchFamily="2" charset="0"/>
      <p:regular r:id="rId15"/>
      <p:bold r:id="rId16"/>
    </p:embeddedFont>
    <p:embeddedFont>
      <p:font typeface="Verdana" panose="020B060403050404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5179" autoAdjust="0"/>
  </p:normalViewPr>
  <p:slideViewPr>
    <p:cSldViewPr>
      <p:cViewPr varScale="1">
        <p:scale>
          <a:sx n="50" d="100"/>
          <a:sy n="50" d="100"/>
        </p:scale>
        <p:origin x="288"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3/21/2024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Rectangle 32"/>
          <p:cNvSpPr/>
          <p:nvPr/>
        </p:nvSpPr>
        <p:spPr>
          <a:xfrm>
            <a:off x="7286865" y="6535299"/>
            <a:ext cx="2628546" cy="2862322"/>
          </a:xfrm>
          <a:prstGeom prst="rect">
            <a:avLst/>
          </a:prstGeom>
          <a:ln>
            <a:solidFill>
              <a:schemeClr val="tx1"/>
            </a:solidFill>
          </a:ln>
        </p:spPr>
        <p:txBody>
          <a:bodyPr wrap="square">
            <a:spAutoFit/>
          </a:bodyPr>
          <a:lstStyle/>
          <a:p>
            <a:r>
              <a:rPr lang="en-US" dirty="0"/>
              <a:t>Key Strengths and abilities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5" name="Rectangle 14"/>
          <p:cNvSpPr/>
          <p:nvPr/>
        </p:nvSpPr>
        <p:spPr>
          <a:xfrm>
            <a:off x="10696364" y="3592685"/>
            <a:ext cx="6853158" cy="2804870"/>
          </a:xfrm>
          <a:prstGeom prst="rect">
            <a:avLst/>
          </a:prstGeom>
          <a:ln>
            <a:solidFill>
              <a:schemeClr val="tx1"/>
            </a:solidFill>
          </a:ln>
        </p:spPr>
        <p:txBody>
          <a:bodyPr wrap="non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kern="0" dirty="0">
              <a:solidFill>
                <a:srgbClr val="000000"/>
              </a:solidFill>
              <a:latin typeface="Arial"/>
              <a:ea typeface="+mn-lt"/>
              <a:cs typeface="Arial"/>
              <a:sym typeface="Arial"/>
            </a:endParaRP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pic>
        <p:nvPicPr>
          <p:cNvPr id="3" name="Picture 2">
            <a:extLst>
              <a:ext uri="{FF2B5EF4-FFF2-40B4-BE49-F238E27FC236}">
                <a16:creationId xmlns:a16="http://schemas.microsoft.com/office/drawing/2014/main" id="{FB280839-4510-7D0A-6787-0B1C4CE50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343" y="2977960"/>
            <a:ext cx="1454256" cy="1463012"/>
          </a:xfrm>
          <a:prstGeom prst="rect">
            <a:avLst/>
          </a:prstGeom>
        </p:spPr>
      </p:pic>
      <p:pic>
        <p:nvPicPr>
          <p:cNvPr id="5" name="Picture 4">
            <a:extLst>
              <a:ext uri="{FF2B5EF4-FFF2-40B4-BE49-F238E27FC236}">
                <a16:creationId xmlns:a16="http://schemas.microsoft.com/office/drawing/2014/main" id="{54008AB8-123C-3F5F-2EA6-250C4EC71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211"/>
          <a:stretch/>
        </p:blipFill>
        <p:spPr>
          <a:xfrm>
            <a:off x="7466217" y="2901151"/>
            <a:ext cx="1581539" cy="1508809"/>
          </a:xfrm>
          <a:prstGeom prst="rect">
            <a:avLst/>
          </a:prstGeom>
        </p:spPr>
      </p:pic>
      <p:pic>
        <p:nvPicPr>
          <p:cNvPr id="9" name="Picture 8">
            <a:extLst>
              <a:ext uri="{FF2B5EF4-FFF2-40B4-BE49-F238E27FC236}">
                <a16:creationId xmlns:a16="http://schemas.microsoft.com/office/drawing/2014/main" id="{BAEC479D-9954-0CAA-ED27-C8E436BAA7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293" r="17169"/>
          <a:stretch/>
        </p:blipFill>
        <p:spPr>
          <a:xfrm>
            <a:off x="842386" y="2968884"/>
            <a:ext cx="1521093" cy="1441076"/>
          </a:xfrm>
          <a:prstGeom prst="rect">
            <a:avLst/>
          </a:prstGeom>
        </p:spPr>
      </p:pic>
      <p:pic>
        <p:nvPicPr>
          <p:cNvPr id="2" name="Picture 1">
            <a:extLst>
              <a:ext uri="{FF2B5EF4-FFF2-40B4-BE49-F238E27FC236}">
                <a16:creationId xmlns:a16="http://schemas.microsoft.com/office/drawing/2014/main" id="{E6FA911A-381F-06EA-B875-C81BED3BB65E}"/>
              </a:ext>
            </a:extLst>
          </p:cNvPr>
          <p:cNvPicPr>
            <a:picLocks noChangeAspect="1"/>
          </p:cNvPicPr>
          <p:nvPr/>
        </p:nvPicPr>
        <p:blipFill>
          <a:blip r:embed="rId7"/>
          <a:stretch>
            <a:fillRect/>
          </a:stretch>
        </p:blipFill>
        <p:spPr>
          <a:xfrm>
            <a:off x="16399420" y="842510"/>
            <a:ext cx="1255705" cy="1255705"/>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44" name="Rectangle 43">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1"/>
            <a:ext cx="1422954" cy="900246"/>
          </a:xfrm>
          <a:prstGeom prst="rect">
            <a:avLst/>
          </a:prstGeom>
          <a:noFill/>
        </p:spPr>
        <p:txBody>
          <a:bodyPr wrap="square" lIns="68580" tIns="34290" rIns="68580" bIns="34290" rtlCol="0" anchor="t">
            <a:spAutoFit/>
          </a:bodyPr>
          <a:lstStyle/>
          <a:p>
            <a:pPr algn="ctr"/>
            <a:r>
              <a:rPr lang="en-US" b="1" dirty="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pic>
        <p:nvPicPr>
          <p:cNvPr id="2" name="Picture 1">
            <a:extLst>
              <a:ext uri="{FF2B5EF4-FFF2-40B4-BE49-F238E27FC236}">
                <a16:creationId xmlns:a16="http://schemas.microsoft.com/office/drawing/2014/main" id="{6BA0D1F4-279A-1614-5B83-21C457CB72DF}"/>
              </a:ext>
            </a:extLst>
          </p:cNvPr>
          <p:cNvPicPr>
            <a:picLocks noChangeAspect="1"/>
          </p:cNvPicPr>
          <p:nvPr/>
        </p:nvPicPr>
        <p:blipFill>
          <a:blip r:embed="rId6"/>
          <a:stretch>
            <a:fillRect/>
          </a:stretch>
        </p:blipFill>
        <p:spPr>
          <a:xfrm>
            <a:off x="16339787" y="832071"/>
            <a:ext cx="1255705" cy="1255705"/>
          </a:xfrm>
          <a:prstGeom prst="rect">
            <a:avLst/>
          </a:prstGeom>
        </p:spPr>
      </p:pic>
      <p:sp>
        <p:nvSpPr>
          <p:cNvPr id="6" name="Rectangle 5">
            <a:extLst>
              <a:ext uri="{FF2B5EF4-FFF2-40B4-BE49-F238E27FC236}">
                <a16:creationId xmlns:a16="http://schemas.microsoft.com/office/drawing/2014/main" id="{862D71A8-9D56-6D10-840B-C7C6C619AABA}"/>
              </a:ext>
            </a:extLst>
          </p:cNvPr>
          <p:cNvSpPr/>
          <p:nvPr/>
        </p:nvSpPr>
        <p:spPr>
          <a:xfrm>
            <a:off x="2864745" y="2630716"/>
            <a:ext cx="8163854" cy="1200329"/>
          </a:xfrm>
          <a:prstGeom prst="rect">
            <a:avLst/>
          </a:prstGeom>
        </p:spPr>
        <p:txBody>
          <a:bodyPr wrap="square">
            <a:spAutoFit/>
          </a:bodyPr>
          <a:lstStyle/>
          <a:p>
            <a:r>
              <a:rPr lang="en-US" b="0" i="0" dirty="0" err="1">
                <a:solidFill>
                  <a:schemeClr val="tx1">
                    <a:lumMod val="95000"/>
                    <a:lumOff val="5000"/>
                  </a:schemeClr>
                </a:solidFill>
                <a:effectLst/>
                <a:latin typeface="Google Sans"/>
              </a:rPr>
              <a:t>Industri</a:t>
            </a:r>
            <a:r>
              <a:rPr lang="en-US" b="0" i="0" dirty="0">
                <a:solidFill>
                  <a:schemeClr val="tx1">
                    <a:lumMod val="95000"/>
                    <a:lumOff val="5000"/>
                  </a:schemeClr>
                </a:solidFill>
                <a:effectLst/>
                <a:latin typeface="Google Sans"/>
              </a:rPr>
              <a:t> game online yang </a:t>
            </a:r>
            <a:r>
              <a:rPr lang="en-US" b="0" i="0" dirty="0" err="1">
                <a:solidFill>
                  <a:schemeClr val="tx1">
                    <a:lumMod val="95000"/>
                    <a:lumOff val="5000"/>
                  </a:schemeClr>
                </a:solidFill>
                <a:effectLst/>
                <a:latin typeface="Google Sans"/>
              </a:rPr>
              <a:t>terus</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berkembang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membuka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peluang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bisnis</a:t>
            </a:r>
            <a:r>
              <a:rPr lang="en-US" b="0" i="0" dirty="0">
                <a:solidFill>
                  <a:schemeClr val="tx1">
                    <a:lumMod val="95000"/>
                    <a:lumOff val="5000"/>
                  </a:schemeClr>
                </a:solidFill>
                <a:effectLst/>
                <a:latin typeface="Google Sans"/>
              </a:rPr>
              <a:t> yang </a:t>
            </a:r>
            <a:r>
              <a:rPr lang="en-US" b="0" i="0" dirty="0" err="1">
                <a:solidFill>
                  <a:schemeClr val="tx1">
                    <a:lumMod val="95000"/>
                    <a:lumOff val="5000"/>
                  </a:schemeClr>
                </a:solidFill>
                <a:effectLst/>
                <a:latin typeface="Google Sans"/>
              </a:rPr>
              <a:t>menarik</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 game. </a:t>
            </a:r>
            <a:r>
              <a:rPr lang="en-US" b="0" i="0" dirty="0" err="1">
                <a:solidFill>
                  <a:schemeClr val="tx1">
                    <a:lumMod val="95000"/>
                    <a:lumOff val="5000"/>
                  </a:schemeClr>
                </a:solidFill>
                <a:effectLst/>
                <a:latin typeface="Google Sans"/>
              </a:rPr>
              <a:t>Konsepnya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simpel</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yaitu</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menawarkan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layanan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pengisian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mata</a:t>
            </a:r>
            <a:r>
              <a:rPr lang="en-US" b="0" i="0" dirty="0">
                <a:solidFill>
                  <a:schemeClr val="tx1">
                    <a:lumMod val="95000"/>
                    <a:lumOff val="5000"/>
                  </a:schemeClr>
                </a:solidFill>
                <a:effectLst/>
                <a:latin typeface="Google Sans"/>
              </a:rPr>
              <a:t> uang digital yang </a:t>
            </a:r>
            <a:r>
              <a:rPr lang="en-US" b="0" i="0" dirty="0" err="1">
                <a:solidFill>
                  <a:schemeClr val="tx1">
                    <a:lumMod val="95000"/>
                    <a:lumOff val="5000"/>
                  </a:schemeClr>
                </a:solidFill>
                <a:effectLst/>
                <a:latin typeface="Google Sans"/>
              </a:rPr>
              <a:t>digunakan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dalam</a:t>
            </a:r>
            <a:r>
              <a:rPr lang="en-US" b="0" i="0" dirty="0">
                <a:solidFill>
                  <a:schemeClr val="tx1">
                    <a:lumMod val="95000"/>
                    <a:lumOff val="5000"/>
                  </a:schemeClr>
                </a:solidFill>
                <a:effectLst/>
                <a:latin typeface="Google Sans"/>
              </a:rPr>
              <a:t> game online. Para </a:t>
            </a:r>
            <a:r>
              <a:rPr lang="en-US" b="0" i="0" dirty="0" err="1">
                <a:solidFill>
                  <a:schemeClr val="tx1">
                    <a:lumMod val="95000"/>
                    <a:lumOff val="5000"/>
                  </a:schemeClr>
                </a:solidFill>
                <a:effectLst/>
                <a:latin typeface="Google Sans"/>
              </a:rPr>
              <a:t>pemain</a:t>
            </a:r>
            <a:r>
              <a:rPr lang="en-US" b="0" i="0" dirty="0">
                <a:solidFill>
                  <a:schemeClr val="tx1">
                    <a:lumMod val="95000"/>
                    <a:lumOff val="5000"/>
                  </a:schemeClr>
                </a:solidFill>
                <a:effectLst/>
                <a:latin typeface="Google Sans"/>
              </a:rPr>
              <a:t> game yang </a:t>
            </a:r>
            <a:r>
              <a:rPr lang="en-US" b="0" i="0" dirty="0" err="1">
                <a:solidFill>
                  <a:schemeClr val="tx1">
                    <a:lumMod val="95000"/>
                    <a:lumOff val="5000"/>
                  </a:schemeClr>
                </a:solidFill>
                <a:effectLst/>
                <a:latin typeface="Google Sans"/>
              </a:rPr>
              <a:t>kehabisan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kredit</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membelinya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melalui</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7479D056-5878-1CD7-4E0D-22A2FB29E14B}"/>
              </a:ext>
            </a:extLst>
          </p:cNvPr>
          <p:cNvSpPr/>
          <p:nvPr/>
        </p:nvSpPr>
        <p:spPr>
          <a:xfrm>
            <a:off x="2805781" y="5104118"/>
            <a:ext cx="8163854" cy="1200329"/>
          </a:xfrm>
          <a:prstGeom prst="rect">
            <a:avLst/>
          </a:prstGeom>
        </p:spPr>
        <p:txBody>
          <a:bodyPr wrap="square">
            <a:spAutoFit/>
          </a:bodyPr>
          <a:lstStyle/>
          <a:p>
            <a:r>
              <a:rPr lang="en-US" dirty="0">
                <a:solidFill>
                  <a:schemeClr val="tx1">
                    <a:lumMod val="95000"/>
                    <a:lumOff val="5000"/>
                  </a:schemeClr>
                </a:solidFill>
              </a:rPr>
              <a:t>Jasa top up </a:t>
            </a:r>
            <a:r>
              <a:rPr lang="en-US" dirty="0" err="1">
                <a:solidFill>
                  <a:schemeClr val="tx1">
                    <a:lumMod val="95000"/>
                    <a:lumOff val="5000"/>
                  </a:schemeClr>
                </a:solidFill>
              </a:rPr>
              <a:t>merupakan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yang </a:t>
            </a:r>
            <a:r>
              <a:rPr lang="en-US" dirty="0" err="1">
                <a:solidFill>
                  <a:schemeClr val="tx1">
                    <a:lumMod val="95000"/>
                    <a:lumOff val="5000"/>
                  </a:schemeClr>
                </a:solidFill>
              </a:rPr>
              <a:t>membantu</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a:t>
            </a:r>
            <a:r>
              <a:rPr lang="en-US" dirty="0" err="1">
                <a:solidFill>
                  <a:schemeClr val="tx1">
                    <a:lumMod val="95000"/>
                    <a:lumOff val="5000"/>
                  </a:schemeClr>
                </a:solidFill>
              </a:rPr>
              <a:t>mengisi</a:t>
            </a:r>
            <a:r>
              <a:rPr lang="en-US" dirty="0">
                <a:solidFill>
                  <a:schemeClr val="tx1">
                    <a:lumMod val="95000"/>
                    <a:lumOff val="5000"/>
                  </a:schemeClr>
                </a:solidFill>
              </a:rPr>
              <a:t> </a:t>
            </a:r>
            <a:r>
              <a:rPr lang="en-US" dirty="0" err="1">
                <a:solidFill>
                  <a:schemeClr val="tx1">
                    <a:lumMod val="95000"/>
                    <a:lumOff val="5000"/>
                  </a:schemeClr>
                </a:solidFill>
              </a:rPr>
              <a:t>saldo</a:t>
            </a:r>
            <a:r>
              <a:rPr lang="en-US" dirty="0">
                <a:solidFill>
                  <a:schemeClr val="tx1">
                    <a:lumMod val="95000"/>
                    <a:lumOff val="5000"/>
                  </a:schemeClr>
                </a:solidFill>
              </a:rPr>
              <a:t> </a:t>
            </a:r>
            <a:r>
              <a:rPr lang="en-US" dirty="0" err="1">
                <a:solidFill>
                  <a:schemeClr val="tx1">
                    <a:lumMod val="95000"/>
                    <a:lumOff val="5000"/>
                  </a:schemeClr>
                </a:solidFill>
              </a:rPr>
              <a:t>atau</a:t>
            </a:r>
            <a:r>
              <a:rPr lang="en-US" dirty="0">
                <a:solidFill>
                  <a:schemeClr val="tx1">
                    <a:lumMod val="95000"/>
                    <a:lumOff val="5000"/>
                  </a:schemeClr>
                </a:solidFill>
              </a:rPr>
              <a:t> </a:t>
            </a:r>
            <a:r>
              <a:rPr lang="en-US" dirty="0" err="1">
                <a:solidFill>
                  <a:schemeClr val="tx1">
                    <a:lumMod val="95000"/>
                    <a:lumOff val="5000"/>
                  </a:schemeClr>
                </a:solidFill>
              </a:rPr>
              <a:t>kredit</a:t>
            </a:r>
            <a:r>
              <a:rPr lang="en-US" dirty="0">
                <a:solidFill>
                  <a:schemeClr val="tx1">
                    <a:lumMod val="95000"/>
                    <a:lumOff val="5000"/>
                  </a:schemeClr>
                </a:solidFill>
              </a:rPr>
              <a:t> </a:t>
            </a:r>
            <a:r>
              <a:rPr lang="en-US" dirty="0" err="1">
                <a:solidFill>
                  <a:schemeClr val="tx1">
                    <a:lumMod val="95000"/>
                    <a:lumOff val="5000"/>
                  </a:schemeClr>
                </a:solidFill>
              </a:rPr>
              <a:t>akun</a:t>
            </a:r>
            <a:r>
              <a:rPr lang="en-US" dirty="0">
                <a:solidFill>
                  <a:schemeClr val="tx1">
                    <a:lumMod val="95000"/>
                    <a:lumOff val="5000"/>
                  </a:schemeClr>
                </a:solidFill>
              </a:rPr>
              <a:t> </a:t>
            </a:r>
            <a:r>
              <a:rPr lang="en-US" dirty="0" err="1">
                <a:solidFill>
                  <a:schemeClr val="tx1">
                    <a:lumMod val="95000"/>
                    <a:lumOff val="5000"/>
                  </a:schemeClr>
                </a:solidFill>
              </a:rPr>
              <a:t>mereka</a:t>
            </a:r>
            <a:r>
              <a:rPr lang="en-US" dirty="0">
                <a:solidFill>
                  <a:schemeClr val="tx1">
                    <a:lumMod val="95000"/>
                    <a:lumOff val="5000"/>
                  </a:schemeClr>
                </a:solidFill>
              </a:rPr>
              <a:t> </a:t>
            </a:r>
            <a:r>
              <a:rPr lang="en-US" dirty="0" err="1">
                <a:solidFill>
                  <a:schemeClr val="tx1">
                    <a:lumMod val="95000"/>
                    <a:lumOff val="5000"/>
                  </a:schemeClr>
                </a:solidFill>
              </a:rPr>
              <a:t>dengan</a:t>
            </a:r>
            <a:r>
              <a:rPr lang="en-US" dirty="0">
                <a:solidFill>
                  <a:schemeClr val="tx1">
                    <a:lumMod val="95000"/>
                    <a:lumOff val="5000"/>
                  </a:schemeClr>
                </a:solidFill>
              </a:rPr>
              <a:t> </a:t>
            </a:r>
            <a:r>
              <a:rPr lang="en-US" dirty="0" err="1">
                <a:solidFill>
                  <a:schemeClr val="tx1">
                    <a:lumMod val="95000"/>
                    <a:lumOff val="5000"/>
                  </a:schemeClr>
                </a:solidFill>
              </a:rPr>
              <a:t>mudah</a:t>
            </a:r>
            <a:r>
              <a:rPr lang="en-US" dirty="0">
                <a:solidFill>
                  <a:schemeClr val="tx1">
                    <a:lumMod val="95000"/>
                    <a:lumOff val="5000"/>
                  </a:schemeClr>
                </a:solidFill>
              </a:rPr>
              <a:t>, </a:t>
            </a:r>
            <a:r>
              <a:rPr lang="en-US" dirty="0" err="1">
                <a:solidFill>
                  <a:schemeClr val="tx1">
                    <a:lumMod val="95000"/>
                    <a:lumOff val="5000"/>
                  </a:schemeClr>
                </a:solidFill>
              </a:rPr>
              <a:t>cepat</a:t>
            </a:r>
            <a:r>
              <a:rPr lang="en-US" dirty="0">
                <a:solidFill>
                  <a:schemeClr val="tx1">
                    <a:lumMod val="95000"/>
                    <a:lumOff val="5000"/>
                  </a:schemeClr>
                </a:solidFill>
              </a:rPr>
              <a:t>, dan </a:t>
            </a:r>
            <a:r>
              <a:rPr lang="en-US" dirty="0" err="1">
                <a:solidFill>
                  <a:schemeClr val="tx1">
                    <a:lumMod val="95000"/>
                    <a:lumOff val="5000"/>
                  </a:schemeClr>
                </a:solidFill>
              </a:rPr>
              <a:t>aman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a:t>
            </a:r>
            <a:r>
              <a:rPr lang="en-US" dirty="0" err="1">
                <a:solidFill>
                  <a:schemeClr val="tx1">
                    <a:lumMod val="95000"/>
                    <a:lumOff val="5000"/>
                  </a:schemeClr>
                </a:solidFill>
              </a:rPr>
              <a:t>ini</a:t>
            </a:r>
            <a:r>
              <a:rPr lang="en-US" dirty="0">
                <a:solidFill>
                  <a:schemeClr val="tx1">
                    <a:lumMod val="95000"/>
                    <a:lumOff val="5000"/>
                  </a:schemeClr>
                </a:solidFill>
              </a:rPr>
              <a:t> sangat </a:t>
            </a:r>
            <a:r>
              <a:rPr lang="en-US" dirty="0" err="1">
                <a:solidFill>
                  <a:schemeClr val="tx1">
                    <a:lumMod val="95000"/>
                    <a:lumOff val="5000"/>
                  </a:schemeClr>
                </a:solidFill>
              </a:rPr>
              <a:t>bermanfaat</a:t>
            </a:r>
            <a:r>
              <a:rPr lang="en-US" dirty="0">
                <a:solidFill>
                  <a:schemeClr val="tx1">
                    <a:lumMod val="95000"/>
                    <a:lumOff val="5000"/>
                  </a:schemeClr>
                </a:solidFill>
              </a:rPr>
              <a:t> </a:t>
            </a:r>
            <a:r>
              <a:rPr lang="en-US" dirty="0" err="1">
                <a:solidFill>
                  <a:schemeClr val="tx1">
                    <a:lumMod val="95000"/>
                    <a:lumOff val="5000"/>
                  </a:schemeClr>
                </a:solidFill>
              </a:rPr>
              <a:t>bagi</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yang </a:t>
            </a:r>
            <a:r>
              <a:rPr lang="en-US" dirty="0" err="1">
                <a:solidFill>
                  <a:schemeClr val="tx1">
                    <a:lumMod val="95000"/>
                    <a:lumOff val="5000"/>
                  </a:schemeClr>
                </a:solidFill>
              </a:rPr>
              <a:t>ingin</a:t>
            </a:r>
            <a:r>
              <a:rPr lang="en-US" dirty="0">
                <a:solidFill>
                  <a:schemeClr val="tx1">
                    <a:lumMod val="95000"/>
                    <a:lumOff val="5000"/>
                  </a:schemeClr>
                </a:solidFill>
              </a:rPr>
              <a:t> </a:t>
            </a:r>
            <a:r>
              <a:rPr lang="en-US" dirty="0" err="1">
                <a:solidFill>
                  <a:schemeClr val="tx1">
                    <a:lumMod val="95000"/>
                    <a:lumOff val="5000"/>
                  </a:schemeClr>
                </a:solidFill>
              </a:rPr>
              <a:t>menghemat</a:t>
            </a:r>
            <a:r>
              <a:rPr lang="en-US" dirty="0">
                <a:solidFill>
                  <a:schemeClr val="tx1">
                    <a:lumMod val="95000"/>
                    <a:lumOff val="5000"/>
                  </a:schemeClr>
                </a:solidFill>
              </a:rPr>
              <a:t> </a:t>
            </a:r>
            <a:r>
              <a:rPr lang="en-US" dirty="0" err="1">
                <a:solidFill>
                  <a:schemeClr val="tx1">
                    <a:lumMod val="95000"/>
                    <a:lumOff val="5000"/>
                  </a:schemeClr>
                </a:solidFill>
              </a:rPr>
              <a:t>waktu</a:t>
            </a:r>
            <a:r>
              <a:rPr lang="en-US" dirty="0">
                <a:solidFill>
                  <a:schemeClr val="tx1">
                    <a:lumMod val="95000"/>
                    <a:lumOff val="5000"/>
                  </a:schemeClr>
                </a:solidFill>
              </a:rPr>
              <a:t> dan </a:t>
            </a:r>
            <a:r>
              <a:rPr lang="en-US" dirty="0" err="1">
                <a:solidFill>
                  <a:schemeClr val="tx1">
                    <a:lumMod val="95000"/>
                    <a:lumOff val="5000"/>
                  </a:schemeClr>
                </a:solidFill>
              </a:rPr>
              <a:t>tenaga</a:t>
            </a:r>
            <a:r>
              <a:rPr lang="en-US" dirty="0">
                <a:solidFill>
                  <a:schemeClr val="tx1">
                    <a:lumMod val="95000"/>
                    <a:lumOff val="5000"/>
                  </a:schemeClr>
                </a:solidFill>
              </a:rPr>
              <a:t> </a:t>
            </a:r>
            <a:r>
              <a:rPr lang="en-US" dirty="0" err="1">
                <a:solidFill>
                  <a:schemeClr val="tx1">
                    <a:lumMod val="95000"/>
                    <a:lumOff val="5000"/>
                  </a:schemeClr>
                </a:solidFill>
              </a:rPr>
              <a:t>dalam</a:t>
            </a:r>
            <a:r>
              <a:rPr lang="en-US" dirty="0">
                <a:solidFill>
                  <a:schemeClr val="tx1">
                    <a:lumMod val="95000"/>
                    <a:lumOff val="5000"/>
                  </a:schemeClr>
                </a:solidFill>
              </a:rPr>
              <a:t> </a:t>
            </a:r>
            <a:r>
              <a:rPr lang="en-US" dirty="0" err="1">
                <a:solidFill>
                  <a:schemeClr val="tx1">
                    <a:lumMod val="95000"/>
                    <a:lumOff val="5000"/>
                  </a:schemeClr>
                </a:solidFill>
              </a:rPr>
              <a:t>melakukan</a:t>
            </a:r>
            <a:r>
              <a:rPr lang="en-US" dirty="0">
                <a:solidFill>
                  <a:schemeClr val="tx1">
                    <a:lumMod val="95000"/>
                    <a:lumOff val="5000"/>
                  </a:schemeClr>
                </a:solidFill>
              </a:rPr>
              <a:t> </a:t>
            </a:r>
            <a:r>
              <a:rPr lang="en-US" dirty="0" err="1">
                <a:solidFill>
                  <a:schemeClr val="tx1">
                    <a:lumMod val="95000"/>
                    <a:lumOff val="5000"/>
                  </a:schemeClr>
                </a:solidFill>
              </a:rPr>
              <a:t>berbagai</a:t>
            </a:r>
            <a:r>
              <a:rPr lang="en-US" dirty="0">
                <a:solidFill>
                  <a:schemeClr val="tx1">
                    <a:lumMod val="95000"/>
                    <a:lumOff val="5000"/>
                  </a:schemeClr>
                </a:solidFill>
              </a:rPr>
              <a:t> </a:t>
            </a:r>
            <a:r>
              <a:rPr lang="en-US" dirty="0" err="1">
                <a:solidFill>
                  <a:schemeClr val="tx1">
                    <a:lumMod val="95000"/>
                    <a:lumOff val="5000"/>
                  </a:schemeClr>
                </a:solidFill>
              </a:rPr>
              <a:t>transaksi</a:t>
            </a:r>
            <a:r>
              <a:rPr lang="en-US" dirty="0">
                <a:solidFill>
                  <a:schemeClr val="tx1">
                    <a:lumMod val="95000"/>
                    <a:lumOff val="5000"/>
                  </a:schemeClr>
                </a:solidFill>
              </a:rPr>
              <a:t> online.</a:t>
            </a:r>
          </a:p>
        </p:txBody>
      </p:sp>
      <p:sp>
        <p:nvSpPr>
          <p:cNvPr id="8" name="Rectangle 7">
            <a:extLst>
              <a:ext uri="{FF2B5EF4-FFF2-40B4-BE49-F238E27FC236}">
                <a16:creationId xmlns:a16="http://schemas.microsoft.com/office/drawing/2014/main" id="{2E2A1EF5-08DF-576C-97D4-4339AECDC60D}"/>
              </a:ext>
            </a:extLst>
          </p:cNvPr>
          <p:cNvSpPr/>
          <p:nvPr/>
        </p:nvSpPr>
        <p:spPr>
          <a:xfrm>
            <a:off x="2864745" y="7925409"/>
            <a:ext cx="8031855" cy="1464194"/>
          </a:xfrm>
          <a:prstGeom prst="rect">
            <a:avLst/>
          </a:prstGeom>
        </p:spPr>
        <p:txBody>
          <a:bodyPr wrap="square">
            <a:spAutoFit/>
          </a:bodyPr>
          <a:lstStyle/>
          <a:p>
            <a:r>
              <a:rPr lang="en-US" dirty="0" err="1"/>
              <a:t>Bisnis</a:t>
            </a:r>
            <a:r>
              <a:rPr lang="en-US" dirty="0"/>
              <a:t> </a:t>
            </a:r>
            <a:r>
              <a:rPr lang="en-US" dirty="0" err="1"/>
              <a:t>jasa</a:t>
            </a:r>
            <a:r>
              <a:rPr lang="en-US" dirty="0"/>
              <a:t> top up </a:t>
            </a:r>
            <a:r>
              <a:rPr lang="en-US" dirty="0" err="1"/>
              <a:t>dapat</a:t>
            </a:r>
            <a:r>
              <a:rPr lang="en-US" dirty="0"/>
              <a:t> </a:t>
            </a:r>
            <a:r>
              <a:rPr lang="en-US" dirty="0" err="1"/>
              <a:t>memecahkan</a:t>
            </a:r>
            <a:r>
              <a:rPr lang="en-US" dirty="0"/>
              <a:t> </a:t>
            </a:r>
            <a:r>
              <a:rPr lang="en-US" dirty="0" err="1"/>
              <a:t>masalah</a:t>
            </a:r>
            <a:r>
              <a:rPr lang="en-US" dirty="0"/>
              <a:t> </a:t>
            </a:r>
            <a:r>
              <a:rPr lang="en-US" dirty="0" err="1"/>
              <a:t>dengan</a:t>
            </a:r>
            <a:r>
              <a:rPr lang="en-US" dirty="0"/>
              <a:t> </a:t>
            </a:r>
            <a:r>
              <a:rPr lang="en-US" dirty="0" err="1"/>
              <a:t>menyediakan</a:t>
            </a:r>
            <a:r>
              <a:rPr lang="en-US" dirty="0"/>
              <a:t> </a:t>
            </a:r>
            <a:r>
              <a:rPr lang="en-US" dirty="0" err="1"/>
              <a:t>akses</a:t>
            </a:r>
            <a:r>
              <a:rPr lang="en-US" dirty="0"/>
              <a:t> </a:t>
            </a:r>
            <a:r>
              <a:rPr lang="en-US" dirty="0" err="1"/>
              <a:t>mudah</a:t>
            </a:r>
            <a:r>
              <a:rPr lang="en-US" dirty="0"/>
              <a:t> </a:t>
            </a:r>
            <a:r>
              <a:rPr lang="en-US" dirty="0" err="1"/>
              <a:t>ke</a:t>
            </a:r>
            <a:r>
              <a:rPr lang="en-US" dirty="0"/>
              <a:t> </a:t>
            </a:r>
            <a:r>
              <a:rPr lang="en-US" dirty="0" err="1"/>
              <a:t>pembelian</a:t>
            </a:r>
            <a:r>
              <a:rPr lang="en-US" dirty="0"/>
              <a:t> digital </a:t>
            </a:r>
            <a:r>
              <a:rPr lang="en-US" dirty="0" err="1"/>
              <a:t>bagi</a:t>
            </a:r>
            <a:r>
              <a:rPr lang="en-US" dirty="0"/>
              <a:t> </a:t>
            </a:r>
            <a:r>
              <a:rPr lang="en-US" dirty="0" err="1"/>
              <a:t>mereka</a:t>
            </a:r>
            <a:r>
              <a:rPr lang="en-US" dirty="0"/>
              <a:t> yang </a:t>
            </a:r>
            <a:r>
              <a:rPr lang="en-US" dirty="0" err="1"/>
              <a:t>terbatas</a:t>
            </a:r>
            <a:r>
              <a:rPr lang="en-US" dirty="0"/>
              <a:t> oleh </a:t>
            </a:r>
            <a:r>
              <a:rPr lang="en-US" dirty="0" err="1"/>
              <a:t>metode</a:t>
            </a:r>
            <a:r>
              <a:rPr lang="en-US" dirty="0"/>
              <a:t> </a:t>
            </a:r>
            <a:r>
              <a:rPr lang="en-US" dirty="0" err="1"/>
              <a:t>pembayaran</a:t>
            </a:r>
            <a:r>
              <a:rPr lang="en-US" dirty="0"/>
              <a:t> </a:t>
            </a:r>
            <a:r>
              <a:rPr lang="en-US" dirty="0" err="1"/>
              <a:t>tradisional</a:t>
            </a:r>
            <a:r>
              <a:rPr lang="en-US" dirty="0"/>
              <a:t>. </a:t>
            </a:r>
            <a:r>
              <a:rPr lang="en-US" dirty="0" err="1"/>
              <a:t>Ini</a:t>
            </a:r>
            <a:r>
              <a:rPr lang="en-US" dirty="0"/>
              <a:t> </a:t>
            </a:r>
            <a:r>
              <a:rPr lang="en-US" dirty="0" err="1"/>
              <a:t>menghasilkan</a:t>
            </a:r>
            <a:r>
              <a:rPr lang="en-US" dirty="0"/>
              <a:t> </a:t>
            </a:r>
            <a:r>
              <a:rPr lang="en-US" dirty="0" err="1"/>
              <a:t>pendapatan</a:t>
            </a:r>
            <a:r>
              <a:rPr lang="en-US" dirty="0"/>
              <a:t> </a:t>
            </a:r>
            <a:r>
              <a:rPr lang="en-US" dirty="0" err="1"/>
              <a:t>dengan</a:t>
            </a:r>
            <a:r>
              <a:rPr lang="en-US" dirty="0"/>
              <a:t> </a:t>
            </a:r>
            <a:r>
              <a:rPr lang="en-US" dirty="0" err="1"/>
              <a:t>menargetkan</a:t>
            </a:r>
            <a:r>
              <a:rPr lang="en-US" dirty="0"/>
              <a:t> pasar yang </a:t>
            </a:r>
            <a:r>
              <a:rPr lang="en-US" dirty="0" err="1"/>
              <a:t>luas</a:t>
            </a:r>
            <a:r>
              <a:rPr lang="en-US" dirty="0"/>
              <a:t>, </a:t>
            </a:r>
            <a:r>
              <a:rPr lang="en-US" dirty="0" err="1"/>
              <a:t>menawarkan</a:t>
            </a:r>
            <a:r>
              <a:rPr lang="en-US" dirty="0"/>
              <a:t> </a:t>
            </a:r>
            <a:r>
              <a:rPr lang="en-US" dirty="0" err="1"/>
              <a:t>layanan</a:t>
            </a:r>
            <a:r>
              <a:rPr lang="en-US" dirty="0"/>
              <a:t> </a:t>
            </a:r>
            <a:r>
              <a:rPr lang="en-US" dirty="0" err="1"/>
              <a:t>tambahan</a:t>
            </a:r>
            <a:r>
              <a:rPr lang="en-US" dirty="0"/>
              <a:t>, dan </a:t>
            </a:r>
            <a:r>
              <a:rPr lang="en-US" dirty="0" err="1"/>
              <a:t>pemasaran</a:t>
            </a:r>
            <a:r>
              <a:rPr lang="en-US" dirty="0"/>
              <a:t> yang </a:t>
            </a:r>
            <a:r>
              <a:rPr lang="en-US" dirty="0" err="1"/>
              <a:t>efektif</a:t>
            </a:r>
            <a:r>
              <a:rPr lang="en-US" dirty="0"/>
              <a:t> </a:t>
            </a:r>
            <a:r>
              <a:rPr lang="en-US" dirty="0" err="1"/>
              <a:t>untuk</a:t>
            </a:r>
            <a:r>
              <a:rPr lang="en-US" dirty="0"/>
              <a:t> </a:t>
            </a:r>
            <a:r>
              <a:rPr lang="en-US" dirty="0" err="1"/>
              <a:t>menarik</a:t>
            </a:r>
            <a:r>
              <a:rPr lang="en-US" dirty="0"/>
              <a:t> dan </a:t>
            </a:r>
            <a:r>
              <a:rPr lang="en-US" dirty="0" err="1"/>
              <a:t>mempertahankan</a:t>
            </a:r>
            <a:r>
              <a:rPr lang="en-US" dirty="0"/>
              <a:t> </a:t>
            </a:r>
            <a:r>
              <a:rPr lang="en-US" dirty="0" err="1"/>
              <a:t>pelanggan</a:t>
            </a:r>
            <a:r>
              <a:rPr lang="en-US" dirty="0"/>
              <a:t>.</a:t>
            </a:r>
          </a:p>
        </p:txBody>
      </p:sp>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75274538"/>
              </p:ext>
            </p:extLst>
          </p:nvPr>
        </p:nvGraphicFramePr>
        <p:xfrm>
          <a:off x="609598" y="1784082"/>
          <a:ext cx="15531787" cy="6560940"/>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dalam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terjadi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pada </a:t>
                      </a:r>
                      <a:r>
                        <a:rPr lang="en-US" sz="1400" dirty="0" err="1">
                          <a:latin typeface="Verdana" panose="020B0604030504040204" pitchFamily="34" charset="0"/>
                          <a:ea typeface="Verdana" panose="020B0604030504040204" pitchFamily="34" charset="0"/>
                          <a:cs typeface="Open Sans" panose="020B0606030504020204" pitchFamily="34" charset="0"/>
                        </a:rPr>
                        <a:t>sistem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atau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ketat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Selain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itu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muncul</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pengembang</a:t>
                      </a:r>
                      <a:r>
                        <a:rPr lang="en-US" sz="1400" dirty="0">
                          <a:latin typeface="Verdana" panose="020B0604030504040204" pitchFamily="34" charset="0"/>
                          <a:ea typeface="Verdana" panose="020B0604030504040204" pitchFamily="34" charset="0"/>
                          <a:cs typeface="Open Sans" panose="020B0606030504020204" pitchFamily="34" charset="0"/>
                        </a:rPr>
                        <a:t> game yang </a:t>
                      </a:r>
                      <a:r>
                        <a:rPr lang="en-US" sz="1400" dirty="0" err="1">
                          <a:latin typeface="Verdana" panose="020B0604030504040204" pitchFamily="34" charset="0"/>
                          <a:ea typeface="Verdana" panose="020B0604030504040204" pitchFamily="34" charset="0"/>
                          <a:cs typeface="Open Sans" panose="020B0606030504020204" pitchFamily="34" charset="0"/>
                        </a:rPr>
                        <a:t>mempengaruhi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mekanisme</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Akar </a:t>
                      </a:r>
                      <a:r>
                        <a:rPr lang="en-US" sz="1400" dirty="0" err="1">
                          <a:latin typeface="Verdana" panose="020B0604030504040204" pitchFamily="34" charset="0"/>
                          <a:ea typeface="Verdana" panose="020B0604030504040204" pitchFamily="34" charset="0"/>
                          <a:cs typeface="Open Sans" panose="020B0606030504020204" pitchFamily="34" charset="0"/>
                        </a:rPr>
                        <a:t>permasalahan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mendorong</a:t>
                      </a:r>
                      <a:r>
                        <a:rPr lang="en-US" sz="1400" dirty="0">
                          <a:latin typeface="Verdana" panose="020B0604030504040204" pitchFamily="34" charset="0"/>
                          <a:ea typeface="Verdana" panose="020B0604030504040204" pitchFamily="34" charset="0"/>
                          <a:cs typeface="Open Sans" panose="020B0606030504020204" pitchFamily="34" charset="0"/>
                        </a:rPr>
                        <a:t> ide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akses</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lebih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digital, </a:t>
                      </a:r>
                      <a:r>
                        <a:rPr lang="en-US" sz="1400" dirty="0" err="1">
                          <a:latin typeface="Verdana" panose="020B0604030504040204" pitchFamily="34" charset="0"/>
                          <a:ea typeface="Verdana" panose="020B0604030504040204" pitchFamily="34" charset="0"/>
                          <a:cs typeface="Open Sans" panose="020B0606030504020204" pitchFamily="34" charset="0"/>
                        </a:rPr>
                        <a:t>keterbatasan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tradisional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permintaan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langkah-langkah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seperti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memeriksa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koneksi</a:t>
                      </a:r>
                      <a:r>
                        <a:rPr lang="en-US" sz="1400" dirty="0">
                          <a:latin typeface="Verdana" panose="020B0604030504040204" pitchFamily="34" charset="0"/>
                          <a:ea typeface="Verdana" panose="020B0604030504040204" pitchFamily="34" charset="0"/>
                          <a:cs typeface="Open Sans" panose="020B0606030504020204" pitchFamily="34" charset="0"/>
                        </a:rPr>
                        <a:t> internet, </a:t>
                      </a:r>
                      <a:r>
                        <a:rPr lang="en-US" sz="1400" dirty="0" err="1">
                          <a:latin typeface="Verdana" panose="020B0604030504040204" pitchFamily="34" charset="0"/>
                          <a:ea typeface="Verdana" panose="020B0604030504040204" pitchFamily="34" charset="0"/>
                          <a:cs typeface="Open Sans" panose="020B0606030504020204" pitchFamily="34" charset="0"/>
                        </a:rPr>
                        <a:t>saldo</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serta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menghubungi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mengatasi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bisnis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jasa</a:t>
                      </a:r>
                      <a:r>
                        <a:rPr lang="en-US" sz="1400" spc="-55" dirty="0">
                          <a:latin typeface="Verdana" panose="020B0604030504040204" pitchFamily="34" charset="0"/>
                          <a:ea typeface="Verdana" panose="020B0604030504040204" pitchFamily="34" charset="0"/>
                          <a:cs typeface="Open Sans" panose="020B0606030504020204" pitchFamily="34" charset="0"/>
                        </a:rPr>
                        <a:t> top up, </a:t>
                      </a:r>
                      <a:r>
                        <a:rPr lang="en-US" sz="1400" spc="-55" dirty="0" err="1">
                          <a:latin typeface="Verdana" panose="020B0604030504040204" pitchFamily="34" charset="0"/>
                          <a:ea typeface="Verdana" panose="020B0604030504040204" pitchFamily="34" charset="0"/>
                          <a:cs typeface="Open Sans" panose="020B0606030504020204" pitchFamily="34" charset="0"/>
                        </a:rPr>
                        <a:t>masalah</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kali </a:t>
                      </a:r>
                      <a:r>
                        <a:rPr lang="en-US" sz="1400" spc="-55" dirty="0" err="1">
                          <a:latin typeface="Verdana" panose="020B0604030504040204" pitchFamily="34" charset="0"/>
                          <a:ea typeface="Verdana" panose="020B0604030504040204" pitchFamily="34" charset="0"/>
                          <a:cs typeface="Open Sans" panose="020B0606030504020204" pitchFamily="34" charset="0"/>
                        </a:rPr>
                        <a:t>dihadapi</a:t>
                      </a:r>
                      <a:r>
                        <a:rPr lang="en-US" sz="1400" spc="-55" dirty="0">
                          <a:latin typeface="Verdana" panose="020B0604030504040204" pitchFamily="34" charset="0"/>
                          <a:ea typeface="Verdana" panose="020B0604030504040204" pitchFamily="34" charset="0"/>
                          <a:cs typeface="Open Sans" panose="020B0606030504020204" pitchFamily="34" charset="0"/>
                        </a:rPr>
                        <a:t> oleh </a:t>
                      </a:r>
                      <a:r>
                        <a:rPr lang="en-US" sz="1400" spc="-55" dirty="0" err="1">
                          <a:latin typeface="Verdana" panose="020B0604030504040204" pitchFamily="34" charset="0"/>
                          <a:ea typeface="Verdana" panose="020B0604030504040204" pitchFamily="34" charset="0"/>
                          <a:cs typeface="Open Sans" panose="020B0606030504020204" pitchFamily="34" charset="0"/>
                        </a:rPr>
                        <a:t>pengguna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baru</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belum</a:t>
                      </a:r>
                      <a:r>
                        <a:rPr lang="en-US" sz="1400" spc="-55" dirty="0">
                          <a:latin typeface="Verdana" panose="020B0604030504040204" pitchFamily="34" charset="0"/>
                          <a:ea typeface="Verdana" panose="020B0604030504040204" pitchFamily="34" charset="0"/>
                          <a:cs typeface="Open Sans" panose="020B0606030504020204" pitchFamily="34" charset="0"/>
                        </a:rPr>
                        <a:t> familiar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prosesnya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serta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mereka</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berada</a:t>
                      </a:r>
                      <a:r>
                        <a:rPr lang="en-US" sz="1400" spc="-55" dirty="0">
                          <a:latin typeface="Verdana" panose="020B0604030504040204" pitchFamily="34" charset="0"/>
                          <a:ea typeface="Verdana" panose="020B0604030504040204" pitchFamily="34" charset="0"/>
                          <a:cs typeface="Open Sans" panose="020B0606030504020204" pitchFamily="34" charset="0"/>
                        </a:rPr>
                        <a:t> di area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internet yang </a:t>
                      </a:r>
                      <a:r>
                        <a:rPr lang="en-US" sz="1400" spc="-55" dirty="0" err="1">
                          <a:latin typeface="Verdana" panose="020B0604030504040204" pitchFamily="34" charset="0"/>
                          <a:ea typeface="Verdana" panose="020B0604030504040204" pitchFamily="34" charset="0"/>
                          <a:cs typeface="Open Sans" panose="020B0606030504020204" pitchFamily="34" charset="0"/>
                        </a:rPr>
                        <a:t>terbatas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atau</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stabil</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Pelanggan</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memiliki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metode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pembayaran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konvensional</a:t>
                      </a:r>
                      <a:r>
                        <a:rPr lang="en-US" sz="1400" spc="-55" dirty="0">
                          <a:latin typeface="Verdana" panose="020B0604030504040204" pitchFamily="34" charset="0"/>
                          <a:ea typeface="Verdana" panose="020B0604030504040204" pitchFamily="34" charset="0"/>
                          <a:cs typeface="Open Sans" panose="020B0606030504020204" pitchFamily="34" charset="0"/>
                        </a:rPr>
                        <a:t> juga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mengalami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kesulitan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melakukan</a:t>
                      </a:r>
                      <a:r>
                        <a:rPr lang="en-US" sz="1400" spc="-55" dirty="0">
                          <a:latin typeface="Verdana" panose="020B0604030504040204" pitchFamily="34" charset="0"/>
                          <a:ea typeface="Verdana" panose="020B0604030504040204" pitchFamily="34" charset="0"/>
                          <a:cs typeface="Open Sans" panose="020B0606030504020204" pitchFamily="34" charset="0"/>
                        </a:rPr>
                        <a:t> top up.</a:t>
                      </a: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merasa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puas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yang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menghargai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diandalkan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mendukung</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digital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risiko</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teknis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membatasi</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kesalahan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menimbulkan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finansial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reputasi</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diukur</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melalui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peningkatan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kepuasan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efisiensi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pertumbuhan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jumlah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Unit yang </a:t>
                      </a:r>
                      <a:r>
                        <a:rPr lang="en-US" sz="1400" dirty="0" err="1">
                          <a:latin typeface="Verdana" panose="020B0604030504040204" pitchFamily="34" charset="0"/>
                          <a:ea typeface="Verdana" panose="020B0604030504040204" pitchFamily="34" charset="0"/>
                          <a:cs typeface="Open Sans" panose="020B0606030504020204" pitchFamily="34" charset="0"/>
                        </a:rPr>
                        <a:t>terdampak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tim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manajemen</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6" name="Picture 5">
            <a:extLst>
              <a:ext uri="{FF2B5EF4-FFF2-40B4-BE49-F238E27FC236}">
                <a16:creationId xmlns:a16="http://schemas.microsoft.com/office/drawing/2014/main" id="{E1BD0C02-6EEE-8289-090C-079053F6100F}"/>
              </a:ext>
            </a:extLst>
          </p:cNvPr>
          <p:cNvPicPr>
            <a:picLocks noChangeAspect="1"/>
          </p:cNvPicPr>
          <p:nvPr/>
        </p:nvPicPr>
        <p:blipFill>
          <a:blip r:embed="rId2"/>
          <a:stretch>
            <a:fillRect/>
          </a:stretch>
        </p:blipFill>
        <p:spPr>
          <a:xfrm>
            <a:off x="16225010" y="209115"/>
            <a:ext cx="1255705" cy="1255705"/>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 name="Rectangle 16"/>
          <p:cNvSpPr/>
          <p:nvPr/>
        </p:nvSpPr>
        <p:spPr>
          <a:xfrm>
            <a:off x="838200" y="1967181"/>
            <a:ext cx="11201400" cy="7478970"/>
          </a:xfrm>
          <a:prstGeom prst="rect">
            <a:avLst/>
          </a:prstGeom>
          <a:noFill/>
        </p:spPr>
        <p:txBody>
          <a:bodyPr wrap="square">
            <a:spAutoFit/>
          </a:bodyPr>
          <a:lstStyle/>
          <a:p>
            <a:r>
              <a:rPr lang="pt-BR" sz="3200" dirty="0"/>
              <a:t>Pertanyaan untuk </a:t>
            </a:r>
            <a:r>
              <a:rPr lang="pt-BR" sz="3200"/>
              <a:t>dianalisis:</a:t>
            </a:r>
          </a:p>
          <a:p>
            <a:endParaRPr lang="pt-BR" sz="3200" dirty="0"/>
          </a:p>
          <a:p>
            <a:pPr marL="457200" indent="-457200">
              <a:buFont typeface="Arial" panose="020B0604020202020204" pitchFamily="34" charset="0"/>
              <a:buChar char="•"/>
            </a:pPr>
            <a:r>
              <a:rPr lang="pt-BR" sz="3200" dirty="0"/>
              <a:t>Masalah apa yang dihadapi target konsumen saat melakukan top up?</a:t>
            </a:r>
          </a:p>
          <a:p>
            <a:pPr marL="457200" indent="-457200">
              <a:buFont typeface="Arial" panose="020B0604020202020204" pitchFamily="34" charset="0"/>
              <a:buChar char="•"/>
            </a:pPr>
            <a:r>
              <a:rPr lang="pt-BR" sz="3200" dirty="0"/>
              <a:t>Apa yang mereka inginkan dari layanan jasa top up yang ideal?</a:t>
            </a:r>
          </a:p>
          <a:p>
            <a:pPr marL="457200" indent="-457200">
              <a:buFont typeface="Arial" panose="020B0604020202020204" pitchFamily="34" charset="0"/>
              <a:buChar char="•"/>
            </a:pPr>
            <a:r>
              <a:rPr lang="pt-BR" sz="3200" dirty="0"/>
              <a:t>Fitur dan layanan apa yang akan membedakan layanan Anda dari kompetitor?</a:t>
            </a:r>
          </a:p>
          <a:p>
            <a:pPr marL="457200" indent="-457200">
              <a:buFont typeface="Arial" panose="020B0604020202020204" pitchFamily="34" charset="0"/>
              <a:buChar char="•"/>
            </a:pPr>
            <a:r>
              <a:rPr lang="pt-BR" sz="3200" dirty="0"/>
              <a:t>Bagaimana Anda akan menjangkau target konsumen dan memasarkan layanan Anda?</a:t>
            </a:r>
          </a:p>
          <a:p>
            <a:pPr marL="457200" indent="-457200">
              <a:buFont typeface="Arial" panose="020B0604020202020204" pitchFamily="34" charset="0"/>
              <a:buChar char="•"/>
            </a:pPr>
            <a:r>
              <a:rPr lang="pt-BR" sz="3200" dirty="0"/>
              <a:t>Bagaimana Anda akan memastikan bahwa layanan Anda menguntungkan??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 name="Picture 1">
            <a:extLst>
              <a:ext uri="{FF2B5EF4-FFF2-40B4-BE49-F238E27FC236}">
                <a16:creationId xmlns:a16="http://schemas.microsoft.com/office/drawing/2014/main" id="{D374454B-E898-50B6-C8CD-DB498FF44786}"/>
              </a:ext>
            </a:extLst>
          </p:cNvPr>
          <p:cNvPicPr>
            <a:picLocks noChangeAspect="1"/>
          </p:cNvPicPr>
          <p:nvPr/>
        </p:nvPicPr>
        <p:blipFill>
          <a:blip r:embed="rId2"/>
          <a:stretch>
            <a:fillRect/>
          </a:stretch>
        </p:blipFill>
        <p:spPr>
          <a:xfrm>
            <a:off x="16094769" y="704941"/>
            <a:ext cx="1255705" cy="1255705"/>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a:t>
            </a:r>
          </a:p>
          <a:p>
            <a:pPr algn="just">
              <a:defRPr/>
            </a:pPr>
            <a:endParaRPr lang="en-US" dirty="0">
              <a:latin typeface="+mj-lt"/>
            </a:endParaRPr>
          </a:p>
          <a:p>
            <a:pPr algn="just">
              <a:defRPr/>
            </a:pPr>
            <a:r>
              <a:rPr lang="en-US" dirty="0"/>
              <a:t>3.By conducting research with existing competitors, distributors etc., understand the likely penetration rate………………….</a:t>
            </a:r>
          </a:p>
          <a:p>
            <a:pPr algn="just">
              <a:defRPr/>
            </a:pPr>
            <a:endParaRPr lang="en-US" dirty="0"/>
          </a:p>
          <a:p>
            <a:pPr algn="just">
              <a:defRPr/>
            </a:pPr>
            <a:r>
              <a:rPr lang="en-US" dirty="0"/>
              <a:t>4. Multiply target market by penetration rate to find your market size…………………….</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285573" y="8416937"/>
            <a:ext cx="5334000" cy="1846659"/>
          </a:xfrm>
          <a:prstGeom prst="rect">
            <a:avLst/>
          </a:prstGeom>
          <a:solidFill>
            <a:srgbClr val="FFC000"/>
          </a:solidFill>
        </p:spPr>
        <p:txBody>
          <a:bodyPr wrap="square">
            <a:spAutoFit/>
          </a:bodyPr>
          <a:lstStyle/>
          <a:p>
            <a:r>
              <a:rPr lang="en-US" dirty="0">
                <a:solidFill>
                  <a:srgbClr val="000000"/>
                </a:solidFill>
                <a:latin typeface="+mj-lt"/>
              </a:rPr>
              <a:t>	</a:t>
            </a:r>
          </a:p>
          <a:p>
            <a:r>
              <a:rPr lang="en-US" dirty="0">
                <a:solidFill>
                  <a:srgbClr val="000000"/>
                </a:solidFill>
                <a:latin typeface="+mj-lt"/>
              </a:rPr>
              <a:t>	</a:t>
            </a:r>
            <a:r>
              <a:rPr lang="en-US" sz="2400" dirty="0">
                <a:solidFill>
                  <a:srgbClr val="000000"/>
                </a:solidFill>
                <a:latin typeface="+mj-lt"/>
              </a:rPr>
              <a:t>This slide is to provide details on Market Size and demonstrate How big is the market opportunity your venture is pursuing. </a:t>
            </a:r>
            <a:endParaRPr lang="en-US" sz="2400" dirty="0">
              <a:latin typeface="+mj-lt"/>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4"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36001" y="8430890"/>
            <a:ext cx="655576" cy="637001"/>
          </a:xfrm>
          <a:prstGeom prst="rect">
            <a:avLst/>
          </a:prstGeom>
        </p:spPr>
      </p:pic>
      <p:pic>
        <p:nvPicPr>
          <p:cNvPr id="3" name="Picture 2">
            <a:extLst>
              <a:ext uri="{FF2B5EF4-FFF2-40B4-BE49-F238E27FC236}">
                <a16:creationId xmlns:a16="http://schemas.microsoft.com/office/drawing/2014/main" id="{68EFE0A7-781B-299F-C20A-B6CCD1973C36}"/>
              </a:ext>
            </a:extLst>
          </p:cNvPr>
          <p:cNvPicPr>
            <a:picLocks noChangeAspect="1"/>
          </p:cNvPicPr>
          <p:nvPr/>
        </p:nvPicPr>
        <p:blipFill>
          <a:blip r:embed="rId9"/>
          <a:stretch>
            <a:fillRect/>
          </a:stretch>
        </p:blipFill>
        <p:spPr>
          <a:xfrm>
            <a:off x="16118497" y="344554"/>
            <a:ext cx="1255705" cy="1255705"/>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69669"/>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408283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Calibri" panose="020F0502020204030204"/>
              </a:rPr>
              <a:t>Ethos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5653300"/>
            <a:chOff x="993509" y="1275171"/>
            <a:chExt cx="6765358" cy="3292455"/>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a:ln>
                    <a:noFill/>
                  </a:ln>
                  <a:solidFill>
                    <a:prstClr val="white">
                      <a:lumMod val="50000"/>
                    </a:prstClr>
                  </a:solidFill>
                  <a:effectLst/>
                  <a:uLnTx/>
                  <a:uFillTx/>
                  <a:cs typeface="Arial"/>
                  <a:sym typeface="Arial"/>
                </a:rPr>
                <a:t>HATE</a:t>
              </a:r>
              <a:r>
                <a:rPr kumimoji="0" lang="en-US" sz="1400" b="0" i="0" u="none" strike="noStrike" kern="0" cap="none" spc="0" normalizeH="0" baseline="0" noProof="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a:ln>
                    <a:noFill/>
                  </a:ln>
                  <a:solidFill>
                    <a:prstClr val="white">
                      <a:lumMod val="50000"/>
                    </a:prstClr>
                  </a:solidFill>
                  <a:effectLst/>
                  <a:uLnTx/>
                  <a:uFillTx/>
                  <a:cs typeface="Arial"/>
                  <a:sym typeface="Arial"/>
                </a:rPr>
                <a:t>WANT</a:t>
              </a:r>
              <a:r>
                <a:rPr kumimoji="0" lang="en-US" sz="1400" b="0" i="0" u="none" strike="noStrike" kern="0" cap="none" spc="0" normalizeH="0" baseline="0" noProof="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932087"/>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42830" y="7922621"/>
            <a:ext cx="655576" cy="858078"/>
          </a:xfrm>
          <a:prstGeom prst="rect">
            <a:avLst/>
          </a:prstGeom>
        </p:spPr>
      </p:pic>
      <p:pic>
        <p:nvPicPr>
          <p:cNvPr id="4" name="Picture 3">
            <a:extLst>
              <a:ext uri="{FF2B5EF4-FFF2-40B4-BE49-F238E27FC236}">
                <a16:creationId xmlns:a16="http://schemas.microsoft.com/office/drawing/2014/main" id="{23E02648-B8DA-3497-EC96-6FAA82FFD429}"/>
              </a:ext>
            </a:extLst>
          </p:cNvPr>
          <p:cNvPicPr>
            <a:picLocks noChangeAspect="1"/>
          </p:cNvPicPr>
          <p:nvPr/>
        </p:nvPicPr>
        <p:blipFill>
          <a:blip r:embed="rId4"/>
          <a:stretch>
            <a:fillRect/>
          </a:stretch>
        </p:blipFill>
        <p:spPr>
          <a:xfrm>
            <a:off x="16339787" y="323042"/>
            <a:ext cx="1255705" cy="1255705"/>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our Solution:</a:t>
            </a:r>
          </a:p>
          <a:p>
            <a:pPr marL="0" indent="0">
              <a:buNone/>
            </a:pPr>
            <a:r>
              <a:rPr lang="en-GB" sz="2400" dirty="0"/>
              <a:t>Kami </a:t>
            </a:r>
            <a:r>
              <a:rPr lang="en-GB" sz="2400" dirty="0" err="1"/>
              <a:t>menawarkan</a:t>
            </a:r>
            <a:r>
              <a:rPr lang="en-GB" sz="2400" dirty="0"/>
              <a:t> Top Up Game </a:t>
            </a:r>
            <a:r>
              <a:rPr lang="en-GB" sz="2400" dirty="0" err="1"/>
              <a:t>Cepat</a:t>
            </a:r>
            <a:r>
              <a:rPr lang="en-GB" sz="2400" dirty="0"/>
              <a:t> dan </a:t>
            </a:r>
            <a:r>
              <a:rPr lang="en-GB" sz="2400" dirty="0" err="1"/>
              <a:t>Mudah</a:t>
            </a:r>
            <a:r>
              <a:rPr lang="en-GB" sz="2400" dirty="0"/>
              <a:t> </a:t>
            </a:r>
            <a:r>
              <a:rPr lang="en-GB" sz="2400" dirty="0" err="1"/>
              <a:t>untuk</a:t>
            </a:r>
            <a:r>
              <a:rPr lang="en-GB" sz="2400" dirty="0"/>
              <a:t> </a:t>
            </a:r>
            <a:r>
              <a:rPr lang="en-GB" sz="2400" dirty="0" err="1"/>
              <a:t>Berbagai</a:t>
            </a:r>
            <a:r>
              <a:rPr lang="en-GB" sz="2400" dirty="0"/>
              <a:t> Game </a:t>
            </a:r>
            <a:r>
              <a:rPr lang="en-GB" sz="2400" dirty="0" err="1"/>
              <a:t>Populer</a:t>
            </a:r>
            <a:r>
              <a:rPr lang="en-GB" sz="2400" dirty="0"/>
              <a: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err="1"/>
              <a:t>Beragam</a:t>
            </a:r>
            <a:r>
              <a:rPr lang="en-GB" sz="2400" dirty="0"/>
              <a:t> </a:t>
            </a:r>
            <a:r>
              <a:rPr lang="en-GB" sz="2400" dirty="0" err="1"/>
              <a:t>layanan</a:t>
            </a:r>
            <a:r>
              <a:rPr lang="en-GB" sz="2400" dirty="0"/>
              <a:t> top up.</a:t>
            </a:r>
          </a:p>
          <a:p>
            <a:pPr marL="514350" indent="-514350">
              <a:buFont typeface="Arial" panose="020B0604020202020204" pitchFamily="34" charset="0"/>
              <a:buAutoNum type="arabicPeriod"/>
            </a:pPr>
            <a:r>
              <a:rPr lang="en-GB" sz="2400" dirty="0" err="1"/>
              <a:t>Layanan</a:t>
            </a:r>
            <a:r>
              <a:rPr lang="en-GB" sz="2400" dirty="0"/>
              <a:t> </a:t>
            </a:r>
            <a:r>
              <a:rPr lang="en-GB" sz="2400" dirty="0" err="1"/>
              <a:t>cepat</a:t>
            </a:r>
            <a:r>
              <a:rPr lang="en-GB" sz="2400" dirty="0"/>
              <a:t> dan </a:t>
            </a:r>
            <a:r>
              <a:rPr lang="en-GB" sz="2400" dirty="0" err="1"/>
              <a:t>mudah</a:t>
            </a:r>
            <a:r>
              <a:rPr lang="en-GB" sz="2400" dirty="0"/>
              <a:t>.</a:t>
            </a:r>
          </a:p>
          <a:p>
            <a:pPr marL="514350" indent="-514350">
              <a:buFont typeface="Arial" panose="020B0604020202020204" pitchFamily="34" charset="0"/>
              <a:buAutoNum type="arabicPeriod"/>
            </a:pPr>
            <a:r>
              <a:rPr lang="en-GB" sz="2400" dirty="0"/>
              <a:t>Harga </a:t>
            </a:r>
            <a:r>
              <a:rPr lang="en-GB" sz="2400" dirty="0" err="1"/>
              <a:t>kompetitif</a:t>
            </a:r>
            <a:r>
              <a:rPr lang="en-GB" sz="2400" dirty="0"/>
              <a:t>.</a:t>
            </a:r>
          </a:p>
          <a:p>
            <a:pPr marL="514350" indent="-514350">
              <a:buFont typeface="Arial" panose="020B0604020202020204" pitchFamily="34" charset="0"/>
              <a:buAutoNum type="arabicPeriod"/>
            </a:pPr>
            <a:r>
              <a:rPr lang="en-GB" sz="2400" dirty="0" err="1"/>
              <a:t>Layanan</a:t>
            </a:r>
            <a:r>
              <a:rPr lang="en-GB" sz="2400" dirty="0"/>
              <a:t> </a:t>
            </a:r>
            <a:r>
              <a:rPr lang="en-GB" sz="2400" dirty="0" err="1"/>
              <a:t>tambahan</a:t>
            </a:r>
            <a:r>
              <a:rPr lang="en-GB" sz="2400" dirty="0"/>
              <a:t>.</a:t>
            </a:r>
          </a:p>
          <a:p>
            <a:pPr marL="514350" indent="-514350">
              <a:buFont typeface="Arial" panose="020B0604020202020204" pitchFamily="34" charset="0"/>
              <a:buAutoNum type="arabicPeriod"/>
            </a:pPr>
            <a:r>
              <a:rPr lang="en-GB" sz="2400" dirty="0" err="1"/>
              <a:t>Promosi</a:t>
            </a:r>
            <a:r>
              <a:rPr lang="en-GB" sz="2400" dirty="0"/>
              <a:t> dan </a:t>
            </a:r>
            <a:r>
              <a:rPr lang="en-GB" sz="2400" dirty="0" err="1"/>
              <a:t>pemasaran</a:t>
            </a:r>
            <a:r>
              <a:rPr lang="en-GB" sz="2400" dirty="0"/>
              <a:t>.</a:t>
            </a: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031873"/>
          </a:xfrm>
          <a:prstGeom prst="rect">
            <a:avLst/>
          </a:prstGeom>
          <a:ln>
            <a:solidFill>
              <a:schemeClr val="tx1"/>
            </a:solidFill>
          </a:ln>
        </p:spPr>
        <p:txBody>
          <a:bodyPr wrap="square">
            <a:spAutoFit/>
          </a:bodyPr>
          <a:lstStyle/>
          <a:p>
            <a:r>
              <a:rPr lang="en-GB" sz="2800" b="1" dirty="0"/>
              <a:t>List the Benefits of our solutions</a:t>
            </a:r>
          </a:p>
          <a:p>
            <a:r>
              <a:rPr lang="en-GB" sz="2800" b="1" dirty="0"/>
              <a:t>1. </a:t>
            </a:r>
            <a:r>
              <a:rPr lang="en-GB" sz="2800" b="1" dirty="0" err="1"/>
              <a:t>Permintaan</a:t>
            </a:r>
            <a:r>
              <a:rPr lang="en-GB" sz="2800" b="1" dirty="0"/>
              <a:t> Tinggi</a:t>
            </a:r>
          </a:p>
          <a:p>
            <a:r>
              <a:rPr lang="en-GB" sz="2800" b="1" dirty="0"/>
              <a:t>2. Modal </a:t>
            </a:r>
            <a:r>
              <a:rPr lang="en-GB" sz="2800" b="1" dirty="0" err="1"/>
              <a:t>Ringan</a:t>
            </a:r>
            <a:endParaRPr lang="en-GB" sz="2800" b="1" dirty="0"/>
          </a:p>
          <a:p>
            <a:r>
              <a:rPr lang="en-GB" sz="2800" b="1" dirty="0"/>
              <a:t>3. </a:t>
            </a:r>
            <a:r>
              <a:rPr lang="en-GB" sz="2800" b="1" dirty="0" err="1"/>
              <a:t>Keuntungan</a:t>
            </a:r>
            <a:r>
              <a:rPr lang="en-GB" sz="2800" b="1" dirty="0"/>
              <a:t> </a:t>
            </a:r>
            <a:r>
              <a:rPr lang="en-GB" sz="2800" b="1" dirty="0" err="1"/>
              <a:t>Cepat</a:t>
            </a:r>
            <a:endParaRPr lang="en-GB" sz="2800" b="1" dirty="0"/>
          </a:p>
          <a:p>
            <a:r>
              <a:rPr lang="en-GB" sz="2800" b="1" dirty="0"/>
              <a:t>4. </a:t>
            </a:r>
            <a:r>
              <a:rPr lang="en-GB" sz="2800" b="1" dirty="0" err="1"/>
              <a:t>Mudah</a:t>
            </a:r>
            <a:r>
              <a:rPr lang="en-GB" sz="2800" b="1" dirty="0"/>
              <a:t> </a:t>
            </a:r>
            <a:r>
              <a:rPr lang="en-GB" sz="2800" b="1" dirty="0" err="1"/>
              <a:t>Dijalankan</a:t>
            </a:r>
            <a:endParaRPr lang="en-GB" sz="2800" b="1" dirty="0"/>
          </a:p>
          <a:p>
            <a:r>
              <a:rPr lang="en-GB" sz="2800" b="1" dirty="0"/>
              <a:t>5. Skala </a:t>
            </a:r>
            <a:r>
              <a:rPr lang="en-GB" sz="2800" b="1" dirty="0" err="1"/>
              <a:t>Besar</a:t>
            </a:r>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3" name="Picture 2">
            <a:extLst>
              <a:ext uri="{FF2B5EF4-FFF2-40B4-BE49-F238E27FC236}">
                <a16:creationId xmlns:a16="http://schemas.microsoft.com/office/drawing/2014/main" id="{AAF6BF58-FA2E-6C81-F37A-8AC361C470BC}"/>
              </a:ext>
            </a:extLst>
          </p:cNvPr>
          <p:cNvPicPr>
            <a:picLocks noChangeAspect="1"/>
          </p:cNvPicPr>
          <p:nvPr/>
        </p:nvPicPr>
        <p:blipFill>
          <a:blip r:embed="rId3"/>
          <a:stretch>
            <a:fillRect/>
          </a:stretch>
        </p:blipFill>
        <p:spPr>
          <a:xfrm>
            <a:off x="16121867" y="589443"/>
            <a:ext cx="1255705" cy="1255705"/>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2844352664"/>
              </p:ext>
            </p:extLst>
          </p:nvPr>
        </p:nvGraphicFramePr>
        <p:xfrm>
          <a:off x="1143000" y="1866900"/>
          <a:ext cx="14111520" cy="554736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err="1">
                          <a:solidFill>
                            <a:schemeClr val="tx1"/>
                          </a:solidFill>
                        </a:rPr>
                        <a:t>Keistore</a:t>
                      </a:r>
                      <a:endParaRPr lang="en-US" sz="2400" b="1" dirty="0">
                        <a:solidFill>
                          <a:schemeClr val="tx1"/>
                        </a:solidFill>
                      </a:endParaRPr>
                    </a:p>
                  </a:txBody>
                  <a:tcPr/>
                </a:tc>
                <a:tc>
                  <a:txBody>
                    <a:bodyPr/>
                    <a:lstStyle/>
                    <a:p>
                      <a:pPr algn="ctr"/>
                      <a:r>
                        <a:rPr lang="en-US" sz="2400" b="1" dirty="0" err="1">
                          <a:solidFill>
                            <a:schemeClr val="tx1"/>
                          </a:solidFill>
                        </a:rPr>
                        <a:t>Codashop</a:t>
                      </a:r>
                      <a:endParaRPr lang="en-US" sz="2400" b="1" dirty="0">
                        <a:solidFill>
                          <a:schemeClr val="tx1"/>
                        </a:solidFill>
                      </a:endParaRPr>
                    </a:p>
                  </a:txBody>
                  <a:tcPr/>
                </a:tc>
                <a:tc>
                  <a:txBody>
                    <a:bodyPr/>
                    <a:lstStyle/>
                    <a:p>
                      <a:pPr algn="ctr"/>
                      <a:r>
                        <a:rPr lang="en-US" sz="2400" b="1" dirty="0" err="1">
                          <a:solidFill>
                            <a:schemeClr val="tx1"/>
                          </a:solidFill>
                        </a:rPr>
                        <a:t>Itemku</a:t>
                      </a:r>
                      <a:endParaRPr lang="en-US" sz="2400" b="1" dirty="0">
                        <a:solidFill>
                          <a:schemeClr val="tx1"/>
                        </a:solidFill>
                      </a:endParaRPr>
                    </a:p>
                  </a:txBody>
                  <a:tcPr/>
                </a:tc>
                <a:tc>
                  <a:txBody>
                    <a:bodyPr/>
                    <a:lstStyle/>
                    <a:p>
                      <a:pPr algn="ctr"/>
                      <a:r>
                        <a:rPr lang="en-US" sz="2400" b="1" dirty="0" err="1">
                          <a:solidFill>
                            <a:schemeClr val="tx1"/>
                          </a:solidFill>
                        </a:rPr>
                        <a:t>Unipin</a:t>
                      </a:r>
                      <a:endParaRPr lang="en-US" sz="2400" b="1" dirty="0">
                        <a:solidFill>
                          <a:schemeClr val="tx1"/>
                        </a:solidFill>
                      </a:endParaRP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r>
                        <a:rPr lang="en-US" dirty="0"/>
                        <a:t>Top Up Game </a:t>
                      </a:r>
                      <a:r>
                        <a:rPr lang="en-US" dirty="0" err="1"/>
                        <a:t>Reguler</a:t>
                      </a:r>
                      <a:endParaRPr lang="en-US" dirty="0"/>
                    </a:p>
                  </a:txBody>
                  <a:tcPr/>
                </a:tc>
                <a:tc>
                  <a:txBody>
                    <a:bodyPr/>
                    <a:lstStyle/>
                    <a:p>
                      <a:r>
                        <a:rPr lang="en-US" sz="1800" b="0" i="0" kern="1200" dirty="0">
                          <a:solidFill>
                            <a:schemeClr val="dk1"/>
                          </a:solidFill>
                          <a:effectLst/>
                          <a:latin typeface="+mn-lt"/>
                          <a:ea typeface="+mn-ea"/>
                          <a:cs typeface="+mn-cs"/>
                        </a:rPr>
                        <a:t>Top Up Game + Voucher Game</a:t>
                      </a:r>
                      <a:endParaRPr lang="en-US" dirty="0"/>
                    </a:p>
                  </a:txBody>
                  <a:tcPr/>
                </a:tc>
                <a:tc>
                  <a:txBody>
                    <a:bodyPr/>
                    <a:lstStyle/>
                    <a:p>
                      <a:r>
                        <a:rPr lang="en-US" sz="1800" b="0" i="0" kern="1200" dirty="0">
                          <a:solidFill>
                            <a:schemeClr val="dk1"/>
                          </a:solidFill>
                          <a:effectLst/>
                          <a:latin typeface="+mn-lt"/>
                          <a:ea typeface="+mn-ea"/>
                          <a:cs typeface="+mn-cs"/>
                        </a:rPr>
                        <a:t>Top Up Game + Item game + Voucher</a:t>
                      </a:r>
                      <a:endParaRPr lang="en-US" dirty="0"/>
                    </a:p>
                  </a:txBody>
                  <a:tcPr/>
                </a:tc>
                <a:tc>
                  <a:txBody>
                    <a:bodyPr/>
                    <a:lstStyle/>
                    <a:p>
                      <a:r>
                        <a:rPr lang="en-US" sz="1800" b="0" i="0" kern="1200" dirty="0">
                          <a:solidFill>
                            <a:schemeClr val="dk1"/>
                          </a:solidFill>
                          <a:effectLst/>
                          <a:latin typeface="+mn-lt"/>
                          <a:ea typeface="+mn-ea"/>
                          <a:cs typeface="+mn-cs"/>
                        </a:rPr>
                        <a:t>Top Up Game + Voucher Game + Item Game</a:t>
                      </a:r>
                      <a:endParaRPr lang="en-US" dirty="0"/>
                    </a:p>
                  </a:txBody>
                  <a:tcPr/>
                </a:tc>
                <a:tc>
                  <a:txBody>
                    <a:bodyPr/>
                    <a:lstStyle/>
                    <a:p>
                      <a:r>
                        <a:rPr lang="en-US" sz="1800" b="0" i="0" kern="1200" dirty="0">
                          <a:solidFill>
                            <a:schemeClr val="dk1"/>
                          </a:solidFill>
                          <a:effectLst/>
                          <a:latin typeface="+mn-lt"/>
                          <a:ea typeface="+mn-ea"/>
                          <a:cs typeface="+mn-cs"/>
                        </a:rPr>
                        <a:t>Top Up Game + Voucher Game + Jasa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Item Game</a:t>
                      </a:r>
                      <a:endParaRPr lang="en-US" dirty="0"/>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biaya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jasa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a:t>
                      </a:r>
                      <a:endParaRPr lang="en-US" dirty="0"/>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r>
                        <a:rPr lang="en-US" dirty="0"/>
                        <a:t>Media </a:t>
                      </a:r>
                      <a:r>
                        <a:rPr lang="en-US" dirty="0" err="1"/>
                        <a:t>Sosial</a:t>
                      </a:r>
                      <a:endParaRPr lang="en-US" dirty="0"/>
                    </a:p>
                  </a:txBody>
                  <a:tcPr/>
                </a:tc>
                <a:tc>
                  <a:txBody>
                    <a:bodyPr/>
                    <a:lstStyle/>
                    <a:p>
                      <a:r>
                        <a:rPr lang="en-US" dirty="0"/>
                        <a:t>Website</a:t>
                      </a:r>
                    </a:p>
                  </a:txBody>
                  <a:tcPr/>
                </a:tc>
                <a:tc>
                  <a:txBody>
                    <a:bodyPr/>
                    <a:lstStyle/>
                    <a:p>
                      <a:r>
                        <a:rPr lang="en-US" dirty="0"/>
                        <a:t>Website, </a:t>
                      </a:r>
                      <a:r>
                        <a:rPr lang="en-US" dirty="0" err="1"/>
                        <a:t>Aplikasi</a:t>
                      </a:r>
                      <a:endParaRPr lang="en-US" dirty="0"/>
                    </a:p>
                  </a:txBody>
                  <a:tcPr/>
                </a:tc>
                <a:tc>
                  <a:txBody>
                    <a:bodyPr/>
                    <a:lstStyle/>
                    <a:p>
                      <a:r>
                        <a:rPr lang="en-US" dirty="0"/>
                        <a:t>Website</a:t>
                      </a:r>
                    </a:p>
                  </a:txBody>
                  <a:tcPr/>
                </a:tc>
                <a:tc>
                  <a:txBody>
                    <a:bodyPr/>
                    <a:lstStyle/>
                    <a:p>
                      <a:r>
                        <a:rPr lang="en-US" dirty="0"/>
                        <a:t>Website, Mobile, Media </a:t>
                      </a:r>
                      <a:r>
                        <a:rPr lang="en-US" dirty="0" err="1"/>
                        <a:t>Sosial</a:t>
                      </a:r>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r>
                        <a:rPr lang="en-US" dirty="0"/>
                        <a:t>Desain </a:t>
                      </a:r>
                      <a:r>
                        <a:rPr lang="en-US" dirty="0" err="1"/>
                        <a:t>Sederhana</a:t>
                      </a:r>
                      <a:endParaRPr lang="en-US" dirty="0"/>
                    </a:p>
                  </a:txBody>
                  <a:tcPr/>
                </a:tc>
                <a:tc>
                  <a:txBody>
                    <a:bodyPr/>
                    <a:lstStyle/>
                    <a:p>
                      <a:r>
                        <a:rPr lang="en-US" sz="1800" b="0" i="0" kern="1200" dirty="0">
                          <a:solidFill>
                            <a:schemeClr val="dk1"/>
                          </a:solidFill>
                          <a:effectLst/>
                          <a:latin typeface="+mn-lt"/>
                          <a:ea typeface="+mn-ea"/>
                          <a:cs typeface="+mn-cs"/>
                        </a:rPr>
                        <a:t>Desain </a:t>
                      </a:r>
                      <a:r>
                        <a:rPr lang="en-US" sz="1800" b="0" i="0" kern="1200" dirty="0" err="1">
                          <a:solidFill>
                            <a:schemeClr val="dk1"/>
                          </a:solidFill>
                          <a:effectLst/>
                          <a:latin typeface="+mn-lt"/>
                          <a:ea typeface="+mn-ea"/>
                          <a:cs typeface="+mn-cs"/>
                        </a:rPr>
                        <a:t>menarik</a:t>
                      </a:r>
                      <a:r>
                        <a:rPr lang="en-US" sz="1800" b="0" i="0" kern="1200" dirty="0">
                          <a:solidFill>
                            <a:schemeClr val="dk1"/>
                          </a:solidFill>
                          <a:effectLst/>
                          <a:latin typeface="+mn-lt"/>
                          <a:ea typeface="+mn-ea"/>
                          <a:cs typeface="+mn-cs"/>
                        </a:rPr>
                        <a:t> + logo voucher</a:t>
                      </a:r>
                      <a:endParaRPr lang="en-US" dirty="0"/>
                    </a:p>
                  </a:txBody>
                  <a:tcPr/>
                </a:tc>
                <a:tc>
                  <a:txBody>
                    <a:bodyPr/>
                    <a:lstStyle/>
                    <a:p>
                      <a:r>
                        <a:rPr lang="fi-FI" sz="1800" b="0" i="0" kern="1200" dirty="0">
                          <a:solidFill>
                            <a:schemeClr val="dk1"/>
                          </a:solidFill>
                          <a:effectLst/>
                          <a:latin typeface="+mn-lt"/>
                          <a:ea typeface="+mn-ea"/>
                          <a:cs typeface="+mn-cs"/>
                        </a:rPr>
                        <a:t>Desain Sederhana + logo voucher</a:t>
                      </a:r>
                      <a:endParaRPr lang="en-US" dirty="0"/>
                    </a:p>
                  </a:txBody>
                  <a:tcPr/>
                </a:tc>
                <a:tc>
                  <a:txBody>
                    <a:bodyPr/>
                    <a:lstStyle/>
                    <a:p>
                      <a:r>
                        <a:rPr lang="pt-BR" dirty="0"/>
                        <a:t>Desain menarik + logo voucher + logo item game</a:t>
                      </a:r>
                      <a:endParaRPr lang="en-US" dirty="0"/>
                    </a:p>
                  </a:txBody>
                  <a:tcPr/>
                </a:tc>
                <a:tc>
                  <a:txBody>
                    <a:bodyPr/>
                    <a:lstStyle/>
                    <a:p>
                      <a:r>
                        <a:rPr lang="en-US" dirty="0"/>
                        <a:t>Desain </a:t>
                      </a:r>
                      <a:r>
                        <a:rPr lang="en-US" dirty="0" err="1"/>
                        <a:t>Menarik</a:t>
                      </a:r>
                      <a:r>
                        <a:rPr lang="en-US" dirty="0"/>
                        <a:t> + Logo </a:t>
                      </a:r>
                      <a:r>
                        <a:rPr lang="en-US" dirty="0" err="1"/>
                        <a:t>untuk</a:t>
                      </a:r>
                      <a:r>
                        <a:rPr lang="en-US" dirty="0"/>
                        <a:t> Voucher Game, item game, </a:t>
                      </a:r>
                      <a:r>
                        <a:rPr lang="en-US" dirty="0" err="1"/>
                        <a:t>joki</a:t>
                      </a:r>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Tampilan</a:t>
                      </a:r>
                      <a:r>
                        <a:rPr lang="en-US" dirty="0"/>
                        <a:t> Website </a:t>
                      </a:r>
                      <a:r>
                        <a:rPr lang="en-US" dirty="0" err="1"/>
                        <a:t>Bagus</a:t>
                      </a:r>
                      <a:r>
                        <a:rPr lang="en-US" dirty="0"/>
                        <a:t> dan Ramah</a:t>
                      </a:r>
                    </a:p>
                  </a:txBody>
                  <a:tcPr/>
                </a:tc>
                <a:tc>
                  <a:txBody>
                    <a:bodyPr/>
                    <a:lstStyle/>
                    <a:p>
                      <a:r>
                        <a:rPr lang="en-US" dirty="0" err="1"/>
                        <a:t>Tampilan</a:t>
                      </a:r>
                      <a:r>
                        <a:rPr lang="en-US" dirty="0"/>
                        <a:t> </a:t>
                      </a:r>
                      <a:r>
                        <a:rPr lang="en-US" dirty="0" err="1"/>
                        <a:t>Bagus</a:t>
                      </a:r>
                      <a:r>
                        <a:rPr lang="en-US" dirty="0"/>
                        <a:t> dan </a:t>
                      </a:r>
                      <a:r>
                        <a:rPr lang="en-US" dirty="0" err="1"/>
                        <a:t>serba</a:t>
                      </a:r>
                      <a:r>
                        <a:rPr lang="en-US" dirty="0"/>
                        <a:t> </a:t>
                      </a:r>
                      <a:r>
                        <a:rPr lang="en-US" dirty="0" err="1"/>
                        <a:t>murah</a:t>
                      </a:r>
                      <a:r>
                        <a:rPr lang="en-US" dirty="0"/>
                        <a:t> </a:t>
                      </a:r>
                      <a:r>
                        <a:rPr lang="en-US" dirty="0" err="1"/>
                        <a:t>meriah</a:t>
                      </a:r>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r>
                        <a:rPr lang="en-US" dirty="0"/>
                        <a:t>Fast </a:t>
                      </a:r>
                      <a:r>
                        <a:rPr lang="en-US" dirty="0" err="1"/>
                        <a:t>Respon</a:t>
                      </a:r>
                      <a:endParaRPr lang="en-US" dirty="0"/>
                    </a:p>
                  </a:txBody>
                  <a:tcPr/>
                </a:tc>
                <a:tc>
                  <a:txBody>
                    <a:bodyPr/>
                    <a:lstStyle/>
                    <a:p>
                      <a:r>
                        <a:rPr lang="en-US" dirty="0"/>
                        <a:t>Banyak Game </a:t>
                      </a:r>
                      <a:r>
                        <a:rPr lang="en-US" dirty="0" err="1"/>
                        <a:t>berbagai</a:t>
                      </a:r>
                      <a:r>
                        <a:rPr lang="en-US" dirty="0"/>
                        <a:t> platform</a:t>
                      </a:r>
                    </a:p>
                  </a:txBody>
                  <a:tcPr/>
                </a:tc>
                <a:tc>
                  <a:txBody>
                    <a:bodyPr/>
                    <a:lstStyle/>
                    <a:p>
                      <a:r>
                        <a:rPr lang="en-US" dirty="0"/>
                        <a:t>Seller </a:t>
                      </a:r>
                      <a:r>
                        <a:rPr lang="en-US" dirty="0" err="1"/>
                        <a:t>bebas</a:t>
                      </a:r>
                      <a:r>
                        <a:rPr lang="en-US" dirty="0"/>
                        <a:t> </a:t>
                      </a:r>
                      <a:r>
                        <a:rPr lang="en-US" dirty="0" err="1"/>
                        <a:t>memasang</a:t>
                      </a:r>
                      <a:r>
                        <a:rPr lang="en-US" dirty="0"/>
                        <a:t> </a:t>
                      </a:r>
                      <a:r>
                        <a:rPr lang="en-US" dirty="0" err="1"/>
                        <a:t>harga</a:t>
                      </a:r>
                      <a:endParaRPr lang="en-US" dirty="0"/>
                    </a:p>
                  </a:txBody>
                  <a:tcPr/>
                </a:tc>
                <a:tc>
                  <a:txBody>
                    <a:bodyPr/>
                    <a:lstStyle/>
                    <a:p>
                      <a:r>
                        <a:rPr lang="en-US" dirty="0" err="1"/>
                        <a:t>Mudah</a:t>
                      </a:r>
                      <a:r>
                        <a:rPr lang="en-US" dirty="0"/>
                        <a:t> </a:t>
                      </a:r>
                      <a:r>
                        <a:rPr lang="en-US" dirty="0" err="1"/>
                        <a:t>digunakan</a:t>
                      </a:r>
                      <a:endParaRPr lang="en-US" dirty="0"/>
                    </a:p>
                  </a:txBody>
                  <a:tcPr/>
                </a:tc>
                <a:tc>
                  <a:txBody>
                    <a:bodyPr/>
                    <a:lstStyle/>
                    <a:p>
                      <a:r>
                        <a:rPr lang="en-US" dirty="0" err="1"/>
                        <a:t>Mudah</a:t>
                      </a:r>
                      <a:r>
                        <a:rPr lang="en-US" dirty="0"/>
                        <a:t> </a:t>
                      </a:r>
                      <a:r>
                        <a:rPr lang="en-US" dirty="0" err="1"/>
                        <a:t>digunakan</a:t>
                      </a:r>
                      <a:r>
                        <a:rPr lang="en-US" dirty="0"/>
                        <a:t> dan fast </a:t>
                      </a:r>
                      <a:r>
                        <a:rPr lang="en-US" dirty="0" err="1"/>
                        <a:t>respon</a:t>
                      </a:r>
                      <a:endParaRPr lang="en-US" dirty="0"/>
                    </a:p>
                  </a:txBody>
                  <a:tcPr/>
                </a:tc>
                <a:extLst>
                  <a:ext uri="{0D108BD9-81ED-4DB2-BD59-A6C34878D82A}">
                    <a16:rowId xmlns:a16="http://schemas.microsoft.com/office/drawing/2014/main" val="1794513914"/>
                  </a:ext>
                </a:extLst>
              </a:tr>
            </a:tbl>
          </a:graphicData>
        </a:graphic>
      </p:graphicFrame>
      <p:pic>
        <p:nvPicPr>
          <p:cNvPr id="2" name="Picture 1">
            <a:extLst>
              <a:ext uri="{FF2B5EF4-FFF2-40B4-BE49-F238E27FC236}">
                <a16:creationId xmlns:a16="http://schemas.microsoft.com/office/drawing/2014/main" id="{E4CB42B7-067E-F323-791E-B451FC888B74}"/>
              </a:ext>
            </a:extLst>
          </p:cNvPr>
          <p:cNvPicPr>
            <a:picLocks noChangeAspect="1"/>
          </p:cNvPicPr>
          <p:nvPr/>
        </p:nvPicPr>
        <p:blipFill>
          <a:blip r:embed="rId2"/>
          <a:stretch>
            <a:fillRect/>
          </a:stretch>
        </p:blipFill>
        <p:spPr>
          <a:xfrm>
            <a:off x="16145557" y="348419"/>
            <a:ext cx="1255705" cy="1255705"/>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8664</TotalTime>
  <Words>1501</Words>
  <Application>Microsoft Office PowerPoint</Application>
  <PresentationFormat>Custom</PresentationFormat>
  <Paragraphs>268</Paragraphs>
  <Slides>11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Antonio Bold</vt:lpstr>
      <vt:lpstr>Calibri</vt:lpstr>
      <vt:lpstr>Times New Roman</vt:lpstr>
      <vt:lpstr>Verdana</vt:lpstr>
      <vt:lpstr>Google Sans</vt:lpstr>
      <vt:lpstr>Agrandir Wide Black Bold</vt:lpstr>
      <vt:lpstr>Montserrat</vt:lpstr>
      <vt:lpstr>Gill Sans</vt:lpstr>
      <vt:lpstr>Lexend Deca</vt:lpstr>
      <vt:lpstr>Wingdings</vt:lpstr>
      <vt:lpstr>Arial</vt:lpstr>
      <vt:lpstr>charter</vt:lpstr>
      <vt:lpstr>Avenir</vt:lpstr>
      <vt:lpstr>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Xead xD</cp:lastModifiedBy>
  <cp:revision>217</cp:revision>
  <dcterms:created xsi:type="dcterms:W3CDTF">2006-08-16T00:00:00Z</dcterms:created>
  <dcterms:modified xsi:type="dcterms:W3CDTF">2024-03-21T13:07:24Z</dcterms:modified>
  <dc:identifier>DAEgz1I4riU</dc:identifier>
</cp:coreProperties>
</file>