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80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4D8C9-06C5-4B09-874F-BE6184C5B807}" type="datetimeFigureOut">
              <a:rPr lang="id-ID" smtClean="0"/>
              <a:t>05/04/2024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9B30-774E-4548-BDAC-EB4164B19CA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98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6A2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0200" y="2386744"/>
            <a:ext cx="8991600" cy="1645920"/>
          </a:xfrm>
          <a:custGeom>
            <a:avLst/>
            <a:gdLst/>
            <a:ahLst/>
            <a:cxnLst/>
            <a:rect l="l" t="t" r="r" b="b"/>
            <a:pathLst>
              <a:path w="8991600" h="1645920">
                <a:moveTo>
                  <a:pt x="8991599" y="1645919"/>
                </a:moveTo>
                <a:lnTo>
                  <a:pt x="0" y="1645919"/>
                </a:lnTo>
                <a:lnTo>
                  <a:pt x="0" y="0"/>
                </a:lnTo>
                <a:lnTo>
                  <a:pt x="8991599" y="0"/>
                </a:lnTo>
                <a:lnTo>
                  <a:pt x="8991599" y="1645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00200" y="2386744"/>
            <a:ext cx="8991600" cy="1645920"/>
          </a:xfrm>
          <a:custGeom>
            <a:avLst/>
            <a:gdLst/>
            <a:ahLst/>
            <a:cxnLst/>
            <a:rect l="l" t="t" r="r" b="b"/>
            <a:pathLst>
              <a:path w="8991600" h="1645920">
                <a:moveTo>
                  <a:pt x="0" y="0"/>
                </a:moveTo>
                <a:lnTo>
                  <a:pt x="8991599" y="0"/>
                </a:lnTo>
                <a:lnTo>
                  <a:pt x="8991599" y="1645919"/>
                </a:lnTo>
                <a:lnTo>
                  <a:pt x="0" y="164591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30351" y="2870766"/>
            <a:ext cx="3531297" cy="60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26262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6262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6262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6262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68911" y="1561774"/>
            <a:ext cx="4625975" cy="3787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6262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37373" y="1845039"/>
            <a:ext cx="4764405" cy="390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31135" y="964691"/>
            <a:ext cx="7729855" cy="1188720"/>
          </a:xfrm>
          <a:custGeom>
            <a:avLst/>
            <a:gdLst/>
            <a:ahLst/>
            <a:cxnLst/>
            <a:rect l="l" t="t" r="r" b="b"/>
            <a:pathLst>
              <a:path w="7729855" h="1188720">
                <a:moveTo>
                  <a:pt x="7729727" y="1188719"/>
                </a:moveTo>
                <a:lnTo>
                  <a:pt x="0" y="1188719"/>
                </a:lnTo>
                <a:lnTo>
                  <a:pt x="0" y="0"/>
                </a:lnTo>
                <a:lnTo>
                  <a:pt x="7729727" y="0"/>
                </a:lnTo>
                <a:lnTo>
                  <a:pt x="7729727" y="1188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31135" y="964691"/>
            <a:ext cx="7729855" cy="1188720"/>
          </a:xfrm>
          <a:custGeom>
            <a:avLst/>
            <a:gdLst/>
            <a:ahLst/>
            <a:cxnLst/>
            <a:rect l="l" t="t" r="r" b="b"/>
            <a:pathLst>
              <a:path w="7729855" h="1188720">
                <a:moveTo>
                  <a:pt x="0" y="0"/>
                </a:moveTo>
                <a:lnTo>
                  <a:pt x="7729727" y="0"/>
                </a:lnTo>
                <a:lnTo>
                  <a:pt x="7729727" y="1188719"/>
                </a:lnTo>
                <a:lnTo>
                  <a:pt x="0" y="1188719"/>
                </a:lnTo>
                <a:lnTo>
                  <a:pt x="0" y="0"/>
                </a:lnTo>
                <a:close/>
              </a:path>
            </a:pathLst>
          </a:custGeom>
          <a:ln w="317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6262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8164" y="1305966"/>
            <a:ext cx="215567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6262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5008" y="2288857"/>
            <a:ext cx="7409180" cy="351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26262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8200" y="2667508"/>
            <a:ext cx="3990975" cy="133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algn="ctr">
              <a:lnSpc>
                <a:spcPct val="100000"/>
              </a:lnSpc>
              <a:spcBef>
                <a:spcPts val="100"/>
              </a:spcBef>
            </a:pPr>
            <a:r>
              <a:rPr sz="1900" spc="-180" dirty="0">
                <a:solidFill>
                  <a:srgbClr val="6B8890"/>
                </a:solidFill>
                <a:latin typeface="Microsoft Sans Serif"/>
                <a:cs typeface="Microsoft Sans Serif"/>
              </a:rPr>
              <a:t>IP</a:t>
            </a:r>
            <a:r>
              <a:rPr sz="1900" spc="-170" dirty="0">
                <a:solidFill>
                  <a:srgbClr val="6B8890"/>
                </a:solidFill>
                <a:latin typeface="Microsoft Sans Serif"/>
                <a:cs typeface="Microsoft Sans Serif"/>
              </a:rPr>
              <a:t> </a:t>
            </a:r>
            <a:r>
              <a:rPr sz="1900" spc="-185" dirty="0">
                <a:solidFill>
                  <a:srgbClr val="6B8890"/>
                </a:solidFill>
                <a:latin typeface="Microsoft Sans Serif"/>
                <a:cs typeface="Microsoft Sans Serif"/>
              </a:rPr>
              <a:t>ADDRESS</a:t>
            </a:r>
            <a:endParaRPr sz="1900">
              <a:latin typeface="Microsoft Sans Serif"/>
              <a:cs typeface="Microsoft Sans Serif"/>
            </a:endParaRPr>
          </a:p>
          <a:p>
            <a:pPr marL="209550" indent="-197485">
              <a:lnSpc>
                <a:spcPct val="100000"/>
              </a:lnSpc>
              <a:spcBef>
                <a:spcPts val="1455"/>
              </a:spcBef>
              <a:buClr>
                <a:srgbClr val="9BAEB5"/>
              </a:buClr>
              <a:buFont typeface="Arial MT"/>
              <a:buChar char="•"/>
              <a:tabLst>
                <a:tab pos="210185" algn="l"/>
              </a:tabLst>
            </a:pPr>
            <a:r>
              <a:rPr sz="1650" spc="-150" dirty="0">
                <a:solidFill>
                  <a:srgbClr val="262626"/>
                </a:solidFill>
                <a:latin typeface="Microsoft Sans Serif"/>
                <a:cs typeface="Microsoft Sans Serif"/>
              </a:rPr>
              <a:t>IP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address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adalah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85" dirty="0">
                <a:solidFill>
                  <a:srgbClr val="262626"/>
                </a:solidFill>
                <a:latin typeface="Microsoft Sans Serif"/>
                <a:cs typeface="Microsoft Sans Serif"/>
              </a:rPr>
              <a:t>sumber</a:t>
            </a:r>
            <a:r>
              <a:rPr sz="165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daya</a:t>
            </a:r>
            <a:r>
              <a:rPr sz="16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16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terbatas</a:t>
            </a:r>
            <a:endParaRPr sz="1650">
              <a:latin typeface="Microsoft Sans Serif"/>
              <a:cs typeface="Microsoft Sans Serif"/>
            </a:endParaRPr>
          </a:p>
          <a:p>
            <a:pPr marL="209550" marR="85090" indent="-197485">
              <a:lnSpc>
                <a:spcPts val="1800"/>
              </a:lnSpc>
              <a:spcBef>
                <a:spcPts val="1025"/>
              </a:spcBef>
              <a:buClr>
                <a:srgbClr val="9BAEB5"/>
              </a:buClr>
              <a:buFont typeface="Arial MT"/>
              <a:buChar char="•"/>
              <a:tabLst>
                <a:tab pos="210185" algn="l"/>
              </a:tabLst>
            </a:pPr>
            <a:r>
              <a:rPr sz="1650" spc="-85" dirty="0">
                <a:solidFill>
                  <a:srgbClr val="262626"/>
                </a:solidFill>
                <a:latin typeface="Microsoft Sans Serif"/>
                <a:cs typeface="Microsoft Sans Serif"/>
              </a:rPr>
              <a:t>Perlu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dihemat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dengan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00" dirty="0">
                <a:solidFill>
                  <a:srgbClr val="262626"/>
                </a:solidFill>
                <a:latin typeface="Microsoft Sans Serif"/>
                <a:cs typeface="Microsoft Sans Serif"/>
              </a:rPr>
              <a:t>alokasi</a:t>
            </a:r>
            <a:r>
              <a:rPr sz="165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16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jelas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dan </a:t>
            </a:r>
            <a:r>
              <a:rPr sz="1650" spc="-4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85" dirty="0">
                <a:solidFill>
                  <a:srgbClr val="262626"/>
                </a:solidFill>
                <a:latin typeface="Microsoft Sans Serif"/>
                <a:cs typeface="Microsoft Sans Serif"/>
              </a:rPr>
              <a:t>terencana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3080" y="2667508"/>
            <a:ext cx="3745229" cy="290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045" algn="ctr">
              <a:lnSpc>
                <a:spcPct val="100000"/>
              </a:lnSpc>
              <a:spcBef>
                <a:spcPts val="100"/>
              </a:spcBef>
            </a:pPr>
            <a:r>
              <a:rPr sz="1900" spc="-145" dirty="0">
                <a:solidFill>
                  <a:srgbClr val="6B8890"/>
                </a:solidFill>
                <a:latin typeface="Microsoft Sans Serif"/>
                <a:cs typeface="Microsoft Sans Serif"/>
              </a:rPr>
              <a:t>IPV4</a:t>
            </a:r>
            <a:endParaRPr sz="1900">
              <a:latin typeface="Microsoft Sans Serif"/>
              <a:cs typeface="Microsoft Sans Serif"/>
            </a:endParaRPr>
          </a:p>
          <a:p>
            <a:pPr marL="209550" marR="20955" indent="-197485">
              <a:lnSpc>
                <a:spcPts val="1800"/>
              </a:lnSpc>
              <a:spcBef>
                <a:spcPts val="1665"/>
              </a:spcBef>
              <a:buClr>
                <a:srgbClr val="9BAEB5"/>
              </a:buClr>
              <a:buFont typeface="Arial MT"/>
              <a:buChar char="•"/>
              <a:tabLst>
                <a:tab pos="210185" algn="l"/>
              </a:tabLst>
            </a:pPr>
            <a:r>
              <a:rPr sz="165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32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bit,</a:t>
            </a:r>
            <a:r>
              <a:rPr sz="165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b="1" dirty="0">
                <a:solidFill>
                  <a:srgbClr val="262626"/>
                </a:solidFill>
                <a:latin typeface="Arial"/>
                <a:cs typeface="Arial"/>
              </a:rPr>
              <a:t>4 </a:t>
            </a:r>
            <a:r>
              <a:rPr sz="1650" b="1" spc="-25" dirty="0">
                <a:solidFill>
                  <a:srgbClr val="262626"/>
                </a:solidFill>
                <a:latin typeface="Arial"/>
                <a:cs typeface="Arial"/>
              </a:rPr>
              <a:t>blok</a:t>
            </a:r>
            <a:r>
              <a:rPr sz="1650" b="1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650" b="1" spc="40" dirty="0">
                <a:solidFill>
                  <a:srgbClr val="262626"/>
                </a:solidFill>
                <a:latin typeface="Arial"/>
                <a:cs typeface="Arial"/>
              </a:rPr>
              <a:t>(1</a:t>
            </a:r>
            <a:r>
              <a:rPr sz="165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262626"/>
                </a:solidFill>
                <a:latin typeface="Arial"/>
                <a:cs typeface="Arial"/>
              </a:rPr>
              <a:t>blok</a:t>
            </a:r>
            <a:r>
              <a:rPr sz="1650" b="1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650" b="1" spc="5" dirty="0">
                <a:solidFill>
                  <a:srgbClr val="262626"/>
                </a:solidFill>
                <a:latin typeface="Arial"/>
                <a:cs typeface="Arial"/>
              </a:rPr>
              <a:t>=</a:t>
            </a:r>
            <a:r>
              <a:rPr sz="1650" b="1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262626"/>
                </a:solidFill>
                <a:latin typeface="Arial"/>
                <a:cs typeface="Arial"/>
              </a:rPr>
              <a:t>8 </a:t>
            </a:r>
            <a:r>
              <a:rPr sz="1650" b="1" spc="30" dirty="0">
                <a:solidFill>
                  <a:srgbClr val="262626"/>
                </a:solidFill>
                <a:latin typeface="Arial"/>
                <a:cs typeface="Arial"/>
              </a:rPr>
              <a:t>bit),</a:t>
            </a:r>
            <a:r>
              <a:rPr sz="1650" b="1" spc="-1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650" spc="-60" dirty="0">
                <a:solidFill>
                  <a:srgbClr val="262626"/>
                </a:solidFill>
                <a:latin typeface="Microsoft Sans Serif"/>
                <a:cs typeface="Microsoft Sans Serif"/>
              </a:rPr>
              <a:t>tiap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blok </a:t>
            </a:r>
            <a:r>
              <a:rPr sz="1650" spc="-4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dipisahka</a:t>
            </a:r>
            <a:r>
              <a:rPr sz="165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denga</a:t>
            </a:r>
            <a:r>
              <a:rPr sz="165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1650" spc="-15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155" dirty="0">
                <a:solidFill>
                  <a:srgbClr val="262626"/>
                </a:solidFill>
                <a:latin typeface="Microsoft Sans Serif"/>
                <a:cs typeface="Microsoft Sans Serif"/>
              </a:rPr>
              <a:t>“</a:t>
            </a:r>
            <a:r>
              <a:rPr sz="1650" spc="-265" dirty="0">
                <a:solidFill>
                  <a:srgbClr val="262626"/>
                </a:solidFill>
                <a:latin typeface="Microsoft Sans Serif"/>
                <a:cs typeface="Microsoft Sans Serif"/>
              </a:rPr>
              <a:t>.</a:t>
            </a:r>
            <a:r>
              <a:rPr sz="1650" spc="160" dirty="0">
                <a:solidFill>
                  <a:srgbClr val="262626"/>
                </a:solidFill>
                <a:latin typeface="Microsoft Sans Serif"/>
                <a:cs typeface="Microsoft Sans Serif"/>
              </a:rPr>
              <a:t>”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(dot)</a:t>
            </a:r>
            <a:endParaRPr sz="1650">
              <a:latin typeface="Microsoft Sans Serif"/>
              <a:cs typeface="Microsoft Sans Serif"/>
            </a:endParaRPr>
          </a:p>
          <a:p>
            <a:pPr marL="209550" marR="5080" indent="-197485">
              <a:lnSpc>
                <a:spcPts val="18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210185" algn="l"/>
              </a:tabLst>
            </a:pPr>
            <a:r>
              <a:rPr sz="1650" spc="-60" dirty="0">
                <a:solidFill>
                  <a:srgbClr val="262626"/>
                </a:solidFill>
                <a:latin typeface="Microsoft Sans Serif"/>
                <a:cs typeface="Microsoft Sans Serif"/>
              </a:rPr>
              <a:t>Ilustrasi</a:t>
            </a:r>
            <a:r>
              <a:rPr sz="16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: </a:t>
            </a:r>
            <a:r>
              <a:rPr sz="165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xxxxxxxx.xxxxxxxx.xxxxxxxx.xxxxxxxx</a:t>
            </a:r>
            <a:endParaRPr sz="1650">
              <a:latin typeface="Microsoft Sans Serif"/>
              <a:cs typeface="Microsoft Sans Serif"/>
            </a:endParaRPr>
          </a:p>
          <a:p>
            <a:pPr marL="209550">
              <a:lnSpc>
                <a:spcPct val="100000"/>
              </a:lnSpc>
              <a:spcBef>
                <a:spcPts val="825"/>
              </a:spcBef>
            </a:pPr>
            <a:r>
              <a:rPr sz="1450" spc="80" dirty="0">
                <a:solidFill>
                  <a:srgbClr val="262626"/>
                </a:solidFill>
                <a:latin typeface="Microsoft Sans Serif"/>
                <a:cs typeface="Microsoft Sans Serif"/>
              </a:rPr>
              <a:t>X</a:t>
            </a:r>
            <a:r>
              <a:rPr sz="14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5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adalah</a:t>
            </a:r>
            <a:r>
              <a:rPr sz="1450" spc="15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5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0</a:t>
            </a:r>
            <a:r>
              <a:rPr sz="14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5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atau</a:t>
            </a:r>
            <a:r>
              <a:rPr sz="14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5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1</a:t>
            </a:r>
            <a:r>
              <a:rPr sz="14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5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(biner)</a:t>
            </a:r>
            <a:endParaRPr sz="1450">
              <a:latin typeface="Microsoft Sans Serif"/>
              <a:cs typeface="Microsoft Sans Serif"/>
            </a:endParaRPr>
          </a:p>
          <a:p>
            <a:pPr marL="209550" indent="-197485">
              <a:lnSpc>
                <a:spcPct val="100000"/>
              </a:lnSpc>
              <a:spcBef>
                <a:spcPts val="819"/>
              </a:spcBef>
              <a:buClr>
                <a:srgbClr val="9BAEB5"/>
              </a:buClr>
              <a:buFont typeface="Arial MT"/>
              <a:buChar char="•"/>
              <a:tabLst>
                <a:tab pos="210185" algn="l"/>
              </a:tabLst>
            </a:pPr>
            <a:r>
              <a:rPr sz="165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Contoh</a:t>
            </a:r>
            <a:r>
              <a:rPr sz="165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50" dirty="0">
                <a:solidFill>
                  <a:srgbClr val="262626"/>
                </a:solidFill>
                <a:latin typeface="Microsoft Sans Serif"/>
                <a:cs typeface="Microsoft Sans Serif"/>
              </a:rPr>
              <a:t>IP</a:t>
            </a:r>
            <a:endParaRPr sz="1650">
              <a:latin typeface="Microsoft Sans Serif"/>
              <a:cs typeface="Microsoft Sans Serif"/>
            </a:endParaRPr>
          </a:p>
          <a:p>
            <a:pPr marL="438150" lvl="1" indent="-201295">
              <a:lnSpc>
                <a:spcPct val="100000"/>
              </a:lnSpc>
              <a:spcBef>
                <a:spcPts val="860"/>
              </a:spcBef>
              <a:buClr>
                <a:srgbClr val="9BAEB5"/>
              </a:buClr>
              <a:buFont typeface="Arial MT"/>
              <a:buChar char="•"/>
              <a:tabLst>
                <a:tab pos="437515" algn="l"/>
                <a:tab pos="438784" algn="l"/>
              </a:tabLst>
            </a:pPr>
            <a:r>
              <a:rPr sz="145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Bine</a:t>
            </a:r>
            <a:r>
              <a:rPr sz="145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14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r>
              <a:rPr sz="145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5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11000000.10101000.10.1</a:t>
            </a:r>
            <a:endParaRPr sz="1450">
              <a:latin typeface="Microsoft Sans Serif"/>
              <a:cs typeface="Microsoft Sans Serif"/>
            </a:endParaRPr>
          </a:p>
          <a:p>
            <a:pPr marL="438150" lvl="1" indent="-201295">
              <a:lnSpc>
                <a:spcPct val="100000"/>
              </a:lnSpc>
              <a:spcBef>
                <a:spcPts val="855"/>
              </a:spcBef>
              <a:buClr>
                <a:srgbClr val="9BAEB5"/>
              </a:buClr>
              <a:buFont typeface="Arial MT"/>
              <a:buChar char="•"/>
              <a:tabLst>
                <a:tab pos="437515" algn="l"/>
                <a:tab pos="438784" algn="l"/>
              </a:tabLst>
            </a:pPr>
            <a:r>
              <a:rPr sz="145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Decimal</a:t>
            </a:r>
            <a:r>
              <a:rPr sz="14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r>
              <a:rPr sz="145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45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192.168.2.1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855" cy="1188720"/>
          </a:xfrm>
          <a:prstGeom prst="rect">
            <a:avLst/>
          </a:prstGeom>
          <a:solidFill>
            <a:srgbClr val="FFFFFF"/>
          </a:solidFill>
          <a:ln w="31749">
            <a:solidFill>
              <a:srgbClr val="404040"/>
            </a:solidFill>
          </a:ln>
        </p:spPr>
        <p:txBody>
          <a:bodyPr vert="horz" wrap="square" lIns="0" tIns="3536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85"/>
              </a:spcBef>
            </a:pPr>
            <a:r>
              <a:rPr spc="-260" dirty="0"/>
              <a:t>IP</a:t>
            </a:r>
            <a:r>
              <a:rPr spc="-250" dirty="0"/>
              <a:t> </a:t>
            </a:r>
            <a:r>
              <a:rPr spc="-265" dirty="0"/>
              <a:t>ADDRESS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6A2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099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534670" algn="ctr">
              <a:lnSpc>
                <a:spcPct val="100000"/>
              </a:lnSpc>
              <a:spcBef>
                <a:spcPts val="5"/>
              </a:spcBef>
            </a:pPr>
            <a:r>
              <a:rPr sz="3200" spc="-180" dirty="0"/>
              <a:t>11000000.10101000.00001010.01100110/11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24193" y="624205"/>
            <a:ext cx="10944225" cy="4658995"/>
            <a:chOff x="624193" y="624205"/>
            <a:chExt cx="10944225" cy="4658995"/>
          </a:xfrm>
        </p:grpSpPr>
        <p:sp>
          <p:nvSpPr>
            <p:cNvPr id="4" name="object 4"/>
            <p:cNvSpPr/>
            <p:nvPr/>
          </p:nvSpPr>
          <p:spPr>
            <a:xfrm>
              <a:off x="640068" y="640080"/>
              <a:ext cx="10912475" cy="4627245"/>
            </a:xfrm>
            <a:custGeom>
              <a:avLst/>
              <a:gdLst/>
              <a:ahLst/>
              <a:cxnLst/>
              <a:rect l="l" t="t" r="r" b="b"/>
              <a:pathLst>
                <a:path w="10912475" h="4627245">
                  <a:moveTo>
                    <a:pt x="0" y="0"/>
                  </a:moveTo>
                  <a:lnTo>
                    <a:pt x="10911864" y="0"/>
                  </a:lnTo>
                  <a:lnTo>
                    <a:pt x="10911864" y="4626864"/>
                  </a:lnTo>
                  <a:lnTo>
                    <a:pt x="0" y="4626864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6196" y="804672"/>
              <a:ext cx="10579735" cy="4297680"/>
            </a:xfrm>
            <a:custGeom>
              <a:avLst/>
              <a:gdLst/>
              <a:ahLst/>
              <a:cxnLst/>
              <a:rect l="l" t="t" r="r" b="b"/>
              <a:pathLst>
                <a:path w="10579735" h="4297680">
                  <a:moveTo>
                    <a:pt x="10579607" y="4297679"/>
                  </a:moveTo>
                  <a:lnTo>
                    <a:pt x="0" y="4297679"/>
                  </a:lnTo>
                  <a:lnTo>
                    <a:pt x="0" y="0"/>
                  </a:lnTo>
                  <a:lnTo>
                    <a:pt x="10579607" y="0"/>
                  </a:lnTo>
                  <a:lnTo>
                    <a:pt x="10579607" y="42976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26022" y="2516994"/>
            <a:ext cx="42462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45" dirty="0"/>
              <a:t>SUBNETTING...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029" y="1305966"/>
            <a:ext cx="3112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65" dirty="0">
                <a:latin typeface="Georgia"/>
                <a:cs typeface="Georgia"/>
              </a:rPr>
              <a:t>TERIMA</a:t>
            </a:r>
            <a:r>
              <a:rPr b="1" spc="-150" dirty="0">
                <a:latin typeface="Georgia"/>
                <a:cs typeface="Georgia"/>
              </a:rPr>
              <a:t> </a:t>
            </a:r>
            <a:r>
              <a:rPr b="1" spc="45" dirty="0">
                <a:latin typeface="Georgia"/>
                <a:cs typeface="Georgia"/>
              </a:rPr>
              <a:t>KASIH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6A21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81150" y="2367694"/>
            <a:ext cx="9029700" cy="1684020"/>
            <a:chOff x="1581150" y="2367694"/>
            <a:chExt cx="9029700" cy="1684020"/>
          </a:xfrm>
        </p:grpSpPr>
        <p:sp>
          <p:nvSpPr>
            <p:cNvPr id="4" name="object 4"/>
            <p:cNvSpPr/>
            <p:nvPr/>
          </p:nvSpPr>
          <p:spPr>
            <a:xfrm>
              <a:off x="1600200" y="2386744"/>
              <a:ext cx="8991600" cy="1645920"/>
            </a:xfrm>
            <a:custGeom>
              <a:avLst/>
              <a:gdLst/>
              <a:ahLst/>
              <a:cxnLst/>
              <a:rect l="l" t="t" r="r" b="b"/>
              <a:pathLst>
                <a:path w="8991600" h="1645920">
                  <a:moveTo>
                    <a:pt x="8991599" y="1645919"/>
                  </a:moveTo>
                  <a:lnTo>
                    <a:pt x="0" y="1645919"/>
                  </a:lnTo>
                  <a:lnTo>
                    <a:pt x="0" y="0"/>
                  </a:lnTo>
                  <a:lnTo>
                    <a:pt x="8991599" y="0"/>
                  </a:lnTo>
                  <a:lnTo>
                    <a:pt x="8991599" y="1645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200" y="2386744"/>
              <a:ext cx="8991600" cy="1645920"/>
            </a:xfrm>
            <a:custGeom>
              <a:avLst/>
              <a:gdLst/>
              <a:ahLst/>
              <a:cxnLst/>
              <a:rect l="l" t="t" r="r" b="b"/>
              <a:pathLst>
                <a:path w="8991600" h="1645920">
                  <a:moveTo>
                    <a:pt x="0" y="0"/>
                  </a:moveTo>
                  <a:lnTo>
                    <a:pt x="8991599" y="0"/>
                  </a:lnTo>
                  <a:lnTo>
                    <a:pt x="8991599" y="1645919"/>
                  </a:lnTo>
                  <a:lnTo>
                    <a:pt x="0" y="164591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77279" y="2870766"/>
            <a:ext cx="53625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90" dirty="0"/>
              <a:t>PRAKTIK</a:t>
            </a:r>
            <a:r>
              <a:rPr sz="3800" spc="-45" dirty="0"/>
              <a:t> </a:t>
            </a:r>
            <a:r>
              <a:rPr sz="3800" spc="-210" dirty="0"/>
              <a:t>PENGKABELAN</a:t>
            </a:r>
            <a:endParaRPr sz="3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099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marL="2717165" marR="629920" indent="-1560830">
              <a:lnSpc>
                <a:spcPts val="4100"/>
              </a:lnSpc>
              <a:spcBef>
                <a:spcPts val="2380"/>
              </a:spcBef>
            </a:pPr>
            <a:r>
              <a:rPr sz="3850" b="1" i="1" spc="-120" dirty="0">
                <a:latin typeface="Verdana"/>
                <a:cs typeface="Verdana"/>
              </a:rPr>
              <a:t>PENGENALA</a:t>
            </a:r>
            <a:r>
              <a:rPr sz="3850" b="1" i="1" spc="-125" dirty="0">
                <a:latin typeface="Verdana"/>
                <a:cs typeface="Verdana"/>
              </a:rPr>
              <a:t>N</a:t>
            </a:r>
            <a:r>
              <a:rPr sz="3850" b="1" i="1" spc="-270" dirty="0">
                <a:latin typeface="Verdana"/>
                <a:cs typeface="Verdana"/>
              </a:rPr>
              <a:t> </a:t>
            </a:r>
            <a:r>
              <a:rPr sz="3850" b="1" i="1" spc="-365" dirty="0">
                <a:latin typeface="Verdana"/>
                <a:cs typeface="Verdana"/>
              </a:rPr>
              <a:t>D</a:t>
            </a:r>
            <a:r>
              <a:rPr sz="3850" b="1" i="1" spc="-240" dirty="0">
                <a:latin typeface="Verdana"/>
                <a:cs typeface="Verdana"/>
              </a:rPr>
              <a:t>ASAR</a:t>
            </a:r>
            <a:r>
              <a:rPr sz="3850" b="1" i="1" spc="-270" dirty="0">
                <a:latin typeface="Verdana"/>
                <a:cs typeface="Verdana"/>
              </a:rPr>
              <a:t> </a:t>
            </a:r>
            <a:r>
              <a:rPr sz="3850" b="1" i="1" spc="-170" dirty="0">
                <a:latin typeface="Verdana"/>
                <a:cs typeface="Verdana"/>
              </a:rPr>
              <a:t>CISCO  </a:t>
            </a:r>
            <a:r>
              <a:rPr sz="3850" b="1" i="1" spc="-750" dirty="0">
                <a:latin typeface="Verdana"/>
                <a:cs typeface="Verdana"/>
              </a:rPr>
              <a:t>P</a:t>
            </a:r>
            <a:r>
              <a:rPr sz="3850" b="1" i="1" spc="-180" dirty="0">
                <a:latin typeface="Verdana"/>
                <a:cs typeface="Verdana"/>
              </a:rPr>
              <a:t>A</a:t>
            </a:r>
            <a:r>
              <a:rPr sz="3850" b="1" i="1" spc="-65" dirty="0">
                <a:latin typeface="Verdana"/>
                <a:cs typeface="Verdana"/>
              </a:rPr>
              <a:t>CKE</a:t>
            </a:r>
            <a:r>
              <a:rPr sz="3850" b="1" i="1" spc="-50" dirty="0">
                <a:latin typeface="Verdana"/>
                <a:cs typeface="Verdana"/>
              </a:rPr>
              <a:t>T</a:t>
            </a:r>
            <a:r>
              <a:rPr sz="3850" b="1" i="1" spc="-840" dirty="0">
                <a:latin typeface="Verdana"/>
                <a:cs typeface="Verdana"/>
              </a:rPr>
              <a:t> </a:t>
            </a:r>
            <a:r>
              <a:rPr sz="3850" b="1" i="1" spc="-175" dirty="0">
                <a:latin typeface="Verdana"/>
                <a:cs typeface="Verdana"/>
              </a:rPr>
              <a:t>TR</a:t>
            </a:r>
            <a:r>
              <a:rPr sz="3850" b="1" i="1" spc="-180" dirty="0">
                <a:latin typeface="Verdana"/>
                <a:cs typeface="Verdana"/>
              </a:rPr>
              <a:t>ACER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8588" y="2527300"/>
            <a:ext cx="4020185" cy="1778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00"/>
              </a:spcBef>
            </a:pPr>
            <a:r>
              <a:rPr sz="18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Tujuan</a:t>
            </a:r>
            <a:endParaRPr sz="1800">
              <a:latin typeface="Microsoft Sans Serif"/>
              <a:cs typeface="Microsoft Sans Serif"/>
            </a:endParaRPr>
          </a:p>
          <a:p>
            <a:pPr marL="603250" marR="302895" indent="-59118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AutoNum type="arabicPeriod"/>
              <a:tabLst>
                <a:tab pos="603250" algn="l"/>
                <a:tab pos="603885" algn="l"/>
              </a:tabLst>
            </a:pP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Memperkenalkan</a:t>
            </a:r>
            <a:r>
              <a:rPr sz="18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software</a:t>
            </a:r>
            <a:r>
              <a:rPr sz="18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Packet </a:t>
            </a:r>
            <a:r>
              <a:rPr sz="1800" spc="-46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Tracer</a:t>
            </a: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berdasarkan</a:t>
            </a:r>
            <a:r>
              <a:rPr sz="18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fungsinya</a:t>
            </a:r>
            <a:endParaRPr sz="1800">
              <a:latin typeface="Microsoft Sans Serif"/>
              <a:cs typeface="Microsoft Sans Serif"/>
            </a:endParaRPr>
          </a:p>
          <a:p>
            <a:pPr marL="603250" marR="5080" indent="-59118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AutoNum type="arabicPeriod"/>
              <a:tabLst>
                <a:tab pos="603250" algn="l"/>
                <a:tab pos="603885" algn="l"/>
              </a:tabLst>
            </a:pP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Menggunaka</a:t>
            </a:r>
            <a:r>
              <a:rPr sz="18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softwa</a:t>
            </a:r>
            <a:r>
              <a:rPr sz="18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18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e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Pac</a:t>
            </a:r>
            <a:r>
              <a:rPr sz="180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k</a:t>
            </a:r>
            <a:r>
              <a:rPr sz="18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et</a:t>
            </a:r>
            <a:r>
              <a:rPr sz="180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240" dirty="0">
                <a:solidFill>
                  <a:srgbClr val="262626"/>
                </a:solidFill>
                <a:latin typeface="Microsoft Sans Serif"/>
                <a:cs typeface="Microsoft Sans Serif"/>
              </a:rPr>
              <a:t>T</a:t>
            </a:r>
            <a:r>
              <a:rPr sz="18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racer  </a:t>
            </a:r>
            <a:r>
              <a:rPr sz="180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untuk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simulasi</a:t>
            </a:r>
            <a:r>
              <a:rPr sz="18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jaringan</a:t>
            </a:r>
            <a:r>
              <a:rPr sz="18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sederhana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425" y="1690688"/>
            <a:ext cx="5057374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69" y="830197"/>
            <a:ext cx="5310052" cy="416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165850" y="824533"/>
            <a:ext cx="5194300" cy="2646680"/>
            <a:chOff x="6165850" y="824533"/>
            <a:chExt cx="5194300" cy="2646680"/>
          </a:xfrm>
        </p:grpSpPr>
        <p:sp>
          <p:nvSpPr>
            <p:cNvPr id="4" name="object 4"/>
            <p:cNvSpPr/>
            <p:nvPr/>
          </p:nvSpPr>
          <p:spPr>
            <a:xfrm>
              <a:off x="6172200" y="830883"/>
              <a:ext cx="5181600" cy="2633980"/>
            </a:xfrm>
            <a:custGeom>
              <a:avLst/>
              <a:gdLst/>
              <a:ahLst/>
              <a:cxnLst/>
              <a:rect l="l" t="t" r="r" b="b"/>
              <a:pathLst>
                <a:path w="5181600" h="2633979">
                  <a:moveTo>
                    <a:pt x="4742621" y="2633815"/>
                  </a:moveTo>
                  <a:lnTo>
                    <a:pt x="438977" y="2633815"/>
                  </a:lnTo>
                  <a:lnTo>
                    <a:pt x="391146" y="2631240"/>
                  </a:lnTo>
                  <a:lnTo>
                    <a:pt x="344806" y="2623691"/>
                  </a:lnTo>
                  <a:lnTo>
                    <a:pt x="300226" y="2611436"/>
                  </a:lnTo>
                  <a:lnTo>
                    <a:pt x="257674" y="2594744"/>
                  </a:lnTo>
                  <a:lnTo>
                    <a:pt x="217417" y="2573882"/>
                  </a:lnTo>
                  <a:lnTo>
                    <a:pt x="179723" y="2549118"/>
                  </a:lnTo>
                  <a:lnTo>
                    <a:pt x="144859" y="2520720"/>
                  </a:lnTo>
                  <a:lnTo>
                    <a:pt x="113095" y="2488955"/>
                  </a:lnTo>
                  <a:lnTo>
                    <a:pt x="84697" y="2454092"/>
                  </a:lnTo>
                  <a:lnTo>
                    <a:pt x="59933" y="2416398"/>
                  </a:lnTo>
                  <a:lnTo>
                    <a:pt x="39071" y="2376141"/>
                  </a:lnTo>
                  <a:lnTo>
                    <a:pt x="22379" y="2333588"/>
                  </a:lnTo>
                  <a:lnTo>
                    <a:pt x="10124" y="2289009"/>
                  </a:lnTo>
                  <a:lnTo>
                    <a:pt x="2575" y="2242669"/>
                  </a:lnTo>
                  <a:lnTo>
                    <a:pt x="0" y="2194837"/>
                  </a:lnTo>
                  <a:lnTo>
                    <a:pt x="0" y="438978"/>
                  </a:lnTo>
                  <a:lnTo>
                    <a:pt x="2575" y="391146"/>
                  </a:lnTo>
                  <a:lnTo>
                    <a:pt x="10124" y="344806"/>
                  </a:lnTo>
                  <a:lnTo>
                    <a:pt x="22379" y="300227"/>
                  </a:lnTo>
                  <a:lnTo>
                    <a:pt x="39071" y="257674"/>
                  </a:lnTo>
                  <a:lnTo>
                    <a:pt x="59933" y="217417"/>
                  </a:lnTo>
                  <a:lnTo>
                    <a:pt x="84697" y="179723"/>
                  </a:lnTo>
                  <a:lnTo>
                    <a:pt x="113095" y="144860"/>
                  </a:lnTo>
                  <a:lnTo>
                    <a:pt x="144859" y="113095"/>
                  </a:lnTo>
                  <a:lnTo>
                    <a:pt x="179723" y="84697"/>
                  </a:lnTo>
                  <a:lnTo>
                    <a:pt x="217417" y="59933"/>
                  </a:lnTo>
                  <a:lnTo>
                    <a:pt x="257674" y="39071"/>
                  </a:lnTo>
                  <a:lnTo>
                    <a:pt x="300226" y="22379"/>
                  </a:lnTo>
                  <a:lnTo>
                    <a:pt x="344806" y="10124"/>
                  </a:lnTo>
                  <a:lnTo>
                    <a:pt x="391146" y="2575"/>
                  </a:lnTo>
                  <a:lnTo>
                    <a:pt x="438977" y="0"/>
                  </a:lnTo>
                  <a:lnTo>
                    <a:pt x="4742621" y="0"/>
                  </a:lnTo>
                  <a:lnTo>
                    <a:pt x="4792154" y="2801"/>
                  </a:lnTo>
                  <a:lnTo>
                    <a:pt x="4840673" y="11089"/>
                  </a:lnTo>
                  <a:lnTo>
                    <a:pt x="4887748" y="24683"/>
                  </a:lnTo>
                  <a:lnTo>
                    <a:pt x="4932951" y="43407"/>
                  </a:lnTo>
                  <a:lnTo>
                    <a:pt x="4975852" y="67081"/>
                  </a:lnTo>
                  <a:lnTo>
                    <a:pt x="5016020" y="95530"/>
                  </a:lnTo>
                  <a:lnTo>
                    <a:pt x="5053026" y="128573"/>
                  </a:lnTo>
                  <a:lnTo>
                    <a:pt x="5086069" y="165579"/>
                  </a:lnTo>
                  <a:lnTo>
                    <a:pt x="5114518" y="205747"/>
                  </a:lnTo>
                  <a:lnTo>
                    <a:pt x="5138192" y="248647"/>
                  </a:lnTo>
                  <a:lnTo>
                    <a:pt x="5156916" y="293850"/>
                  </a:lnTo>
                  <a:lnTo>
                    <a:pt x="5170510" y="340926"/>
                  </a:lnTo>
                  <a:lnTo>
                    <a:pt x="5178798" y="389445"/>
                  </a:lnTo>
                  <a:lnTo>
                    <a:pt x="5181599" y="438978"/>
                  </a:lnTo>
                  <a:lnTo>
                    <a:pt x="5181599" y="2194837"/>
                  </a:lnTo>
                  <a:lnTo>
                    <a:pt x="5179024" y="2242669"/>
                  </a:lnTo>
                  <a:lnTo>
                    <a:pt x="5171475" y="2289009"/>
                  </a:lnTo>
                  <a:lnTo>
                    <a:pt x="5159220" y="2333588"/>
                  </a:lnTo>
                  <a:lnTo>
                    <a:pt x="5142528" y="2376141"/>
                  </a:lnTo>
                  <a:lnTo>
                    <a:pt x="5121666" y="2416398"/>
                  </a:lnTo>
                  <a:lnTo>
                    <a:pt x="5096902" y="2454092"/>
                  </a:lnTo>
                  <a:lnTo>
                    <a:pt x="5068504" y="2488955"/>
                  </a:lnTo>
                  <a:lnTo>
                    <a:pt x="5036739" y="2520720"/>
                  </a:lnTo>
                  <a:lnTo>
                    <a:pt x="5001876" y="2549118"/>
                  </a:lnTo>
                  <a:lnTo>
                    <a:pt x="4964182" y="2573882"/>
                  </a:lnTo>
                  <a:lnTo>
                    <a:pt x="4923925" y="2594744"/>
                  </a:lnTo>
                  <a:lnTo>
                    <a:pt x="4881372" y="2611436"/>
                  </a:lnTo>
                  <a:lnTo>
                    <a:pt x="4836792" y="2623691"/>
                  </a:lnTo>
                  <a:lnTo>
                    <a:pt x="4790453" y="2631240"/>
                  </a:lnTo>
                  <a:lnTo>
                    <a:pt x="4742621" y="2633815"/>
                  </a:lnTo>
                  <a:close/>
                </a:path>
              </a:pathLst>
            </a:custGeom>
            <a:solidFill>
              <a:srgbClr val="F4A2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72200" y="830883"/>
              <a:ext cx="5181600" cy="2633980"/>
            </a:xfrm>
            <a:custGeom>
              <a:avLst/>
              <a:gdLst/>
              <a:ahLst/>
              <a:cxnLst/>
              <a:rect l="l" t="t" r="r" b="b"/>
              <a:pathLst>
                <a:path w="5181600" h="2633979">
                  <a:moveTo>
                    <a:pt x="0" y="438978"/>
                  </a:moveTo>
                  <a:lnTo>
                    <a:pt x="2575" y="391146"/>
                  </a:lnTo>
                  <a:lnTo>
                    <a:pt x="10124" y="344806"/>
                  </a:lnTo>
                  <a:lnTo>
                    <a:pt x="22379" y="300227"/>
                  </a:lnTo>
                  <a:lnTo>
                    <a:pt x="39071" y="257674"/>
                  </a:lnTo>
                  <a:lnTo>
                    <a:pt x="59933" y="217417"/>
                  </a:lnTo>
                  <a:lnTo>
                    <a:pt x="84697" y="179723"/>
                  </a:lnTo>
                  <a:lnTo>
                    <a:pt x="113095" y="144860"/>
                  </a:lnTo>
                  <a:lnTo>
                    <a:pt x="144859" y="113095"/>
                  </a:lnTo>
                  <a:lnTo>
                    <a:pt x="179723" y="84697"/>
                  </a:lnTo>
                  <a:lnTo>
                    <a:pt x="217417" y="59933"/>
                  </a:lnTo>
                  <a:lnTo>
                    <a:pt x="257674" y="39071"/>
                  </a:lnTo>
                  <a:lnTo>
                    <a:pt x="300226" y="22379"/>
                  </a:lnTo>
                  <a:lnTo>
                    <a:pt x="344806" y="10124"/>
                  </a:lnTo>
                  <a:lnTo>
                    <a:pt x="391146" y="2575"/>
                  </a:lnTo>
                  <a:lnTo>
                    <a:pt x="438977" y="0"/>
                  </a:lnTo>
                  <a:lnTo>
                    <a:pt x="4742621" y="0"/>
                  </a:lnTo>
                  <a:lnTo>
                    <a:pt x="4792154" y="2801"/>
                  </a:lnTo>
                  <a:lnTo>
                    <a:pt x="4840673" y="11089"/>
                  </a:lnTo>
                  <a:lnTo>
                    <a:pt x="4887748" y="24683"/>
                  </a:lnTo>
                  <a:lnTo>
                    <a:pt x="4932951" y="43407"/>
                  </a:lnTo>
                  <a:lnTo>
                    <a:pt x="4975852" y="67081"/>
                  </a:lnTo>
                  <a:lnTo>
                    <a:pt x="5016020" y="95530"/>
                  </a:lnTo>
                  <a:lnTo>
                    <a:pt x="5053026" y="128573"/>
                  </a:lnTo>
                  <a:lnTo>
                    <a:pt x="5086069" y="165579"/>
                  </a:lnTo>
                  <a:lnTo>
                    <a:pt x="5114518" y="205747"/>
                  </a:lnTo>
                  <a:lnTo>
                    <a:pt x="5138192" y="248647"/>
                  </a:lnTo>
                  <a:lnTo>
                    <a:pt x="5156916" y="293850"/>
                  </a:lnTo>
                  <a:lnTo>
                    <a:pt x="5170510" y="340926"/>
                  </a:lnTo>
                  <a:lnTo>
                    <a:pt x="5178798" y="389445"/>
                  </a:lnTo>
                  <a:lnTo>
                    <a:pt x="5181599" y="438978"/>
                  </a:lnTo>
                  <a:lnTo>
                    <a:pt x="5181599" y="2194837"/>
                  </a:lnTo>
                  <a:lnTo>
                    <a:pt x="5179024" y="2242669"/>
                  </a:lnTo>
                  <a:lnTo>
                    <a:pt x="5171475" y="2289009"/>
                  </a:lnTo>
                  <a:lnTo>
                    <a:pt x="5159220" y="2333588"/>
                  </a:lnTo>
                  <a:lnTo>
                    <a:pt x="5142528" y="2376141"/>
                  </a:lnTo>
                  <a:lnTo>
                    <a:pt x="5121666" y="2416398"/>
                  </a:lnTo>
                  <a:lnTo>
                    <a:pt x="5096902" y="2454092"/>
                  </a:lnTo>
                  <a:lnTo>
                    <a:pt x="5068504" y="2488955"/>
                  </a:lnTo>
                  <a:lnTo>
                    <a:pt x="5036739" y="2520720"/>
                  </a:lnTo>
                  <a:lnTo>
                    <a:pt x="5001876" y="2549118"/>
                  </a:lnTo>
                  <a:lnTo>
                    <a:pt x="4964182" y="2573882"/>
                  </a:lnTo>
                  <a:lnTo>
                    <a:pt x="4923925" y="2594744"/>
                  </a:lnTo>
                  <a:lnTo>
                    <a:pt x="4881372" y="2611436"/>
                  </a:lnTo>
                  <a:lnTo>
                    <a:pt x="4836792" y="2623691"/>
                  </a:lnTo>
                  <a:lnTo>
                    <a:pt x="4790453" y="2631240"/>
                  </a:lnTo>
                  <a:lnTo>
                    <a:pt x="4742621" y="2633815"/>
                  </a:lnTo>
                  <a:lnTo>
                    <a:pt x="438977" y="2633815"/>
                  </a:lnTo>
                  <a:lnTo>
                    <a:pt x="391146" y="2631240"/>
                  </a:lnTo>
                  <a:lnTo>
                    <a:pt x="344806" y="2623691"/>
                  </a:lnTo>
                  <a:lnTo>
                    <a:pt x="300226" y="2611436"/>
                  </a:lnTo>
                  <a:lnTo>
                    <a:pt x="257674" y="2594744"/>
                  </a:lnTo>
                  <a:lnTo>
                    <a:pt x="217417" y="2573882"/>
                  </a:lnTo>
                  <a:lnTo>
                    <a:pt x="179723" y="2549118"/>
                  </a:lnTo>
                  <a:lnTo>
                    <a:pt x="144859" y="2520720"/>
                  </a:lnTo>
                  <a:lnTo>
                    <a:pt x="113095" y="2488955"/>
                  </a:lnTo>
                  <a:lnTo>
                    <a:pt x="84697" y="2454092"/>
                  </a:lnTo>
                  <a:lnTo>
                    <a:pt x="59933" y="2416398"/>
                  </a:lnTo>
                  <a:lnTo>
                    <a:pt x="39071" y="2376141"/>
                  </a:lnTo>
                  <a:lnTo>
                    <a:pt x="22379" y="2333588"/>
                  </a:lnTo>
                  <a:lnTo>
                    <a:pt x="10124" y="2289009"/>
                  </a:lnTo>
                  <a:lnTo>
                    <a:pt x="2575" y="2242669"/>
                  </a:lnTo>
                  <a:lnTo>
                    <a:pt x="0" y="2194837"/>
                  </a:lnTo>
                  <a:lnTo>
                    <a:pt x="0" y="43897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83321" y="1347793"/>
            <a:ext cx="4395470" cy="154813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464"/>
              </a:spcBef>
            </a:pPr>
            <a:r>
              <a:rPr sz="2700" spc="-265" dirty="0">
                <a:solidFill>
                  <a:srgbClr val="FFFFFF"/>
                </a:solidFill>
              </a:rPr>
              <a:t>Pac</a:t>
            </a:r>
            <a:r>
              <a:rPr sz="2700" spc="-310" dirty="0">
                <a:solidFill>
                  <a:srgbClr val="FFFFFF"/>
                </a:solidFill>
              </a:rPr>
              <a:t>k</a:t>
            </a:r>
            <a:r>
              <a:rPr sz="2700" spc="-30" dirty="0">
                <a:solidFill>
                  <a:srgbClr val="FFFFFF"/>
                </a:solidFill>
              </a:rPr>
              <a:t>et</a:t>
            </a:r>
            <a:r>
              <a:rPr sz="2700" spc="30" dirty="0">
                <a:solidFill>
                  <a:srgbClr val="FFFFFF"/>
                </a:solidFill>
              </a:rPr>
              <a:t> </a:t>
            </a:r>
            <a:r>
              <a:rPr sz="2700" spc="-40" dirty="0">
                <a:solidFill>
                  <a:srgbClr val="FFFFFF"/>
                </a:solidFill>
              </a:rPr>
              <a:t>tracer</a:t>
            </a:r>
            <a:r>
              <a:rPr sz="2700" spc="30" dirty="0">
                <a:solidFill>
                  <a:srgbClr val="FFFFFF"/>
                </a:solidFill>
              </a:rPr>
              <a:t> </a:t>
            </a:r>
            <a:r>
              <a:rPr sz="2700" spc="-225" dirty="0">
                <a:solidFill>
                  <a:srgbClr val="FFFFFF"/>
                </a:solidFill>
              </a:rPr>
              <a:t>adala</a:t>
            </a:r>
            <a:r>
              <a:rPr sz="2700" spc="-250" dirty="0">
                <a:solidFill>
                  <a:srgbClr val="FFFFFF"/>
                </a:solidFill>
              </a:rPr>
              <a:t>h</a:t>
            </a:r>
            <a:r>
              <a:rPr sz="2700" spc="25" dirty="0">
                <a:solidFill>
                  <a:srgbClr val="FFFFFF"/>
                </a:solidFill>
              </a:rPr>
              <a:t> </a:t>
            </a:r>
            <a:r>
              <a:rPr sz="2700" spc="-200" dirty="0">
                <a:solidFill>
                  <a:srgbClr val="FFFFFF"/>
                </a:solidFill>
              </a:rPr>
              <a:t>sebuah 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2700" b="1" spc="-1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ulator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b="1" i="1" spc="-3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750" b="1" i="1" spc="-275" dirty="0">
                <a:solidFill>
                  <a:srgbClr val="FFFFFF"/>
                </a:solidFill>
                <a:latin typeface="Verdana"/>
                <a:cs typeface="Verdana"/>
              </a:rPr>
              <a:t>rotoco</a:t>
            </a:r>
            <a:r>
              <a:rPr sz="2750" b="1" i="1" spc="-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50" b="1" i="1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jaringan  </a:t>
            </a:r>
            <a:r>
              <a:rPr sz="2700" spc="-265" dirty="0">
                <a:solidFill>
                  <a:srgbClr val="FFFFFF"/>
                </a:solidFill>
              </a:rPr>
              <a:t>yang</a:t>
            </a:r>
            <a:r>
              <a:rPr sz="2700" spc="25" dirty="0">
                <a:solidFill>
                  <a:srgbClr val="FFFFFF"/>
                </a:solidFill>
              </a:rPr>
              <a:t> </a:t>
            </a:r>
            <a:r>
              <a:rPr sz="2700" spc="-70" dirty="0">
                <a:solidFill>
                  <a:srgbClr val="FFFFFF"/>
                </a:solidFill>
              </a:rPr>
              <a:t>di</a:t>
            </a:r>
            <a:r>
              <a:rPr sz="2700" spc="-170" dirty="0">
                <a:solidFill>
                  <a:srgbClr val="FFFFFF"/>
                </a:solidFill>
              </a:rPr>
              <a:t>k</a:t>
            </a:r>
            <a:r>
              <a:rPr sz="2700" spc="-215" dirty="0">
                <a:solidFill>
                  <a:srgbClr val="FFFFFF"/>
                </a:solidFill>
              </a:rPr>
              <a:t>embangkan</a:t>
            </a:r>
            <a:r>
              <a:rPr sz="2700" spc="30" dirty="0">
                <a:solidFill>
                  <a:srgbClr val="FFFFFF"/>
                </a:solidFill>
              </a:rPr>
              <a:t> </a:t>
            </a:r>
            <a:r>
              <a:rPr sz="2700" spc="-100" dirty="0">
                <a:solidFill>
                  <a:srgbClr val="FFFFFF"/>
                </a:solidFill>
              </a:rPr>
              <a:t>ole</a:t>
            </a:r>
            <a:r>
              <a:rPr sz="2700" spc="-120" dirty="0">
                <a:solidFill>
                  <a:srgbClr val="FFFFFF"/>
                </a:solidFill>
              </a:rPr>
              <a:t>h</a:t>
            </a:r>
            <a:r>
              <a:rPr sz="2700" spc="25" dirty="0">
                <a:solidFill>
                  <a:srgbClr val="FFFFFF"/>
                </a:solidFill>
              </a:rPr>
              <a:t> </a:t>
            </a:r>
            <a:r>
              <a:rPr sz="2700" spc="-100" dirty="0">
                <a:solidFill>
                  <a:srgbClr val="FFFFFF"/>
                </a:solidFill>
              </a:rPr>
              <a:t>Cisco  </a:t>
            </a:r>
            <a:r>
              <a:rPr sz="2700" spc="-204" dirty="0">
                <a:solidFill>
                  <a:srgbClr val="FFFFFF"/>
                </a:solidFill>
              </a:rPr>
              <a:t>System.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65850" y="3536110"/>
            <a:ext cx="5194300" cy="2646680"/>
            <a:chOff x="6165850" y="3536110"/>
            <a:chExt cx="5194300" cy="2646680"/>
          </a:xfrm>
        </p:grpSpPr>
        <p:sp>
          <p:nvSpPr>
            <p:cNvPr id="8" name="object 8"/>
            <p:cNvSpPr/>
            <p:nvPr/>
          </p:nvSpPr>
          <p:spPr>
            <a:xfrm>
              <a:off x="6172200" y="3542460"/>
              <a:ext cx="5181600" cy="2633980"/>
            </a:xfrm>
            <a:custGeom>
              <a:avLst/>
              <a:gdLst/>
              <a:ahLst/>
              <a:cxnLst/>
              <a:rect l="l" t="t" r="r" b="b"/>
              <a:pathLst>
                <a:path w="5181600" h="2633979">
                  <a:moveTo>
                    <a:pt x="4742621" y="2633816"/>
                  </a:moveTo>
                  <a:lnTo>
                    <a:pt x="438977" y="2633816"/>
                  </a:lnTo>
                  <a:lnTo>
                    <a:pt x="391146" y="2631240"/>
                  </a:lnTo>
                  <a:lnTo>
                    <a:pt x="344806" y="2623691"/>
                  </a:lnTo>
                  <a:lnTo>
                    <a:pt x="300226" y="2611436"/>
                  </a:lnTo>
                  <a:lnTo>
                    <a:pt x="257674" y="2594744"/>
                  </a:lnTo>
                  <a:lnTo>
                    <a:pt x="217417" y="2573882"/>
                  </a:lnTo>
                  <a:lnTo>
                    <a:pt x="179723" y="2549118"/>
                  </a:lnTo>
                  <a:lnTo>
                    <a:pt x="144859" y="2520720"/>
                  </a:lnTo>
                  <a:lnTo>
                    <a:pt x="113095" y="2488956"/>
                  </a:lnTo>
                  <a:lnTo>
                    <a:pt x="84697" y="2454092"/>
                  </a:lnTo>
                  <a:lnTo>
                    <a:pt x="59933" y="2416398"/>
                  </a:lnTo>
                  <a:lnTo>
                    <a:pt x="39071" y="2376141"/>
                  </a:lnTo>
                  <a:lnTo>
                    <a:pt x="22379" y="2333588"/>
                  </a:lnTo>
                  <a:lnTo>
                    <a:pt x="10124" y="2289009"/>
                  </a:lnTo>
                  <a:lnTo>
                    <a:pt x="2575" y="2242669"/>
                  </a:lnTo>
                  <a:lnTo>
                    <a:pt x="0" y="2194837"/>
                  </a:lnTo>
                  <a:lnTo>
                    <a:pt x="0" y="438978"/>
                  </a:lnTo>
                  <a:lnTo>
                    <a:pt x="2575" y="391146"/>
                  </a:lnTo>
                  <a:lnTo>
                    <a:pt x="10124" y="344807"/>
                  </a:lnTo>
                  <a:lnTo>
                    <a:pt x="22379" y="300227"/>
                  </a:lnTo>
                  <a:lnTo>
                    <a:pt x="39071" y="257674"/>
                  </a:lnTo>
                  <a:lnTo>
                    <a:pt x="59933" y="217417"/>
                  </a:lnTo>
                  <a:lnTo>
                    <a:pt x="84697" y="179723"/>
                  </a:lnTo>
                  <a:lnTo>
                    <a:pt x="113095" y="144860"/>
                  </a:lnTo>
                  <a:lnTo>
                    <a:pt x="144859" y="113095"/>
                  </a:lnTo>
                  <a:lnTo>
                    <a:pt x="179723" y="84697"/>
                  </a:lnTo>
                  <a:lnTo>
                    <a:pt x="217417" y="59933"/>
                  </a:lnTo>
                  <a:lnTo>
                    <a:pt x="257674" y="39071"/>
                  </a:lnTo>
                  <a:lnTo>
                    <a:pt x="300226" y="22379"/>
                  </a:lnTo>
                  <a:lnTo>
                    <a:pt x="344806" y="10124"/>
                  </a:lnTo>
                  <a:lnTo>
                    <a:pt x="391146" y="2575"/>
                  </a:lnTo>
                  <a:lnTo>
                    <a:pt x="438977" y="0"/>
                  </a:lnTo>
                  <a:lnTo>
                    <a:pt x="4742621" y="0"/>
                  </a:lnTo>
                  <a:lnTo>
                    <a:pt x="4792154" y="2801"/>
                  </a:lnTo>
                  <a:lnTo>
                    <a:pt x="4840673" y="11089"/>
                  </a:lnTo>
                  <a:lnTo>
                    <a:pt x="4887748" y="24683"/>
                  </a:lnTo>
                  <a:lnTo>
                    <a:pt x="4932951" y="43407"/>
                  </a:lnTo>
                  <a:lnTo>
                    <a:pt x="4975852" y="67081"/>
                  </a:lnTo>
                  <a:lnTo>
                    <a:pt x="5016020" y="95530"/>
                  </a:lnTo>
                  <a:lnTo>
                    <a:pt x="5053026" y="128573"/>
                  </a:lnTo>
                  <a:lnTo>
                    <a:pt x="5086069" y="165579"/>
                  </a:lnTo>
                  <a:lnTo>
                    <a:pt x="5114518" y="205747"/>
                  </a:lnTo>
                  <a:lnTo>
                    <a:pt x="5138192" y="248648"/>
                  </a:lnTo>
                  <a:lnTo>
                    <a:pt x="5156916" y="293850"/>
                  </a:lnTo>
                  <a:lnTo>
                    <a:pt x="5170510" y="340926"/>
                  </a:lnTo>
                  <a:lnTo>
                    <a:pt x="5178798" y="389445"/>
                  </a:lnTo>
                  <a:lnTo>
                    <a:pt x="5181599" y="438978"/>
                  </a:lnTo>
                  <a:lnTo>
                    <a:pt x="5181599" y="2194837"/>
                  </a:lnTo>
                  <a:lnTo>
                    <a:pt x="5179024" y="2242669"/>
                  </a:lnTo>
                  <a:lnTo>
                    <a:pt x="5171475" y="2289009"/>
                  </a:lnTo>
                  <a:lnTo>
                    <a:pt x="5159220" y="2333588"/>
                  </a:lnTo>
                  <a:lnTo>
                    <a:pt x="5142528" y="2376141"/>
                  </a:lnTo>
                  <a:lnTo>
                    <a:pt x="5121666" y="2416398"/>
                  </a:lnTo>
                  <a:lnTo>
                    <a:pt x="5096902" y="2454092"/>
                  </a:lnTo>
                  <a:lnTo>
                    <a:pt x="5068504" y="2488956"/>
                  </a:lnTo>
                  <a:lnTo>
                    <a:pt x="5036739" y="2520720"/>
                  </a:lnTo>
                  <a:lnTo>
                    <a:pt x="5001876" y="2549118"/>
                  </a:lnTo>
                  <a:lnTo>
                    <a:pt x="4964182" y="2573882"/>
                  </a:lnTo>
                  <a:lnTo>
                    <a:pt x="4923925" y="2594744"/>
                  </a:lnTo>
                  <a:lnTo>
                    <a:pt x="4881372" y="2611436"/>
                  </a:lnTo>
                  <a:lnTo>
                    <a:pt x="4836792" y="2623691"/>
                  </a:lnTo>
                  <a:lnTo>
                    <a:pt x="4790453" y="2631240"/>
                  </a:lnTo>
                  <a:lnTo>
                    <a:pt x="4742621" y="2633816"/>
                  </a:lnTo>
                  <a:close/>
                </a:path>
              </a:pathLst>
            </a:custGeom>
            <a:solidFill>
              <a:srgbClr val="F4A2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2200" y="3542460"/>
              <a:ext cx="5181600" cy="2633980"/>
            </a:xfrm>
            <a:custGeom>
              <a:avLst/>
              <a:gdLst/>
              <a:ahLst/>
              <a:cxnLst/>
              <a:rect l="l" t="t" r="r" b="b"/>
              <a:pathLst>
                <a:path w="5181600" h="2633979">
                  <a:moveTo>
                    <a:pt x="0" y="438978"/>
                  </a:moveTo>
                  <a:lnTo>
                    <a:pt x="2575" y="391146"/>
                  </a:lnTo>
                  <a:lnTo>
                    <a:pt x="10124" y="344807"/>
                  </a:lnTo>
                  <a:lnTo>
                    <a:pt x="22379" y="300227"/>
                  </a:lnTo>
                  <a:lnTo>
                    <a:pt x="39071" y="257674"/>
                  </a:lnTo>
                  <a:lnTo>
                    <a:pt x="59933" y="217417"/>
                  </a:lnTo>
                  <a:lnTo>
                    <a:pt x="84697" y="179723"/>
                  </a:lnTo>
                  <a:lnTo>
                    <a:pt x="113095" y="144860"/>
                  </a:lnTo>
                  <a:lnTo>
                    <a:pt x="144859" y="113095"/>
                  </a:lnTo>
                  <a:lnTo>
                    <a:pt x="179723" y="84697"/>
                  </a:lnTo>
                  <a:lnTo>
                    <a:pt x="217417" y="59933"/>
                  </a:lnTo>
                  <a:lnTo>
                    <a:pt x="257674" y="39071"/>
                  </a:lnTo>
                  <a:lnTo>
                    <a:pt x="300226" y="22379"/>
                  </a:lnTo>
                  <a:lnTo>
                    <a:pt x="344806" y="10124"/>
                  </a:lnTo>
                  <a:lnTo>
                    <a:pt x="391146" y="2575"/>
                  </a:lnTo>
                  <a:lnTo>
                    <a:pt x="438977" y="0"/>
                  </a:lnTo>
                  <a:lnTo>
                    <a:pt x="4742621" y="0"/>
                  </a:lnTo>
                  <a:lnTo>
                    <a:pt x="4792154" y="2801"/>
                  </a:lnTo>
                  <a:lnTo>
                    <a:pt x="4840673" y="11089"/>
                  </a:lnTo>
                  <a:lnTo>
                    <a:pt x="4887748" y="24683"/>
                  </a:lnTo>
                  <a:lnTo>
                    <a:pt x="4932951" y="43407"/>
                  </a:lnTo>
                  <a:lnTo>
                    <a:pt x="4975852" y="67081"/>
                  </a:lnTo>
                  <a:lnTo>
                    <a:pt x="5016020" y="95530"/>
                  </a:lnTo>
                  <a:lnTo>
                    <a:pt x="5053026" y="128573"/>
                  </a:lnTo>
                  <a:lnTo>
                    <a:pt x="5086069" y="165579"/>
                  </a:lnTo>
                  <a:lnTo>
                    <a:pt x="5114518" y="205747"/>
                  </a:lnTo>
                  <a:lnTo>
                    <a:pt x="5138192" y="248648"/>
                  </a:lnTo>
                  <a:lnTo>
                    <a:pt x="5156916" y="293850"/>
                  </a:lnTo>
                  <a:lnTo>
                    <a:pt x="5170510" y="340926"/>
                  </a:lnTo>
                  <a:lnTo>
                    <a:pt x="5178798" y="389445"/>
                  </a:lnTo>
                  <a:lnTo>
                    <a:pt x="5181599" y="438978"/>
                  </a:lnTo>
                  <a:lnTo>
                    <a:pt x="5181599" y="2194837"/>
                  </a:lnTo>
                  <a:lnTo>
                    <a:pt x="5179024" y="2242669"/>
                  </a:lnTo>
                  <a:lnTo>
                    <a:pt x="5171475" y="2289009"/>
                  </a:lnTo>
                  <a:lnTo>
                    <a:pt x="5159220" y="2333588"/>
                  </a:lnTo>
                  <a:lnTo>
                    <a:pt x="5142528" y="2376141"/>
                  </a:lnTo>
                  <a:lnTo>
                    <a:pt x="5121666" y="2416398"/>
                  </a:lnTo>
                  <a:lnTo>
                    <a:pt x="5096902" y="2454092"/>
                  </a:lnTo>
                  <a:lnTo>
                    <a:pt x="5068504" y="2488956"/>
                  </a:lnTo>
                  <a:lnTo>
                    <a:pt x="5036739" y="2520720"/>
                  </a:lnTo>
                  <a:lnTo>
                    <a:pt x="5001876" y="2549118"/>
                  </a:lnTo>
                  <a:lnTo>
                    <a:pt x="4964182" y="2573882"/>
                  </a:lnTo>
                  <a:lnTo>
                    <a:pt x="4923925" y="2594744"/>
                  </a:lnTo>
                  <a:lnTo>
                    <a:pt x="4881372" y="2611436"/>
                  </a:lnTo>
                  <a:lnTo>
                    <a:pt x="4836792" y="2623691"/>
                  </a:lnTo>
                  <a:lnTo>
                    <a:pt x="4790453" y="2631240"/>
                  </a:lnTo>
                  <a:lnTo>
                    <a:pt x="4742621" y="2633816"/>
                  </a:lnTo>
                  <a:lnTo>
                    <a:pt x="438977" y="2633816"/>
                  </a:lnTo>
                  <a:lnTo>
                    <a:pt x="391146" y="2631240"/>
                  </a:lnTo>
                  <a:lnTo>
                    <a:pt x="344806" y="2623691"/>
                  </a:lnTo>
                  <a:lnTo>
                    <a:pt x="300226" y="2611436"/>
                  </a:lnTo>
                  <a:lnTo>
                    <a:pt x="257674" y="2594744"/>
                  </a:lnTo>
                  <a:lnTo>
                    <a:pt x="217417" y="2573882"/>
                  </a:lnTo>
                  <a:lnTo>
                    <a:pt x="179723" y="2549118"/>
                  </a:lnTo>
                  <a:lnTo>
                    <a:pt x="144859" y="2520720"/>
                  </a:lnTo>
                  <a:lnTo>
                    <a:pt x="113095" y="2488956"/>
                  </a:lnTo>
                  <a:lnTo>
                    <a:pt x="84697" y="2454092"/>
                  </a:lnTo>
                  <a:lnTo>
                    <a:pt x="59933" y="2416398"/>
                  </a:lnTo>
                  <a:lnTo>
                    <a:pt x="39071" y="2376141"/>
                  </a:lnTo>
                  <a:lnTo>
                    <a:pt x="22379" y="2333588"/>
                  </a:lnTo>
                  <a:lnTo>
                    <a:pt x="10124" y="2289009"/>
                  </a:lnTo>
                  <a:lnTo>
                    <a:pt x="2575" y="2242669"/>
                  </a:lnTo>
                  <a:lnTo>
                    <a:pt x="0" y="2194837"/>
                  </a:lnTo>
                  <a:lnTo>
                    <a:pt x="0" y="43897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83321" y="3689037"/>
            <a:ext cx="4378325" cy="228854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464"/>
              </a:spcBef>
            </a:pP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1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-4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10" dirty="0">
                <a:solidFill>
                  <a:srgbClr val="FFFFFF"/>
                </a:solidFill>
                <a:latin typeface="Arial"/>
                <a:cs typeface="Arial"/>
              </a:rPr>
              <a:t>racer</a:t>
            </a: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700" b="1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10" dirty="0">
                <a:solidFill>
                  <a:srgbClr val="FFFFFF"/>
                </a:solidFill>
                <a:latin typeface="Arial"/>
                <a:cs typeface="Arial"/>
              </a:rPr>
              <a:t>pat  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mensimulasikan</a:t>
            </a:r>
            <a:r>
              <a:rPr sz="27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berbagai 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" dirty="0">
                <a:solidFill>
                  <a:srgbClr val="FFFFFF"/>
                </a:solidFill>
                <a:latin typeface="Arial"/>
                <a:cs typeface="Arial"/>
              </a:rPr>
              <a:t>macam </a:t>
            </a:r>
            <a:r>
              <a:rPr sz="2700" b="1" spc="-15" dirty="0">
                <a:solidFill>
                  <a:srgbClr val="FFFFFF"/>
                </a:solidFill>
                <a:latin typeface="Arial"/>
                <a:cs typeface="Arial"/>
              </a:rPr>
              <a:t>protocol </a:t>
            </a:r>
            <a:r>
              <a:rPr sz="27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yang </a:t>
            </a:r>
            <a:r>
              <a:rPr sz="27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digunaka</a:t>
            </a:r>
            <a:r>
              <a:rPr sz="2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pada</a:t>
            </a:r>
            <a:r>
              <a:rPr sz="2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jaringa</a:t>
            </a:r>
            <a:r>
              <a:rPr sz="27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baik  </a:t>
            </a:r>
            <a:r>
              <a:rPr sz="2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secar</a:t>
            </a:r>
            <a:r>
              <a:rPr sz="27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7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ealtime</a:t>
            </a:r>
            <a:r>
              <a:rPr sz="2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maupu</a:t>
            </a:r>
            <a:r>
              <a:rPr sz="27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dengan  </a:t>
            </a:r>
            <a:r>
              <a:rPr sz="2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</a:t>
            </a:r>
            <a:r>
              <a:rPr sz="2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simulasi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7704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4654295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654295" y="0"/>
                </a:lnTo>
                <a:lnTo>
                  <a:pt x="4654295" y="6857999"/>
                </a:lnTo>
                <a:close/>
              </a:path>
            </a:pathLst>
          </a:custGeom>
          <a:solidFill>
            <a:srgbClr val="4A5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84559" y="643466"/>
            <a:ext cx="3364229" cy="1728470"/>
          </a:xfrm>
          <a:prstGeom prst="rect">
            <a:avLst/>
          </a:prstGeom>
          <a:solidFill>
            <a:srgbClr val="4A5355"/>
          </a:solidFill>
          <a:ln w="9524">
            <a:solidFill>
              <a:srgbClr val="FFFFFF"/>
            </a:solidFill>
          </a:ln>
        </p:spPr>
        <p:txBody>
          <a:bodyPr vert="horz" wrap="square" lIns="0" tIns="288290" rIns="0" bIns="0" rtlCol="0">
            <a:spAutoFit/>
          </a:bodyPr>
          <a:lstStyle/>
          <a:p>
            <a:pPr marL="509905" marR="502284" indent="-1270" algn="ctr">
              <a:lnSpc>
                <a:spcPts val="3020"/>
              </a:lnSpc>
              <a:spcBef>
                <a:spcPts val="2270"/>
              </a:spcBef>
            </a:pPr>
            <a:r>
              <a:rPr sz="2850" b="1" i="1" spc="-195" dirty="0">
                <a:solidFill>
                  <a:srgbClr val="FFFFFF"/>
                </a:solidFill>
                <a:latin typeface="Verdana"/>
                <a:cs typeface="Verdana"/>
              </a:rPr>
              <a:t>MEMBUAT </a:t>
            </a:r>
            <a:r>
              <a:rPr sz="2850" b="1" i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b="1" i="1" spc="-225" dirty="0">
                <a:solidFill>
                  <a:srgbClr val="FFFFFF"/>
                </a:solidFill>
                <a:latin typeface="Verdana"/>
                <a:cs typeface="Verdana"/>
              </a:rPr>
              <a:t>JARINGAN </a:t>
            </a:r>
            <a:r>
              <a:rPr sz="2850" b="1" i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b="1" i="1" spc="-145" dirty="0">
                <a:solidFill>
                  <a:srgbClr val="FFFFFF"/>
                </a:solidFill>
                <a:latin typeface="Verdana"/>
                <a:cs typeface="Verdana"/>
              </a:rPr>
              <a:t>SEDERHANA</a:t>
            </a:r>
            <a:endParaRPr sz="28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708" y="963534"/>
            <a:ext cx="5796917" cy="47906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69552" y="2654300"/>
            <a:ext cx="291338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259" marR="5080" indent="-417195">
              <a:lnSpc>
                <a:spcPct val="100000"/>
              </a:lnSpc>
              <a:spcBef>
                <a:spcPts val="100"/>
              </a:spcBef>
              <a:tabLst>
                <a:tab pos="429259" algn="l"/>
              </a:tabLst>
            </a:pPr>
            <a:r>
              <a:rPr sz="1800" b="1" spc="-15" dirty="0">
                <a:solidFill>
                  <a:srgbClr val="9BAEB5"/>
                </a:solidFill>
                <a:latin typeface="Arial"/>
                <a:cs typeface="Arial"/>
              </a:rPr>
              <a:t>1.	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Pilih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digunakan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yaitu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buah </a:t>
            </a:r>
            <a:r>
              <a:rPr sz="18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PC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dari 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device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box 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pada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bagian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end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vice</a:t>
            </a: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ke  logical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workspace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seperti 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terlihat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pada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gambar  </a:t>
            </a: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disamping: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6857999"/>
                </a:moveTo>
                <a:lnTo>
                  <a:pt x="6095999" y="6857999"/>
                </a:lnTo>
                <a:lnTo>
                  <a:pt x="6095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5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6095999" y="0"/>
                </a:lnTo>
                <a:lnTo>
                  <a:pt x="6095999" y="6857999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4672" y="2243827"/>
            <a:ext cx="4486910" cy="1141730"/>
          </a:xfrm>
          <a:prstGeom prst="rect">
            <a:avLst/>
          </a:prstGeom>
          <a:solidFill>
            <a:srgbClr val="FFFFFF"/>
          </a:solidFill>
          <a:ln w="9524">
            <a:solidFill>
              <a:srgbClr val="404040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821055" marR="79375" indent="-375920">
              <a:lnSpc>
                <a:spcPts val="1730"/>
              </a:lnSpc>
              <a:spcBef>
                <a:spcPts val="1900"/>
              </a:spcBef>
            </a:pPr>
            <a:r>
              <a:rPr sz="16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2.</a:t>
            </a:r>
            <a:r>
              <a:rPr sz="16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HUBUNGKAN</a:t>
            </a:r>
            <a:r>
              <a:rPr sz="16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2</a:t>
            </a:r>
            <a:r>
              <a:rPr sz="16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PC</a:t>
            </a:r>
            <a:r>
              <a:rPr sz="160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TADI</a:t>
            </a:r>
            <a:r>
              <a:rPr sz="16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DENGAN</a:t>
            </a:r>
            <a:r>
              <a:rPr sz="16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KABEL </a:t>
            </a:r>
            <a:r>
              <a:rPr sz="1600" spc="-409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280" dirty="0">
                <a:solidFill>
                  <a:srgbClr val="262626"/>
                </a:solidFill>
                <a:latin typeface="Microsoft Sans Serif"/>
                <a:cs typeface="Microsoft Sans Serif"/>
              </a:rPr>
              <a:t>Y</a:t>
            </a:r>
            <a:r>
              <a:rPr sz="16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AN</a:t>
            </a:r>
            <a:r>
              <a:rPr sz="16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G</a:t>
            </a:r>
            <a:r>
              <a:rPr sz="16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235" dirty="0">
                <a:solidFill>
                  <a:srgbClr val="262626"/>
                </a:solidFill>
                <a:latin typeface="Microsoft Sans Serif"/>
                <a:cs typeface="Microsoft Sans Serif"/>
              </a:rPr>
              <a:t>SES</a:t>
            </a:r>
            <a:r>
              <a:rPr sz="1600" spc="-295" dirty="0">
                <a:solidFill>
                  <a:srgbClr val="262626"/>
                </a:solidFill>
                <a:latin typeface="Microsoft Sans Serif"/>
                <a:cs typeface="Microsoft Sans Serif"/>
              </a:rPr>
              <a:t>U</a:t>
            </a:r>
            <a:r>
              <a:rPr sz="1600" spc="-40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16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I</a:t>
            </a:r>
            <a:r>
              <a:rPr sz="16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(KABE</a:t>
            </a:r>
            <a:r>
              <a:rPr sz="160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L</a:t>
            </a:r>
            <a:r>
              <a:rPr sz="16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C</a:t>
            </a:r>
            <a:r>
              <a:rPr sz="1600" spc="-210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160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OSS</a:t>
            </a:r>
            <a:r>
              <a:rPr sz="1600" spc="-85" dirty="0">
                <a:solidFill>
                  <a:srgbClr val="262626"/>
                </a:solidFill>
                <a:latin typeface="Microsoft Sans Serif"/>
                <a:cs typeface="Microsoft Sans Serif"/>
              </a:rPr>
              <a:t>)</a:t>
            </a:r>
            <a:r>
              <a:rPr sz="16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385" dirty="0">
                <a:solidFill>
                  <a:srgbClr val="262626"/>
                </a:solidFill>
                <a:latin typeface="Microsoft Sans Serif"/>
                <a:cs typeface="Microsoft Sans Serif"/>
              </a:rPr>
              <a:t>P</a:t>
            </a:r>
            <a:r>
              <a:rPr sz="16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160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D</a:t>
            </a:r>
            <a:r>
              <a:rPr sz="1600" dirty="0">
                <a:solidFill>
                  <a:srgbClr val="262626"/>
                </a:solidFill>
                <a:latin typeface="Microsoft Sans Serif"/>
                <a:cs typeface="Microsoft Sans Serif"/>
              </a:rPr>
              <a:t>A  </a:t>
            </a:r>
            <a:r>
              <a:rPr sz="16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MASING-MASIN</a:t>
            </a:r>
            <a:r>
              <a:rPr sz="1600" spc="-85" dirty="0">
                <a:solidFill>
                  <a:srgbClr val="262626"/>
                </a:solidFill>
                <a:latin typeface="Microsoft Sans Serif"/>
                <a:cs typeface="Microsoft Sans Serif"/>
              </a:rPr>
              <a:t>G</a:t>
            </a:r>
            <a:r>
              <a:rPr sz="16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PO</a:t>
            </a:r>
            <a:r>
              <a:rPr sz="1600" spc="-335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1600" spc="-15" dirty="0">
                <a:solidFill>
                  <a:srgbClr val="262626"/>
                </a:solidFill>
                <a:latin typeface="Microsoft Sans Serif"/>
                <a:cs typeface="Microsoft Sans Serif"/>
              </a:rPr>
              <a:t>T</a:t>
            </a:r>
            <a:r>
              <a:rPr sz="16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0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ETHERNE</a:t>
            </a:r>
            <a:r>
              <a:rPr sz="1600" spc="-215" dirty="0">
                <a:solidFill>
                  <a:srgbClr val="262626"/>
                </a:solidFill>
                <a:latin typeface="Microsoft Sans Serif"/>
                <a:cs typeface="Microsoft Sans Serif"/>
              </a:rPr>
              <a:t>T</a:t>
            </a:r>
            <a:r>
              <a:rPr sz="16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7437" y="1027112"/>
            <a:ext cx="6024561" cy="47069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335" y="370331"/>
            <a:ext cx="7729855" cy="1188720"/>
          </a:xfrm>
          <a:prstGeom prst="rect">
            <a:avLst/>
          </a:prstGeom>
          <a:solidFill>
            <a:srgbClr val="FFFFFF"/>
          </a:solidFill>
          <a:ln w="31749">
            <a:solidFill>
              <a:srgbClr val="40404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645160" marR="646430" indent="5715" algn="ctr">
              <a:lnSpc>
                <a:spcPts val="2720"/>
              </a:lnSpc>
              <a:spcBef>
                <a:spcPts val="595"/>
              </a:spcBef>
            </a:pPr>
            <a:r>
              <a:rPr sz="2550" b="1" i="1" spc="-325" dirty="0">
                <a:latin typeface="Verdana"/>
                <a:cs typeface="Verdana"/>
              </a:rPr>
              <a:t>JENIS-JENIS</a:t>
            </a:r>
            <a:r>
              <a:rPr sz="2550" b="1" i="1" spc="-175" dirty="0">
                <a:latin typeface="Verdana"/>
                <a:cs typeface="Verdana"/>
              </a:rPr>
              <a:t> </a:t>
            </a:r>
            <a:r>
              <a:rPr sz="2550" b="1" i="1" spc="-125" dirty="0">
                <a:latin typeface="Verdana"/>
                <a:cs typeface="Verdana"/>
              </a:rPr>
              <a:t>KABE</a:t>
            </a:r>
            <a:r>
              <a:rPr sz="2550" b="1" i="1" spc="-100" dirty="0">
                <a:latin typeface="Verdana"/>
                <a:cs typeface="Verdana"/>
              </a:rPr>
              <a:t>L</a:t>
            </a:r>
            <a:r>
              <a:rPr sz="2550" b="1" i="1" spc="-175" dirty="0">
                <a:latin typeface="Verdana"/>
                <a:cs typeface="Verdana"/>
              </a:rPr>
              <a:t> </a:t>
            </a:r>
            <a:r>
              <a:rPr sz="2550" b="1" i="1" spc="-95" dirty="0">
                <a:latin typeface="Verdana"/>
                <a:cs typeface="Verdana"/>
              </a:rPr>
              <a:t>PENGHU</a:t>
            </a:r>
            <a:r>
              <a:rPr sz="2550" b="1" i="1" spc="-145" dirty="0">
                <a:latin typeface="Verdana"/>
                <a:cs typeface="Verdana"/>
              </a:rPr>
              <a:t>B</a:t>
            </a:r>
            <a:r>
              <a:rPr sz="2550" b="1" i="1" spc="-20" dirty="0">
                <a:latin typeface="Verdana"/>
                <a:cs typeface="Verdana"/>
              </a:rPr>
              <a:t>UNG  </a:t>
            </a:r>
            <a:r>
              <a:rPr sz="2550" b="1" i="1" spc="-95" dirty="0">
                <a:latin typeface="Verdana"/>
                <a:cs typeface="Verdana"/>
              </a:rPr>
              <a:t>DITENTUKA</a:t>
            </a:r>
            <a:r>
              <a:rPr sz="2550" b="1" i="1" spc="-100" dirty="0">
                <a:latin typeface="Verdana"/>
                <a:cs typeface="Verdana"/>
              </a:rPr>
              <a:t>N</a:t>
            </a:r>
            <a:r>
              <a:rPr sz="2550" b="1" i="1" spc="-180" dirty="0">
                <a:latin typeface="Verdana"/>
                <a:cs typeface="Verdana"/>
              </a:rPr>
              <a:t> </a:t>
            </a:r>
            <a:r>
              <a:rPr sz="2550" b="1" i="1" spc="-210" dirty="0">
                <a:latin typeface="Verdana"/>
                <a:cs typeface="Verdana"/>
              </a:rPr>
              <a:t>BER</a:t>
            </a:r>
            <a:r>
              <a:rPr sz="2550" b="1" i="1" spc="-240" dirty="0">
                <a:latin typeface="Verdana"/>
                <a:cs typeface="Verdana"/>
              </a:rPr>
              <a:t>D</a:t>
            </a:r>
            <a:r>
              <a:rPr sz="2550" b="1" i="1" spc="-120" dirty="0">
                <a:latin typeface="Verdana"/>
                <a:cs typeface="Verdana"/>
              </a:rPr>
              <a:t>ASARKA</a:t>
            </a:r>
            <a:r>
              <a:rPr sz="2550" b="1" i="1" spc="-125" dirty="0">
                <a:latin typeface="Verdana"/>
                <a:cs typeface="Verdana"/>
              </a:rPr>
              <a:t>N</a:t>
            </a:r>
            <a:r>
              <a:rPr sz="2550" b="1" i="1" spc="-430" dirty="0">
                <a:latin typeface="Verdana"/>
                <a:cs typeface="Verdana"/>
              </a:rPr>
              <a:t> </a:t>
            </a:r>
            <a:r>
              <a:rPr sz="2550" b="1" i="1" spc="-320" dirty="0">
                <a:latin typeface="Verdana"/>
                <a:cs typeface="Verdana"/>
              </a:rPr>
              <a:t>A</a:t>
            </a:r>
            <a:r>
              <a:rPr sz="2550" b="1" i="1" spc="-50" dirty="0">
                <a:latin typeface="Verdana"/>
                <a:cs typeface="Verdana"/>
              </a:rPr>
              <a:t>TURAN  </a:t>
            </a:r>
            <a:r>
              <a:rPr sz="2550" b="1" i="1" spc="-204" dirty="0">
                <a:latin typeface="Verdana"/>
                <a:cs typeface="Verdana"/>
              </a:rPr>
              <a:t>SEB</a:t>
            </a:r>
            <a:r>
              <a:rPr sz="2550" b="1" i="1" spc="-120" dirty="0">
                <a:latin typeface="Verdana"/>
                <a:cs typeface="Verdana"/>
              </a:rPr>
              <a:t>A</a:t>
            </a:r>
            <a:r>
              <a:rPr sz="2550" b="1" i="1" spc="-225" dirty="0">
                <a:latin typeface="Verdana"/>
                <a:cs typeface="Verdana"/>
              </a:rPr>
              <a:t>GA</a:t>
            </a:r>
            <a:r>
              <a:rPr sz="2550" b="1" i="1" spc="-150" dirty="0">
                <a:latin typeface="Verdana"/>
                <a:cs typeface="Verdana"/>
              </a:rPr>
              <a:t>I</a:t>
            </a:r>
            <a:r>
              <a:rPr sz="2550" b="1" i="1" spc="-180" dirty="0">
                <a:latin typeface="Verdana"/>
                <a:cs typeface="Verdana"/>
              </a:rPr>
              <a:t> </a:t>
            </a:r>
            <a:r>
              <a:rPr sz="2550" b="1" i="1" spc="-185" dirty="0">
                <a:latin typeface="Verdana"/>
                <a:cs typeface="Verdana"/>
              </a:rPr>
              <a:t>BERIKU</a:t>
            </a:r>
            <a:r>
              <a:rPr sz="2550" b="1" i="1" spc="-170" dirty="0">
                <a:latin typeface="Verdana"/>
                <a:cs typeface="Verdana"/>
              </a:rPr>
              <a:t>T</a:t>
            </a:r>
            <a:r>
              <a:rPr sz="2550" b="1" i="1" spc="-175" dirty="0">
                <a:latin typeface="Verdana"/>
                <a:cs typeface="Verdana"/>
              </a:rPr>
              <a:t> </a:t>
            </a:r>
            <a:r>
              <a:rPr sz="2550" b="1" i="1" spc="-345" dirty="0">
                <a:latin typeface="Verdana"/>
                <a:cs typeface="Verdana"/>
              </a:rPr>
              <a:t>: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936" y="2654300"/>
            <a:ext cx="3839210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Untuk </a:t>
            </a:r>
            <a:r>
              <a:rPr sz="18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mengkoneksikan</a:t>
            </a:r>
            <a:r>
              <a:rPr sz="180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peralatan </a:t>
            </a:r>
            <a:r>
              <a:rPr sz="18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yang </a:t>
            </a:r>
            <a:r>
              <a:rPr sz="180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62626"/>
                </a:solidFill>
                <a:latin typeface="Microsoft Sans Serif"/>
                <a:cs typeface="Microsoft Sans Serif"/>
              </a:rPr>
              <a:t>berbeda,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gunakan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kabel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Straight-through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  <a:p>
            <a:pPr marL="241300" indent="-19494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18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Router</a:t>
            </a: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262626"/>
                </a:solidFill>
                <a:latin typeface="Microsoft Sans Serif"/>
                <a:cs typeface="Microsoft Sans Serif"/>
              </a:rPr>
              <a:t>–</a:t>
            </a: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Switch</a:t>
            </a:r>
            <a:endParaRPr sz="1800">
              <a:latin typeface="Microsoft Sans Serif"/>
              <a:cs typeface="Microsoft Sans Serif"/>
            </a:endParaRPr>
          </a:p>
          <a:p>
            <a:pPr marL="241300" indent="-19494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18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Router</a:t>
            </a:r>
            <a:r>
              <a:rPr sz="18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262626"/>
                </a:solidFill>
                <a:latin typeface="Microsoft Sans Serif"/>
                <a:cs typeface="Microsoft Sans Serif"/>
              </a:rPr>
              <a:t>–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Hub</a:t>
            </a:r>
            <a:endParaRPr sz="1800">
              <a:latin typeface="Microsoft Sans Serif"/>
              <a:cs typeface="Microsoft Sans Serif"/>
            </a:endParaRPr>
          </a:p>
          <a:p>
            <a:pPr marL="241300" indent="-19494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P</a:t>
            </a:r>
            <a:r>
              <a:rPr sz="180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C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262626"/>
                </a:solidFill>
                <a:latin typeface="Microsoft Sans Serif"/>
                <a:cs typeface="Microsoft Sans Serif"/>
              </a:rPr>
              <a:t>–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Switch</a:t>
            </a:r>
            <a:endParaRPr sz="1800">
              <a:latin typeface="Microsoft Sans Serif"/>
              <a:cs typeface="Microsoft Sans Serif"/>
            </a:endParaRPr>
          </a:p>
          <a:p>
            <a:pPr marL="241300" indent="-19494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P</a:t>
            </a:r>
            <a:r>
              <a:rPr sz="180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C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262626"/>
                </a:solidFill>
                <a:latin typeface="Microsoft Sans Serif"/>
                <a:cs typeface="Microsoft Sans Serif"/>
              </a:rPr>
              <a:t>–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Hub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5225" y="1841880"/>
            <a:ext cx="4916805" cy="285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Untuk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mengkoneksikan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peralatan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sama,</a:t>
            </a:r>
            <a:r>
              <a:rPr sz="180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gunakan </a:t>
            </a:r>
            <a:r>
              <a:rPr sz="1800" spc="-459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kabel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Cross-Over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  <a:p>
            <a:pPr marL="241300" indent="-19494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18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Router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-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Router</a:t>
            </a:r>
            <a:endParaRPr sz="1800">
              <a:latin typeface="Microsoft Sans Serif"/>
              <a:cs typeface="Microsoft Sans Serif"/>
            </a:endParaRPr>
          </a:p>
          <a:p>
            <a:pPr marL="241300" indent="-19494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18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Router</a:t>
            </a:r>
            <a:r>
              <a:rPr sz="18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262626"/>
                </a:solidFill>
                <a:latin typeface="Microsoft Sans Serif"/>
                <a:cs typeface="Microsoft Sans Serif"/>
              </a:rPr>
              <a:t>–</a:t>
            </a:r>
            <a:r>
              <a:rPr sz="18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PC</a:t>
            </a:r>
            <a:endParaRPr sz="1800">
              <a:latin typeface="Microsoft Sans Serif"/>
              <a:cs typeface="Microsoft Sans Serif"/>
            </a:endParaRPr>
          </a:p>
          <a:p>
            <a:pPr marL="241300" indent="-19494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180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Switch</a:t>
            </a: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-</a:t>
            </a:r>
            <a:r>
              <a:rPr sz="18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Switch</a:t>
            </a:r>
            <a:endParaRPr sz="1800">
              <a:latin typeface="Microsoft Sans Serif"/>
              <a:cs typeface="Microsoft Sans Serif"/>
            </a:endParaRPr>
          </a:p>
          <a:p>
            <a:pPr marL="241300" indent="-19494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180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Switch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262626"/>
                </a:solidFill>
                <a:latin typeface="Microsoft Sans Serif"/>
                <a:cs typeface="Microsoft Sans Serif"/>
              </a:rPr>
              <a:t>–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Hub</a:t>
            </a:r>
            <a:endParaRPr sz="1800">
              <a:latin typeface="Microsoft Sans Serif"/>
              <a:cs typeface="Microsoft Sans Serif"/>
            </a:endParaRPr>
          </a:p>
          <a:p>
            <a:pPr marL="12700" marR="201930">
              <a:lnSpc>
                <a:spcPct val="100000"/>
              </a:lnSpc>
              <a:spcBef>
                <a:spcPts val="1000"/>
              </a:spcBef>
            </a:pPr>
            <a:r>
              <a:rPr sz="18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Untuk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mengkonfigurasi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Router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melalui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PC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gunakan </a:t>
            </a:r>
            <a:r>
              <a:rPr sz="1800" spc="-46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kabel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Roll-Over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4333" y="804333"/>
            <a:ext cx="10583545" cy="5249545"/>
            <a:chOff x="804333" y="804333"/>
            <a:chExt cx="10583545" cy="5249545"/>
          </a:xfrm>
        </p:grpSpPr>
        <p:sp>
          <p:nvSpPr>
            <p:cNvPr id="3" name="object 3"/>
            <p:cNvSpPr/>
            <p:nvPr/>
          </p:nvSpPr>
          <p:spPr>
            <a:xfrm>
              <a:off x="804333" y="804333"/>
              <a:ext cx="10583545" cy="5249545"/>
            </a:xfrm>
            <a:custGeom>
              <a:avLst/>
              <a:gdLst/>
              <a:ahLst/>
              <a:cxnLst/>
              <a:rect l="l" t="t" r="r" b="b"/>
              <a:pathLst>
                <a:path w="10583545" h="5249545">
                  <a:moveTo>
                    <a:pt x="10583331" y="5249331"/>
                  </a:moveTo>
                  <a:lnTo>
                    <a:pt x="0" y="5249331"/>
                  </a:lnTo>
                  <a:lnTo>
                    <a:pt x="0" y="0"/>
                  </a:lnTo>
                  <a:lnTo>
                    <a:pt x="10583331" y="0"/>
                  </a:lnTo>
                  <a:lnTo>
                    <a:pt x="10583331" y="52493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4333" y="804333"/>
              <a:ext cx="10583545" cy="5249545"/>
            </a:xfrm>
            <a:custGeom>
              <a:avLst/>
              <a:gdLst/>
              <a:ahLst/>
              <a:cxnLst/>
              <a:rect l="l" t="t" r="r" b="b"/>
              <a:pathLst>
                <a:path w="10583545" h="5249545">
                  <a:moveTo>
                    <a:pt x="0" y="0"/>
                  </a:moveTo>
                  <a:lnTo>
                    <a:pt x="10583331" y="0"/>
                  </a:lnTo>
                  <a:lnTo>
                    <a:pt x="10583331" y="5249331"/>
                  </a:lnTo>
                  <a:lnTo>
                    <a:pt x="0" y="524933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9487" y="1124711"/>
              <a:ext cx="8193023" cy="4608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5260" y="948816"/>
            <a:ext cx="7761605" cy="1220470"/>
            <a:chOff x="2215260" y="948816"/>
            <a:chExt cx="7761605" cy="1220470"/>
          </a:xfrm>
        </p:grpSpPr>
        <p:sp>
          <p:nvSpPr>
            <p:cNvPr id="3" name="object 3"/>
            <p:cNvSpPr/>
            <p:nvPr/>
          </p:nvSpPr>
          <p:spPr>
            <a:xfrm>
              <a:off x="2231135" y="964691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1188719"/>
                  </a:moveTo>
                  <a:lnTo>
                    <a:pt x="0" y="1188719"/>
                  </a:lnTo>
                  <a:lnTo>
                    <a:pt x="0" y="0"/>
                  </a:lnTo>
                  <a:lnTo>
                    <a:pt x="7729727" y="0"/>
                  </a:lnTo>
                  <a:lnTo>
                    <a:pt x="7729727" y="11887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31135" y="964691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0" y="0"/>
                  </a:moveTo>
                  <a:lnTo>
                    <a:pt x="7729727" y="0"/>
                  </a:lnTo>
                  <a:lnTo>
                    <a:pt x="7729727" y="1188719"/>
                  </a:lnTo>
                  <a:lnTo>
                    <a:pt x="0" y="1188719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054" y="1113942"/>
            <a:ext cx="6229350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25065" marR="5080" indent="-2413000">
              <a:lnSpc>
                <a:spcPts val="3020"/>
              </a:lnSpc>
              <a:spcBef>
                <a:spcPts val="480"/>
              </a:spcBef>
            </a:pPr>
            <a:r>
              <a:rPr b="1" spc="-30" dirty="0">
                <a:latin typeface="Arial"/>
                <a:cs typeface="Arial"/>
              </a:rPr>
              <a:t>3</a:t>
            </a:r>
            <a:r>
              <a:rPr b="1" spc="-15" dirty="0">
                <a:latin typeface="Arial"/>
                <a:cs typeface="Arial"/>
              </a:rPr>
              <a:t>.</a:t>
            </a:r>
            <a:r>
              <a:rPr b="1" spc="-285" dirty="0">
                <a:latin typeface="Arial"/>
                <a:cs typeface="Arial"/>
              </a:rPr>
              <a:t> </a:t>
            </a:r>
            <a:r>
              <a:rPr b="1" spc="-204" dirty="0">
                <a:latin typeface="Arial"/>
                <a:cs typeface="Arial"/>
              </a:rPr>
              <a:t>K</a:t>
            </a:r>
            <a:r>
              <a:rPr b="1" spc="110" dirty="0">
                <a:latin typeface="Arial"/>
                <a:cs typeface="Arial"/>
              </a:rPr>
              <a:t>ONFIGURASI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95" dirty="0">
                <a:latin typeface="Arial"/>
                <a:cs typeface="Arial"/>
              </a:rPr>
              <a:t>MASING-MASING  </a:t>
            </a:r>
            <a:r>
              <a:rPr b="1" spc="75" dirty="0">
                <a:latin typeface="Arial"/>
                <a:cs typeface="Arial"/>
              </a:rPr>
              <a:t>DEVICE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0627" y="2621991"/>
            <a:ext cx="4065270" cy="31521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71755" indent="-183515">
              <a:lnSpc>
                <a:spcPts val="2590"/>
              </a:lnSpc>
              <a:spcBef>
                <a:spcPts val="425"/>
              </a:spcBef>
              <a:buClr>
                <a:srgbClr val="9BAEB5"/>
              </a:buClr>
              <a:buFont typeface="Arial MT"/>
              <a:buChar char="•"/>
              <a:tabLst>
                <a:tab pos="196215" algn="l"/>
              </a:tabLst>
            </a:pPr>
            <a:r>
              <a:rPr sz="240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Konfigurasi</a:t>
            </a:r>
            <a:r>
              <a:rPr sz="24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merupakan</a:t>
            </a:r>
            <a:r>
              <a:rPr sz="24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bagian </a:t>
            </a:r>
            <a:r>
              <a:rPr sz="2400" spc="-2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penting</a:t>
            </a:r>
            <a:r>
              <a:rPr sz="2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dala</a:t>
            </a:r>
            <a:r>
              <a:rPr sz="2400" spc="-280" dirty="0">
                <a:solidFill>
                  <a:srgbClr val="262626"/>
                </a:solidFill>
                <a:latin typeface="Microsoft Sans Serif"/>
                <a:cs typeface="Microsoft Sans Serif"/>
              </a:rPr>
              <a:t>m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susuna</a:t>
            </a:r>
            <a:r>
              <a:rPr sz="2400" spc="-210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jaringan</a:t>
            </a:r>
            <a:endParaRPr sz="2400">
              <a:latin typeface="Microsoft Sans Serif"/>
              <a:cs typeface="Microsoft Sans Serif"/>
            </a:endParaRPr>
          </a:p>
          <a:p>
            <a:pPr marL="195580" marR="208279" indent="-183515">
              <a:lnSpc>
                <a:spcPts val="2590"/>
              </a:lnSpc>
              <a:spcBef>
                <a:spcPts val="1005"/>
              </a:spcBef>
              <a:buClr>
                <a:srgbClr val="9BAEB5"/>
              </a:buClr>
              <a:buFont typeface="Arial MT"/>
              <a:buChar char="•"/>
              <a:tabLst>
                <a:tab pos="196215" algn="l"/>
              </a:tabLst>
            </a:pPr>
            <a:r>
              <a:rPr sz="24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P</a:t>
            </a:r>
            <a:r>
              <a:rPr sz="24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2400" spc="-200" dirty="0">
                <a:solidFill>
                  <a:srgbClr val="262626"/>
                </a:solidFill>
                <a:latin typeface="Microsoft Sans Serif"/>
                <a:cs typeface="Microsoft Sans Serif"/>
              </a:rPr>
              <a:t>ose</a:t>
            </a:r>
            <a:r>
              <a:rPr sz="240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s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konfiguras</a:t>
            </a:r>
            <a:r>
              <a:rPr sz="2400" spc="-60" dirty="0">
                <a:solidFill>
                  <a:srgbClr val="262626"/>
                </a:solidFill>
                <a:latin typeface="Microsoft Sans Serif"/>
                <a:cs typeface="Microsoft Sans Serif"/>
              </a:rPr>
              <a:t>i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meliputi  </a:t>
            </a:r>
            <a:r>
              <a:rPr sz="2400" b="1" dirty="0">
                <a:solidFill>
                  <a:srgbClr val="262626"/>
                </a:solidFill>
                <a:latin typeface="Arial"/>
                <a:cs typeface="Arial"/>
              </a:rPr>
              <a:t>pemberian</a:t>
            </a:r>
            <a:r>
              <a:rPr sz="2400" b="1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262626"/>
                </a:solidFill>
                <a:latin typeface="Arial"/>
                <a:cs typeface="Arial"/>
              </a:rPr>
              <a:t>IP</a:t>
            </a:r>
            <a:r>
              <a:rPr sz="2400" b="1" spc="-24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262626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262626"/>
                </a:solidFill>
                <a:latin typeface="Arial"/>
                <a:cs typeface="Arial"/>
              </a:rPr>
              <a:t>d</a:t>
            </a:r>
            <a:r>
              <a:rPr sz="2400" b="1" spc="45" dirty="0">
                <a:solidFill>
                  <a:srgbClr val="262626"/>
                </a:solidFill>
                <a:latin typeface="Arial"/>
                <a:cs typeface="Arial"/>
              </a:rPr>
              <a:t>d</a:t>
            </a:r>
            <a:r>
              <a:rPr sz="2400" b="1" spc="-25" dirty="0">
                <a:solidFill>
                  <a:srgbClr val="262626"/>
                </a:solidFill>
                <a:latin typeface="Arial"/>
                <a:cs typeface="Arial"/>
              </a:rPr>
              <a:t>r</a:t>
            </a:r>
            <a:r>
              <a:rPr sz="2400" b="1" spc="-220" dirty="0">
                <a:solidFill>
                  <a:srgbClr val="262626"/>
                </a:solidFill>
                <a:latin typeface="Arial"/>
                <a:cs typeface="Arial"/>
              </a:rPr>
              <a:t>es</a:t>
            </a:r>
            <a:r>
              <a:rPr sz="2400" b="1" spc="-215" dirty="0">
                <a:solidFill>
                  <a:srgbClr val="262626"/>
                </a:solidFill>
                <a:latin typeface="Arial"/>
                <a:cs typeface="Arial"/>
              </a:rPr>
              <a:t>s</a:t>
            </a:r>
            <a:r>
              <a:rPr sz="2400" b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dan  </a:t>
            </a:r>
            <a:r>
              <a:rPr sz="2400" b="1" spc="-65" dirty="0">
                <a:solidFill>
                  <a:srgbClr val="262626"/>
                </a:solidFill>
                <a:latin typeface="Arial"/>
                <a:cs typeface="Arial"/>
              </a:rPr>
              <a:t>subnet</a:t>
            </a:r>
            <a:r>
              <a:rPr sz="2400" b="1" spc="-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262626"/>
                </a:solidFill>
                <a:latin typeface="Arial"/>
                <a:cs typeface="Arial"/>
              </a:rPr>
              <a:t>mask</a:t>
            </a:r>
            <a:r>
              <a:rPr sz="2400" b="1" spc="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262626"/>
                </a:solidFill>
                <a:latin typeface="Microsoft Sans Serif"/>
                <a:cs typeface="Microsoft Sans Serif"/>
              </a:rPr>
              <a:t>pada</a:t>
            </a:r>
            <a:endParaRPr sz="2400">
              <a:latin typeface="Microsoft Sans Serif"/>
              <a:cs typeface="Microsoft Sans Serif"/>
            </a:endParaRPr>
          </a:p>
          <a:p>
            <a:pPr marL="195580" marR="5080">
              <a:lnSpc>
                <a:spcPts val="2590"/>
              </a:lnSpc>
              <a:spcBef>
                <a:spcPts val="5"/>
              </a:spcBef>
            </a:pPr>
            <a:r>
              <a:rPr sz="2450" i="1" spc="-270" dirty="0">
                <a:solidFill>
                  <a:srgbClr val="262626"/>
                </a:solidFill>
                <a:latin typeface="Verdana"/>
                <a:cs typeface="Verdana"/>
              </a:rPr>
              <a:t>interface-interface</a:t>
            </a:r>
            <a:r>
              <a:rPr sz="2450" i="1" spc="-20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2450" i="1" spc="-295" dirty="0">
                <a:solidFill>
                  <a:srgbClr val="262626"/>
                </a:solidFill>
                <a:latin typeface="Verdana"/>
                <a:cs typeface="Verdana"/>
              </a:rPr>
              <a:t>device</a:t>
            </a:r>
            <a:r>
              <a:rPr sz="2450" i="1" spc="-15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240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(pada </a:t>
            </a:r>
            <a:r>
              <a:rPr sz="2400" spc="-6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24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oute</a:t>
            </a:r>
            <a:r>
              <a:rPr sz="24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24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,</a:t>
            </a:r>
            <a:r>
              <a:rPr sz="2400" spc="-2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P</a:t>
            </a:r>
            <a:r>
              <a:rPr sz="2400" spc="-215" dirty="0">
                <a:solidFill>
                  <a:srgbClr val="262626"/>
                </a:solidFill>
                <a:latin typeface="Microsoft Sans Serif"/>
                <a:cs typeface="Microsoft Sans Serif"/>
              </a:rPr>
              <a:t>C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maupu</a:t>
            </a:r>
            <a:r>
              <a:rPr sz="24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se</a:t>
            </a:r>
            <a:r>
              <a:rPr sz="24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240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v</a:t>
            </a:r>
            <a:r>
              <a:rPr sz="24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er),  </a:t>
            </a:r>
            <a:r>
              <a:rPr sz="240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pemberian</a:t>
            </a:r>
            <a:r>
              <a:rPr sz="2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tabel</a:t>
            </a:r>
            <a:r>
              <a:rPr sz="24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262626"/>
                </a:solidFill>
                <a:latin typeface="Microsoft Sans Serif"/>
                <a:cs typeface="Microsoft Sans Serif"/>
              </a:rPr>
              <a:t>routing</a:t>
            </a:r>
            <a:r>
              <a:rPr sz="2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(pada </a:t>
            </a:r>
            <a:r>
              <a:rPr sz="240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router)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7030" y="2621991"/>
            <a:ext cx="4074795" cy="1708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5080" indent="-183515" algn="just">
              <a:lnSpc>
                <a:spcPts val="2590"/>
              </a:lnSpc>
              <a:spcBef>
                <a:spcPts val="425"/>
              </a:spcBef>
              <a:buClr>
                <a:srgbClr val="9BAEB5"/>
              </a:buClr>
              <a:buFont typeface="Arial MT"/>
              <a:buChar char="•"/>
              <a:tabLst>
                <a:tab pos="196215" algn="l"/>
              </a:tabLst>
            </a:pPr>
            <a:r>
              <a:rPr sz="24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Setelah</a:t>
            </a:r>
            <a:r>
              <a:rPr sz="240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proses</a:t>
            </a:r>
            <a:r>
              <a:rPr sz="2400" spc="37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konfigurasi, </a:t>
            </a:r>
            <a:r>
              <a:rPr sz="2400" spc="-6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262626"/>
                </a:solidFill>
                <a:latin typeface="Microsoft Sans Serif"/>
                <a:cs typeface="Microsoft Sans Serif"/>
              </a:rPr>
              <a:t>maka</a:t>
            </a:r>
            <a:r>
              <a:rPr sz="2400" spc="2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262626"/>
                </a:solidFill>
                <a:latin typeface="Microsoft Sans Serif"/>
                <a:cs typeface="Microsoft Sans Serif"/>
              </a:rPr>
              <a:t>tanda</a:t>
            </a:r>
            <a:r>
              <a:rPr sz="2400" spc="34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bulatan</a:t>
            </a:r>
            <a:r>
              <a:rPr sz="2400" spc="37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merah </a:t>
            </a:r>
            <a:r>
              <a:rPr sz="240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220" dirty="0">
                <a:solidFill>
                  <a:srgbClr val="262626"/>
                </a:solidFill>
                <a:latin typeface="Microsoft Sans Serif"/>
                <a:cs typeface="Microsoft Sans Serif"/>
              </a:rPr>
              <a:t>pada</a:t>
            </a:r>
            <a:r>
              <a:rPr sz="2400" spc="-2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kabel</a:t>
            </a:r>
            <a:r>
              <a:rPr sz="24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229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2400" spc="-2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262626"/>
                </a:solidFill>
                <a:latin typeface="Microsoft Sans Serif"/>
                <a:cs typeface="Microsoft Sans Serif"/>
              </a:rPr>
              <a:t>terhubung </a:t>
            </a:r>
            <a:r>
              <a:rPr sz="24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dengan</a:t>
            </a:r>
            <a:r>
              <a:rPr sz="2400" spc="-2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device</a:t>
            </a:r>
            <a:r>
              <a:rPr sz="24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262626"/>
                </a:solidFill>
                <a:latin typeface="Microsoft Sans Serif"/>
                <a:cs typeface="Microsoft Sans Serif"/>
              </a:rPr>
              <a:t>akan</a:t>
            </a:r>
            <a:r>
              <a:rPr sz="240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menjadi </a:t>
            </a:r>
            <a:r>
              <a:rPr sz="24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hijau.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63912" y="948816"/>
            <a:ext cx="4509135" cy="1220470"/>
            <a:chOff x="6863912" y="948816"/>
            <a:chExt cx="4509135" cy="1220470"/>
          </a:xfrm>
        </p:grpSpPr>
        <p:sp>
          <p:nvSpPr>
            <p:cNvPr id="3" name="object 3"/>
            <p:cNvSpPr/>
            <p:nvPr/>
          </p:nvSpPr>
          <p:spPr>
            <a:xfrm>
              <a:off x="6879787" y="964691"/>
              <a:ext cx="4477385" cy="1188720"/>
            </a:xfrm>
            <a:custGeom>
              <a:avLst/>
              <a:gdLst/>
              <a:ahLst/>
              <a:cxnLst/>
              <a:rect l="l" t="t" r="r" b="b"/>
              <a:pathLst>
                <a:path w="4477384" h="1188720">
                  <a:moveTo>
                    <a:pt x="4476806" y="1188719"/>
                  </a:moveTo>
                  <a:lnTo>
                    <a:pt x="0" y="1188719"/>
                  </a:lnTo>
                  <a:lnTo>
                    <a:pt x="0" y="0"/>
                  </a:lnTo>
                  <a:lnTo>
                    <a:pt x="4476806" y="0"/>
                  </a:lnTo>
                  <a:lnTo>
                    <a:pt x="4476806" y="11887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79787" y="964691"/>
              <a:ext cx="4477385" cy="1188720"/>
            </a:xfrm>
            <a:custGeom>
              <a:avLst/>
              <a:gdLst/>
              <a:ahLst/>
              <a:cxnLst/>
              <a:rect l="l" t="t" r="r" b="b"/>
              <a:pathLst>
                <a:path w="4477384" h="1188720">
                  <a:moveTo>
                    <a:pt x="0" y="0"/>
                  </a:moveTo>
                  <a:lnTo>
                    <a:pt x="4476806" y="0"/>
                  </a:lnTo>
                  <a:lnTo>
                    <a:pt x="4476806" y="1188719"/>
                  </a:lnTo>
                  <a:lnTo>
                    <a:pt x="0" y="1188719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71986" y="1105191"/>
            <a:ext cx="4083050" cy="8763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6350" algn="ctr">
              <a:lnSpc>
                <a:spcPts val="1620"/>
              </a:lnSpc>
              <a:spcBef>
                <a:spcPts val="330"/>
              </a:spcBef>
            </a:pPr>
            <a:r>
              <a:rPr sz="1500" b="1" i="1" spc="-240" dirty="0">
                <a:solidFill>
                  <a:srgbClr val="262626"/>
                </a:solidFill>
                <a:latin typeface="Verdana"/>
                <a:cs typeface="Verdana"/>
              </a:rPr>
              <a:t>2</a:t>
            </a:r>
            <a:r>
              <a:rPr sz="1500" b="1" i="1" spc="-10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55" dirty="0">
                <a:solidFill>
                  <a:srgbClr val="262626"/>
                </a:solidFill>
                <a:latin typeface="Verdana"/>
                <a:cs typeface="Verdana"/>
              </a:rPr>
              <a:t>MOD</a:t>
            </a:r>
            <a:r>
              <a:rPr sz="1500" b="1" i="1" spc="-40" dirty="0">
                <a:solidFill>
                  <a:srgbClr val="262626"/>
                </a:solidFill>
                <a:latin typeface="Verdana"/>
                <a:cs typeface="Verdana"/>
              </a:rPr>
              <a:t>E</a:t>
            </a:r>
            <a:r>
              <a:rPr sz="1500" b="1" i="1" spc="-10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185" dirty="0">
                <a:solidFill>
                  <a:srgbClr val="262626"/>
                </a:solidFill>
                <a:latin typeface="Verdana"/>
                <a:cs typeface="Verdana"/>
              </a:rPr>
              <a:t>K</a:t>
            </a:r>
            <a:r>
              <a:rPr sz="1500" b="1" i="1" spc="-100" dirty="0">
                <a:solidFill>
                  <a:srgbClr val="262626"/>
                </a:solidFill>
                <a:latin typeface="Verdana"/>
                <a:cs typeface="Verdana"/>
              </a:rPr>
              <a:t>ONFIGURASI</a:t>
            </a:r>
            <a:r>
              <a:rPr sz="1500" b="1" i="1" spc="-3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210" dirty="0">
                <a:solidFill>
                  <a:srgbClr val="262626"/>
                </a:solidFill>
                <a:latin typeface="Verdana"/>
                <a:cs typeface="Verdana"/>
              </a:rPr>
              <a:t>Y</a:t>
            </a:r>
            <a:r>
              <a:rPr sz="1500" b="1" i="1" spc="-5" dirty="0">
                <a:solidFill>
                  <a:srgbClr val="262626"/>
                </a:solidFill>
                <a:latin typeface="Verdana"/>
                <a:cs typeface="Verdana"/>
              </a:rPr>
              <a:t>AN</a:t>
            </a:r>
            <a:r>
              <a:rPr sz="1500" b="1" i="1" dirty="0">
                <a:solidFill>
                  <a:srgbClr val="262626"/>
                </a:solidFill>
                <a:latin typeface="Verdana"/>
                <a:cs typeface="Verdana"/>
              </a:rPr>
              <a:t>G</a:t>
            </a:r>
            <a:r>
              <a:rPr sz="1500" b="1" i="1" spc="-10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130" dirty="0">
                <a:solidFill>
                  <a:srgbClr val="262626"/>
                </a:solidFill>
                <a:latin typeface="Verdana"/>
                <a:cs typeface="Verdana"/>
              </a:rPr>
              <a:t>D</a:t>
            </a:r>
            <a:r>
              <a:rPr sz="1500" b="1" i="1" dirty="0">
                <a:solidFill>
                  <a:srgbClr val="262626"/>
                </a:solidFill>
                <a:latin typeface="Verdana"/>
                <a:cs typeface="Verdana"/>
              </a:rPr>
              <a:t>A</a:t>
            </a:r>
            <a:r>
              <a:rPr sz="1500" b="1" i="1" spc="-285" dirty="0">
                <a:solidFill>
                  <a:srgbClr val="262626"/>
                </a:solidFill>
                <a:latin typeface="Verdana"/>
                <a:cs typeface="Verdana"/>
              </a:rPr>
              <a:t>P</a:t>
            </a:r>
            <a:r>
              <a:rPr sz="1500" b="1" i="1" spc="-180" dirty="0">
                <a:solidFill>
                  <a:srgbClr val="262626"/>
                </a:solidFill>
                <a:latin typeface="Verdana"/>
                <a:cs typeface="Verdana"/>
              </a:rPr>
              <a:t>A</a:t>
            </a:r>
            <a:r>
              <a:rPr sz="1500" b="1" i="1" spc="35" dirty="0">
                <a:solidFill>
                  <a:srgbClr val="262626"/>
                </a:solidFill>
                <a:latin typeface="Verdana"/>
                <a:cs typeface="Verdana"/>
              </a:rPr>
              <a:t>T  </a:t>
            </a:r>
            <a:r>
              <a:rPr sz="1500" b="1" i="1" spc="-65" dirty="0">
                <a:solidFill>
                  <a:srgbClr val="262626"/>
                </a:solidFill>
                <a:latin typeface="Verdana"/>
                <a:cs typeface="Verdana"/>
              </a:rPr>
              <a:t>DILAKUKA</a:t>
            </a:r>
            <a:r>
              <a:rPr sz="1500" b="1" i="1" spc="-70" dirty="0">
                <a:solidFill>
                  <a:srgbClr val="262626"/>
                </a:solidFill>
                <a:latin typeface="Verdana"/>
                <a:cs typeface="Verdana"/>
              </a:rPr>
              <a:t>N</a:t>
            </a:r>
            <a:r>
              <a:rPr sz="1500" b="1" i="1" spc="-10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200" dirty="0">
                <a:solidFill>
                  <a:srgbClr val="262626"/>
                </a:solidFill>
                <a:latin typeface="Verdana"/>
                <a:cs typeface="Verdana"/>
              </a:rPr>
              <a:t>:</a:t>
            </a:r>
            <a:r>
              <a:rPr sz="1500" b="1" i="1" spc="-25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55" dirty="0">
                <a:solidFill>
                  <a:srgbClr val="262626"/>
                </a:solidFill>
                <a:latin typeface="Verdana"/>
                <a:cs typeface="Verdana"/>
              </a:rPr>
              <a:t>MOD</a:t>
            </a:r>
            <a:r>
              <a:rPr sz="1500" b="1" i="1" spc="-40" dirty="0">
                <a:solidFill>
                  <a:srgbClr val="262626"/>
                </a:solidFill>
                <a:latin typeface="Verdana"/>
                <a:cs typeface="Verdana"/>
              </a:rPr>
              <a:t>E</a:t>
            </a:r>
            <a:r>
              <a:rPr sz="1500" b="1" i="1" spc="-10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120" dirty="0">
                <a:solidFill>
                  <a:srgbClr val="262626"/>
                </a:solidFill>
                <a:latin typeface="Verdana"/>
                <a:cs typeface="Verdana"/>
              </a:rPr>
              <a:t>GU</a:t>
            </a:r>
            <a:r>
              <a:rPr sz="1500" b="1" i="1" spc="-80" dirty="0">
                <a:solidFill>
                  <a:srgbClr val="262626"/>
                </a:solidFill>
                <a:latin typeface="Verdana"/>
                <a:cs typeface="Verdana"/>
              </a:rPr>
              <a:t>I</a:t>
            </a:r>
            <a:r>
              <a:rPr sz="1500" b="1" i="1" spc="-10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80" dirty="0">
                <a:solidFill>
                  <a:srgbClr val="262626"/>
                </a:solidFill>
                <a:latin typeface="Verdana"/>
                <a:cs typeface="Verdana"/>
              </a:rPr>
              <a:t>(CONFI</a:t>
            </a:r>
            <a:r>
              <a:rPr sz="1500" b="1" i="1" spc="-85" dirty="0">
                <a:solidFill>
                  <a:srgbClr val="262626"/>
                </a:solidFill>
                <a:latin typeface="Verdana"/>
                <a:cs typeface="Verdana"/>
              </a:rPr>
              <a:t>G</a:t>
            </a:r>
            <a:r>
              <a:rPr sz="1500" b="1" i="1" spc="-10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75" dirty="0">
                <a:solidFill>
                  <a:srgbClr val="262626"/>
                </a:solidFill>
                <a:latin typeface="Verdana"/>
                <a:cs typeface="Verdana"/>
              </a:rPr>
              <a:t>MODE)  </a:t>
            </a:r>
            <a:r>
              <a:rPr sz="1500" b="1" i="1" spc="-130" dirty="0">
                <a:solidFill>
                  <a:srgbClr val="262626"/>
                </a:solidFill>
                <a:latin typeface="Verdana"/>
                <a:cs typeface="Verdana"/>
              </a:rPr>
              <a:t>D</a:t>
            </a:r>
            <a:r>
              <a:rPr sz="1500" b="1" i="1" spc="-5" dirty="0">
                <a:solidFill>
                  <a:srgbClr val="262626"/>
                </a:solidFill>
                <a:latin typeface="Verdana"/>
                <a:cs typeface="Verdana"/>
              </a:rPr>
              <a:t>A</a:t>
            </a:r>
            <a:r>
              <a:rPr sz="1500" b="1" i="1" dirty="0">
                <a:solidFill>
                  <a:srgbClr val="262626"/>
                </a:solidFill>
                <a:latin typeface="Verdana"/>
                <a:cs typeface="Verdana"/>
              </a:rPr>
              <a:t>N</a:t>
            </a:r>
            <a:r>
              <a:rPr sz="1500" b="1" i="1" spc="-10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55" dirty="0">
                <a:solidFill>
                  <a:srgbClr val="262626"/>
                </a:solidFill>
                <a:latin typeface="Verdana"/>
                <a:cs typeface="Verdana"/>
              </a:rPr>
              <a:t>MOD</a:t>
            </a:r>
            <a:r>
              <a:rPr sz="1500" b="1" i="1" spc="-40" dirty="0">
                <a:solidFill>
                  <a:srgbClr val="262626"/>
                </a:solidFill>
                <a:latin typeface="Verdana"/>
                <a:cs typeface="Verdana"/>
              </a:rPr>
              <a:t>E</a:t>
            </a:r>
            <a:r>
              <a:rPr sz="1500" b="1" i="1" spc="-10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110" dirty="0">
                <a:solidFill>
                  <a:srgbClr val="262626"/>
                </a:solidFill>
                <a:latin typeface="Verdana"/>
                <a:cs typeface="Verdana"/>
              </a:rPr>
              <a:t>CL</a:t>
            </a:r>
            <a:r>
              <a:rPr sz="1500" b="1" i="1" spc="-85" dirty="0">
                <a:solidFill>
                  <a:srgbClr val="262626"/>
                </a:solidFill>
                <a:latin typeface="Verdana"/>
                <a:cs typeface="Verdana"/>
              </a:rPr>
              <a:t>I</a:t>
            </a:r>
            <a:r>
              <a:rPr sz="1500" b="1" i="1" spc="-10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50" dirty="0">
                <a:solidFill>
                  <a:srgbClr val="262626"/>
                </a:solidFill>
                <a:latin typeface="Verdana"/>
                <a:cs typeface="Verdana"/>
              </a:rPr>
              <a:t>(COMMAND</a:t>
            </a:r>
            <a:r>
              <a:rPr sz="1500" b="1" i="1" spc="-10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500" b="1" i="1" spc="-95" dirty="0">
                <a:solidFill>
                  <a:srgbClr val="262626"/>
                </a:solidFill>
                <a:latin typeface="Verdana"/>
                <a:cs typeface="Verdana"/>
              </a:rPr>
              <a:t>LINE  </a:t>
            </a:r>
            <a:r>
              <a:rPr sz="1500" b="1" i="1" spc="-105" dirty="0">
                <a:solidFill>
                  <a:srgbClr val="262626"/>
                </a:solidFill>
                <a:latin typeface="Verdana"/>
                <a:cs typeface="Verdana"/>
              </a:rPr>
              <a:t>INTERFACE).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8884" y="948816"/>
            <a:ext cx="5472430" cy="4968875"/>
            <a:chOff x="808884" y="948816"/>
            <a:chExt cx="5472430" cy="4968875"/>
          </a:xfrm>
        </p:grpSpPr>
        <p:sp>
          <p:nvSpPr>
            <p:cNvPr id="7" name="object 7"/>
            <p:cNvSpPr/>
            <p:nvPr/>
          </p:nvSpPr>
          <p:spPr>
            <a:xfrm>
              <a:off x="824759" y="964691"/>
              <a:ext cx="5440680" cy="4937125"/>
            </a:xfrm>
            <a:custGeom>
              <a:avLst/>
              <a:gdLst/>
              <a:ahLst/>
              <a:cxnLst/>
              <a:rect l="l" t="t" r="r" b="b"/>
              <a:pathLst>
                <a:path w="5440680" h="4937125">
                  <a:moveTo>
                    <a:pt x="0" y="0"/>
                  </a:moveTo>
                  <a:lnTo>
                    <a:pt x="5440679" y="0"/>
                  </a:lnTo>
                  <a:lnTo>
                    <a:pt x="5440679" y="4936557"/>
                  </a:lnTo>
                  <a:lnTo>
                    <a:pt x="0" y="4936557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1852" y="1128682"/>
              <a:ext cx="5106670" cy="4608830"/>
            </a:xfrm>
            <a:custGeom>
              <a:avLst/>
              <a:gdLst/>
              <a:ahLst/>
              <a:cxnLst/>
              <a:rect l="l" t="t" r="r" b="b"/>
              <a:pathLst>
                <a:path w="5106670" h="4608830">
                  <a:moveTo>
                    <a:pt x="5106492" y="4608575"/>
                  </a:moveTo>
                  <a:lnTo>
                    <a:pt x="0" y="4608575"/>
                  </a:lnTo>
                  <a:lnTo>
                    <a:pt x="0" y="0"/>
                  </a:lnTo>
                  <a:lnTo>
                    <a:pt x="5106492" y="0"/>
                  </a:lnTo>
                  <a:lnTo>
                    <a:pt x="5106492" y="4608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3944" y="2087946"/>
              <a:ext cx="4782311" cy="26900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951384" y="2538516"/>
            <a:ext cx="4327525" cy="32746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42875" indent="-92075">
              <a:lnSpc>
                <a:spcPct val="100000"/>
              </a:lnSpc>
              <a:spcBef>
                <a:spcPts val="600"/>
              </a:spcBef>
              <a:buClr>
                <a:srgbClr val="9BAEB5"/>
              </a:buClr>
              <a:buSzPct val="95121"/>
              <a:buFont typeface="Arial MT"/>
              <a:buChar char="•"/>
              <a:tabLst>
                <a:tab pos="143510" algn="l"/>
              </a:tabLst>
            </a:pPr>
            <a:r>
              <a:rPr sz="205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K</a:t>
            </a:r>
            <a:r>
              <a:rPr sz="205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onfiguras</a:t>
            </a:r>
            <a:r>
              <a:rPr sz="205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i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denga</a:t>
            </a:r>
            <a:r>
              <a:rPr sz="205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mod</a:t>
            </a:r>
            <a:r>
              <a:rPr sz="205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e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GUI</a:t>
            </a:r>
            <a:endParaRPr sz="2050">
              <a:latin typeface="Microsoft Sans Serif"/>
              <a:cs typeface="Microsoft Sans Serif"/>
            </a:endParaRPr>
          </a:p>
          <a:p>
            <a:pPr marL="527050" lvl="1" indent="-189865">
              <a:lnSpc>
                <a:spcPct val="100000"/>
              </a:lnSpc>
              <a:spcBef>
                <a:spcPts val="495"/>
              </a:spcBef>
              <a:buClr>
                <a:srgbClr val="9BAEB5"/>
              </a:buClr>
              <a:buFont typeface="Arial MT"/>
              <a:buChar char="•"/>
              <a:tabLst>
                <a:tab pos="527050" algn="l"/>
              </a:tabLst>
            </a:pPr>
            <a:r>
              <a:rPr sz="205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Kli</a:t>
            </a:r>
            <a:r>
              <a:rPr sz="2050" spc="-40" dirty="0">
                <a:solidFill>
                  <a:srgbClr val="262626"/>
                </a:solidFill>
                <a:latin typeface="Microsoft Sans Serif"/>
                <a:cs typeface="Microsoft Sans Serif"/>
              </a:rPr>
              <a:t>k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d</a:t>
            </a:r>
            <a:r>
              <a:rPr sz="205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e</a:t>
            </a:r>
            <a:r>
              <a:rPr sz="205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vic</a:t>
            </a:r>
            <a:r>
              <a:rPr sz="205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e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akan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60" dirty="0">
                <a:solidFill>
                  <a:srgbClr val="262626"/>
                </a:solidFill>
                <a:latin typeface="Microsoft Sans Serif"/>
                <a:cs typeface="Microsoft Sans Serif"/>
              </a:rPr>
              <a:t>di</a:t>
            </a:r>
            <a:r>
              <a:rPr sz="205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k</a:t>
            </a:r>
            <a:r>
              <a:rPr sz="205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onfigurasi.</a:t>
            </a:r>
            <a:endParaRPr sz="2050">
              <a:latin typeface="Microsoft Sans Serif"/>
              <a:cs typeface="Microsoft Sans Serif"/>
            </a:endParaRPr>
          </a:p>
          <a:p>
            <a:pPr marL="527050" lvl="1" indent="-189865">
              <a:lnSpc>
                <a:spcPct val="10000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527050" algn="l"/>
              </a:tabLst>
            </a:pPr>
            <a:r>
              <a:rPr sz="205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Pili</a:t>
            </a:r>
            <a:r>
              <a:rPr sz="2050" spc="-150" dirty="0">
                <a:solidFill>
                  <a:srgbClr val="262626"/>
                </a:solidFill>
                <a:latin typeface="Microsoft Sans Serif"/>
                <a:cs typeface="Microsoft Sans Serif"/>
              </a:rPr>
              <a:t>h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me</a:t>
            </a:r>
            <a:r>
              <a:rPr sz="205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205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u</a:t>
            </a:r>
            <a:r>
              <a:rPr sz="20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Config.</a:t>
            </a:r>
            <a:endParaRPr sz="2050">
              <a:latin typeface="Microsoft Sans Serif"/>
              <a:cs typeface="Microsoft Sans Serif"/>
            </a:endParaRPr>
          </a:p>
          <a:p>
            <a:pPr marL="527050" lvl="1" indent="-189865">
              <a:lnSpc>
                <a:spcPct val="10000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527050" algn="l"/>
              </a:tabLst>
            </a:pPr>
            <a:r>
              <a:rPr sz="205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Kli</a:t>
            </a:r>
            <a:r>
              <a:rPr sz="2050" spc="-40" dirty="0">
                <a:solidFill>
                  <a:srgbClr val="262626"/>
                </a:solidFill>
                <a:latin typeface="Microsoft Sans Serif"/>
                <a:cs typeface="Microsoft Sans Serif"/>
              </a:rPr>
              <a:t>k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80" dirty="0">
                <a:solidFill>
                  <a:srgbClr val="262626"/>
                </a:solidFill>
                <a:latin typeface="Microsoft Sans Serif"/>
                <a:cs typeface="Microsoft Sans Serif"/>
              </a:rPr>
              <a:t>interfac</a:t>
            </a:r>
            <a:r>
              <a:rPr sz="205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e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diinginkan.</a:t>
            </a:r>
            <a:endParaRPr sz="2050">
              <a:latin typeface="Microsoft Sans Serif"/>
              <a:cs typeface="Microsoft Sans Serif"/>
            </a:endParaRPr>
          </a:p>
          <a:p>
            <a:pPr marL="527050" lvl="1" indent="-189865">
              <a:lnSpc>
                <a:spcPct val="100000"/>
              </a:lnSpc>
              <a:spcBef>
                <a:spcPts val="495"/>
              </a:spcBef>
              <a:buClr>
                <a:srgbClr val="9BAEB5"/>
              </a:buClr>
              <a:buFont typeface="Arial MT"/>
              <a:buChar char="•"/>
              <a:tabLst>
                <a:tab pos="527050" algn="l"/>
              </a:tabLst>
            </a:pPr>
            <a:r>
              <a:rPr sz="205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Isi</a:t>
            </a:r>
            <a:r>
              <a:rPr sz="20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95" dirty="0">
                <a:solidFill>
                  <a:srgbClr val="262626"/>
                </a:solidFill>
                <a:latin typeface="Microsoft Sans Serif"/>
                <a:cs typeface="Microsoft Sans Serif"/>
              </a:rPr>
              <a:t>IP</a:t>
            </a:r>
            <a:r>
              <a:rPr sz="205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205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d</a:t>
            </a:r>
            <a:r>
              <a:rPr sz="205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d</a:t>
            </a:r>
            <a:r>
              <a:rPr sz="2050" spc="-40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2050" spc="-215" dirty="0">
                <a:solidFill>
                  <a:srgbClr val="262626"/>
                </a:solidFill>
                <a:latin typeface="Microsoft Sans Serif"/>
                <a:cs typeface="Microsoft Sans Serif"/>
              </a:rPr>
              <a:t>ess</a:t>
            </a:r>
            <a:r>
              <a:rPr sz="20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da</a:t>
            </a:r>
            <a:r>
              <a:rPr sz="205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</a:t>
            </a:r>
            <a:r>
              <a:rPr sz="205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t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mask-</a:t>
            </a:r>
            <a:r>
              <a:rPr sz="2050" spc="-190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205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ya.</a:t>
            </a:r>
            <a:endParaRPr sz="2050">
              <a:latin typeface="Microsoft Sans Serif"/>
              <a:cs typeface="Microsoft Sans Serif"/>
            </a:endParaRPr>
          </a:p>
          <a:p>
            <a:pPr marL="12700" marR="212725" indent="38735">
              <a:lnSpc>
                <a:spcPct val="79600"/>
              </a:lnSpc>
              <a:spcBef>
                <a:spcPts val="1005"/>
              </a:spcBef>
              <a:buClr>
                <a:srgbClr val="9BAEB5"/>
              </a:buClr>
              <a:buSzPct val="95121"/>
              <a:buFont typeface="Arial MT"/>
              <a:buChar char="•"/>
              <a:tabLst>
                <a:tab pos="143510" algn="l"/>
              </a:tabLst>
            </a:pPr>
            <a:r>
              <a:rPr sz="2050" spc="-150" dirty="0">
                <a:solidFill>
                  <a:srgbClr val="262626"/>
                </a:solidFill>
                <a:latin typeface="Microsoft Sans Serif"/>
                <a:cs typeface="Microsoft Sans Serif"/>
              </a:rPr>
              <a:t>Lakukan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hal</a:t>
            </a:r>
            <a:r>
              <a:rPr sz="20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245" dirty="0">
                <a:solidFill>
                  <a:srgbClr val="262626"/>
                </a:solidFill>
                <a:latin typeface="Microsoft Sans Serif"/>
                <a:cs typeface="Microsoft Sans Serif"/>
              </a:rPr>
              <a:t>sam</a:t>
            </a:r>
            <a:r>
              <a:rPr sz="2050" spc="-210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untuk  </a:t>
            </a:r>
            <a:r>
              <a:rPr sz="2050" spc="-80" dirty="0">
                <a:solidFill>
                  <a:srgbClr val="262626"/>
                </a:solidFill>
                <a:latin typeface="Microsoft Sans Serif"/>
                <a:cs typeface="Microsoft Sans Serif"/>
              </a:rPr>
              <a:t>interface-interfac</a:t>
            </a:r>
            <a:r>
              <a:rPr sz="2050" spc="-100" dirty="0">
                <a:solidFill>
                  <a:srgbClr val="262626"/>
                </a:solidFill>
                <a:latin typeface="Microsoft Sans Serif"/>
                <a:cs typeface="Microsoft Sans Serif"/>
              </a:rPr>
              <a:t>e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da</a:t>
            </a:r>
            <a:r>
              <a:rPr sz="205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d</a:t>
            </a:r>
            <a:r>
              <a:rPr sz="205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e</a:t>
            </a:r>
            <a:r>
              <a:rPr sz="205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vic</a:t>
            </a:r>
            <a:r>
              <a:rPr sz="205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e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lain.</a:t>
            </a: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ts val="1710"/>
              </a:lnSpc>
            </a:pPr>
            <a:r>
              <a:rPr sz="205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Setting</a:t>
            </a:r>
            <a:r>
              <a:rPr sz="20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95" dirty="0">
                <a:solidFill>
                  <a:srgbClr val="262626"/>
                </a:solidFill>
                <a:latin typeface="Microsoft Sans Serif"/>
                <a:cs typeface="Microsoft Sans Serif"/>
              </a:rPr>
              <a:t>IP</a:t>
            </a:r>
            <a:r>
              <a:rPr sz="205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205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d</a:t>
            </a:r>
            <a:r>
              <a:rPr sz="205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d</a:t>
            </a:r>
            <a:r>
              <a:rPr sz="2050" spc="-40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2050" spc="-215" dirty="0">
                <a:solidFill>
                  <a:srgbClr val="262626"/>
                </a:solidFill>
                <a:latin typeface="Microsoft Sans Serif"/>
                <a:cs typeface="Microsoft Sans Serif"/>
              </a:rPr>
              <a:t>ess</a:t>
            </a:r>
            <a:r>
              <a:rPr sz="20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PC</a:t>
            </a:r>
            <a:r>
              <a:rPr sz="205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0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r>
              <a:rPr sz="205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192.168.1.10</a:t>
            </a:r>
            <a:r>
              <a:rPr sz="205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275" dirty="0">
                <a:solidFill>
                  <a:srgbClr val="262626"/>
                </a:solidFill>
                <a:latin typeface="Microsoft Sans Serif"/>
                <a:cs typeface="Microsoft Sans Serif"/>
              </a:rPr>
              <a:t>SM</a:t>
            </a: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ts val="1960"/>
              </a:lnSpc>
            </a:pPr>
            <a:r>
              <a:rPr sz="205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r>
              <a:rPr sz="205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255.255.255.0;</a:t>
            </a:r>
            <a:r>
              <a:rPr sz="205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PC</a:t>
            </a:r>
            <a:r>
              <a:rPr sz="205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1</a:t>
            </a:r>
            <a:r>
              <a:rPr sz="205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r>
              <a:rPr sz="205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5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192.168.1.25</a:t>
            </a: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ts val="2210"/>
              </a:lnSpc>
            </a:pPr>
            <a:r>
              <a:rPr sz="205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255.255.255.0.</a:t>
            </a:r>
            <a:endParaRPr sz="2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9787" y="964691"/>
            <a:ext cx="4477385" cy="1188720"/>
          </a:xfrm>
          <a:prstGeom prst="rect">
            <a:avLst/>
          </a:prstGeom>
          <a:solidFill>
            <a:srgbClr val="FFFFFF"/>
          </a:solidFill>
          <a:ln w="31749">
            <a:solidFill>
              <a:srgbClr val="40404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626745">
              <a:lnSpc>
                <a:spcPct val="100000"/>
              </a:lnSpc>
            </a:pPr>
            <a:r>
              <a:rPr sz="1800" spc="-105" dirty="0"/>
              <a:t>4.</a:t>
            </a:r>
            <a:r>
              <a:rPr sz="1800" spc="-160" dirty="0"/>
              <a:t> </a:t>
            </a:r>
            <a:r>
              <a:rPr sz="1800" spc="-120" dirty="0"/>
              <a:t>CEK</a:t>
            </a:r>
            <a:r>
              <a:rPr sz="1800" spc="20" dirty="0"/>
              <a:t> </a:t>
            </a:r>
            <a:r>
              <a:rPr sz="1800" spc="-245" dirty="0"/>
              <a:t>K</a:t>
            </a:r>
            <a:r>
              <a:rPr sz="1800" spc="-110" dirty="0"/>
              <a:t>ONEKS</a:t>
            </a:r>
            <a:r>
              <a:rPr sz="1800" spc="-45" dirty="0"/>
              <a:t>I</a:t>
            </a:r>
            <a:r>
              <a:rPr sz="1800" spc="15" dirty="0"/>
              <a:t> </a:t>
            </a:r>
            <a:r>
              <a:rPr sz="1800" spc="-20" dirty="0"/>
              <a:t>DENGAN</a:t>
            </a:r>
            <a:r>
              <a:rPr sz="1800" spc="20" dirty="0"/>
              <a:t> </a:t>
            </a:r>
            <a:r>
              <a:rPr sz="1800" spc="-80" dirty="0"/>
              <a:t>PING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808884" y="948816"/>
            <a:ext cx="5472430" cy="4968875"/>
            <a:chOff x="808884" y="948816"/>
            <a:chExt cx="5472430" cy="4968875"/>
          </a:xfrm>
        </p:grpSpPr>
        <p:sp>
          <p:nvSpPr>
            <p:cNvPr id="4" name="object 4"/>
            <p:cNvSpPr/>
            <p:nvPr/>
          </p:nvSpPr>
          <p:spPr>
            <a:xfrm>
              <a:off x="824759" y="964691"/>
              <a:ext cx="5440680" cy="4937125"/>
            </a:xfrm>
            <a:custGeom>
              <a:avLst/>
              <a:gdLst/>
              <a:ahLst/>
              <a:cxnLst/>
              <a:rect l="l" t="t" r="r" b="b"/>
              <a:pathLst>
                <a:path w="5440680" h="4937125">
                  <a:moveTo>
                    <a:pt x="0" y="0"/>
                  </a:moveTo>
                  <a:lnTo>
                    <a:pt x="5440679" y="0"/>
                  </a:lnTo>
                  <a:lnTo>
                    <a:pt x="5440679" y="4936557"/>
                  </a:lnTo>
                  <a:lnTo>
                    <a:pt x="0" y="4936557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1852" y="1128682"/>
              <a:ext cx="5106670" cy="4608830"/>
            </a:xfrm>
            <a:custGeom>
              <a:avLst/>
              <a:gdLst/>
              <a:ahLst/>
              <a:cxnLst/>
              <a:rect l="l" t="t" r="r" b="b"/>
              <a:pathLst>
                <a:path w="5106670" h="4608830">
                  <a:moveTo>
                    <a:pt x="5106492" y="4608575"/>
                  </a:moveTo>
                  <a:lnTo>
                    <a:pt x="0" y="4608575"/>
                  </a:lnTo>
                  <a:lnTo>
                    <a:pt x="0" y="0"/>
                  </a:lnTo>
                  <a:lnTo>
                    <a:pt x="5106492" y="0"/>
                  </a:lnTo>
                  <a:lnTo>
                    <a:pt x="5106492" y="4608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3943" y="1443326"/>
              <a:ext cx="4782311" cy="39792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985651" y="2654300"/>
            <a:ext cx="43053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 algn="just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Font typeface="Arial MT"/>
              <a:buChar char="•"/>
              <a:tabLst>
                <a:tab pos="207645" algn="l"/>
              </a:tabLst>
            </a:pPr>
            <a:r>
              <a:rPr sz="180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Ping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dapat</a:t>
            </a:r>
            <a:r>
              <a:rPr sz="1800" spc="24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62626"/>
                </a:solidFill>
                <a:latin typeface="Microsoft Sans Serif"/>
                <a:cs typeface="Microsoft Sans Serif"/>
              </a:rPr>
              <a:t>dilakukan</a:t>
            </a:r>
            <a:r>
              <a:rPr sz="18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 melalui</a:t>
            </a:r>
            <a:r>
              <a:rPr sz="1800" spc="29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virtual </a:t>
            </a:r>
            <a:r>
              <a:rPr sz="18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command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line</a:t>
            </a:r>
            <a:r>
              <a:rPr sz="180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 tiap</a:t>
            </a:r>
            <a:r>
              <a:rPr sz="18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PC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atau</a:t>
            </a:r>
            <a:r>
              <a:rPr sz="18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mengirimkan </a:t>
            </a:r>
            <a:r>
              <a:rPr sz="180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paket</a:t>
            </a:r>
            <a:r>
              <a:rPr sz="180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ICMP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180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dapat</a:t>
            </a:r>
            <a:r>
              <a:rPr sz="1800" spc="2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kita</a:t>
            </a:r>
            <a:r>
              <a:rPr sz="1800" spc="38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klik</a:t>
            </a:r>
            <a:r>
              <a:rPr sz="1800" spc="4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langsung 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dar</a:t>
            </a:r>
            <a:r>
              <a:rPr sz="18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i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objek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PC</a:t>
            </a:r>
            <a:r>
              <a:rPr sz="18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0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k</a:t>
            </a:r>
            <a:r>
              <a:rPr sz="18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e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PC1.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7704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4654295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654295" y="0"/>
                </a:lnTo>
                <a:lnTo>
                  <a:pt x="4654295" y="6857999"/>
                </a:lnTo>
                <a:close/>
              </a:path>
            </a:pathLst>
          </a:custGeom>
          <a:solidFill>
            <a:srgbClr val="4A5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84559" y="643466"/>
            <a:ext cx="3364229" cy="1728470"/>
          </a:xfrm>
          <a:prstGeom prst="rect">
            <a:avLst/>
          </a:prstGeom>
          <a:solidFill>
            <a:srgbClr val="4A5355"/>
          </a:solidFill>
          <a:ln w="9524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393065" marR="389255" indent="377825">
              <a:lnSpc>
                <a:spcPts val="2160"/>
              </a:lnSpc>
            </a:pP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5.</a:t>
            </a:r>
            <a:r>
              <a:rPr sz="20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SELAIN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  </a:t>
            </a:r>
            <a:r>
              <a:rPr sz="20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REA</a:t>
            </a:r>
            <a:r>
              <a:rPr sz="20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KI</a:t>
            </a:r>
            <a:r>
              <a:rPr sz="20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JUGA 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-48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0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MEMILI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</a:t>
            </a:r>
            <a:endParaRPr sz="2000">
              <a:latin typeface="Microsoft Sans Serif"/>
              <a:cs typeface="Microsoft Sans Serif"/>
            </a:endParaRPr>
          </a:p>
          <a:p>
            <a:pPr marL="804545">
              <a:lnSpc>
                <a:spcPts val="2130"/>
              </a:lnSpc>
            </a:pPr>
            <a:r>
              <a:rPr sz="2000" b="1" spc="70" dirty="0">
                <a:solidFill>
                  <a:srgbClr val="FFFFFF"/>
                </a:solidFill>
                <a:latin typeface="Arial"/>
                <a:cs typeface="Arial"/>
              </a:rPr>
              <a:t>SIMULATION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468" y="1590538"/>
            <a:ext cx="6250768" cy="35160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57583" y="2654300"/>
            <a:ext cx="3192145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SzPct val="94444"/>
              <a:buFont typeface="Arial MT"/>
              <a:buChar char="•"/>
              <a:tabLst>
                <a:tab pos="127635" algn="l"/>
              </a:tabLst>
            </a:pP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Dimana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pada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saa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kita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melakukan  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perintah,</a:t>
            </a:r>
            <a:r>
              <a:rPr sz="1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kita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8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pat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mengetahui  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yang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digunaka</a:t>
            </a:r>
            <a:r>
              <a:rPr sz="1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da</a:t>
            </a:r>
            <a:r>
              <a:rPr sz="1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pa  </a:t>
            </a:r>
            <a:r>
              <a:rPr sz="1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yang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sebenar</a:t>
            </a:r>
            <a:r>
              <a:rPr sz="1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8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terjadi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pada 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setiap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layer.</a:t>
            </a:r>
            <a:endParaRPr sz="1800">
              <a:latin typeface="Microsoft Sans Serif"/>
              <a:cs typeface="Microsoft Sans Serif"/>
            </a:endParaRPr>
          </a:p>
          <a:p>
            <a:pPr marL="127635" indent="-81280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SzPct val="94444"/>
              <a:buFont typeface="Arial MT"/>
              <a:buChar char="•"/>
              <a:tabLst>
                <a:tab pos="127635" algn="l"/>
              </a:tabLst>
            </a:pP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Contoh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191" y="984361"/>
            <a:ext cx="7099300" cy="11010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065" marR="5080" indent="1905" algn="ctr">
              <a:lnSpc>
                <a:spcPts val="2720"/>
              </a:lnSpc>
              <a:spcBef>
                <a:spcPts val="445"/>
              </a:spcBef>
            </a:pPr>
            <a:r>
              <a:rPr sz="2500" spc="-150" dirty="0"/>
              <a:t>BUAT</a:t>
            </a:r>
            <a:r>
              <a:rPr sz="2500" spc="-145" dirty="0"/>
              <a:t> </a:t>
            </a:r>
            <a:r>
              <a:rPr sz="2500" spc="-90" dirty="0"/>
              <a:t>JARINGAN </a:t>
            </a:r>
            <a:r>
              <a:rPr sz="2500" spc="-180" dirty="0"/>
              <a:t>KOMPUTER</a:t>
            </a:r>
            <a:r>
              <a:rPr sz="2500" spc="-175" dirty="0"/>
              <a:t> </a:t>
            </a:r>
            <a:r>
              <a:rPr sz="2500" spc="-180" dirty="0"/>
              <a:t>PERPUSTAKAAN </a:t>
            </a:r>
            <a:r>
              <a:rPr sz="2500" spc="-175" dirty="0"/>
              <a:t> </a:t>
            </a:r>
            <a:r>
              <a:rPr sz="2500" spc="-465" dirty="0"/>
              <a:t>SE</a:t>
            </a:r>
            <a:r>
              <a:rPr sz="2500" spc="-320" dirty="0"/>
              <a:t>K</a:t>
            </a:r>
            <a:r>
              <a:rPr sz="2500" spc="-5" dirty="0"/>
              <a:t>OLA</a:t>
            </a:r>
            <a:r>
              <a:rPr sz="2500" spc="5" dirty="0"/>
              <a:t>H</a:t>
            </a:r>
            <a:r>
              <a:rPr sz="2500" spc="30" dirty="0"/>
              <a:t> </a:t>
            </a:r>
            <a:r>
              <a:rPr sz="2500" spc="-15" dirty="0"/>
              <a:t>DENGAN</a:t>
            </a:r>
            <a:r>
              <a:rPr sz="2500" spc="30" dirty="0"/>
              <a:t> </a:t>
            </a:r>
            <a:r>
              <a:rPr sz="2500" spc="-25" dirty="0"/>
              <a:t>MENGGUNAKA</a:t>
            </a:r>
            <a:r>
              <a:rPr sz="2500" spc="-20" dirty="0"/>
              <a:t>N</a:t>
            </a:r>
            <a:r>
              <a:rPr sz="2500" spc="30" dirty="0"/>
              <a:t> </a:t>
            </a:r>
            <a:r>
              <a:rPr sz="2500" spc="-220" dirty="0"/>
              <a:t>KELA</a:t>
            </a:r>
            <a:r>
              <a:rPr sz="2500" spc="-225" dirty="0"/>
              <a:t>S</a:t>
            </a:r>
            <a:r>
              <a:rPr sz="2500" spc="30" dirty="0"/>
              <a:t> </a:t>
            </a:r>
            <a:r>
              <a:rPr sz="2500" spc="-225" dirty="0"/>
              <a:t>IP</a:t>
            </a:r>
            <a:r>
              <a:rPr sz="2500" spc="30" dirty="0"/>
              <a:t> </a:t>
            </a:r>
            <a:r>
              <a:rPr sz="2500" spc="-10" dirty="0"/>
              <a:t>(A  </a:t>
            </a:r>
            <a:r>
              <a:rPr sz="2500" spc="-60" dirty="0"/>
              <a:t>D</a:t>
            </a:r>
            <a:r>
              <a:rPr sz="2500" spc="75" dirty="0"/>
              <a:t>A</a:t>
            </a:r>
            <a:r>
              <a:rPr sz="2500" spc="90" dirty="0"/>
              <a:t>N</a:t>
            </a:r>
            <a:r>
              <a:rPr sz="2500" spc="25" dirty="0"/>
              <a:t> </a:t>
            </a:r>
            <a:r>
              <a:rPr sz="2500" spc="-220" dirty="0"/>
              <a:t>KELA</a:t>
            </a:r>
            <a:r>
              <a:rPr sz="2500" spc="-225" dirty="0"/>
              <a:t>S</a:t>
            </a:r>
            <a:r>
              <a:rPr sz="2500" spc="30" dirty="0"/>
              <a:t> </a:t>
            </a:r>
            <a:r>
              <a:rPr sz="2500" spc="-140" dirty="0"/>
              <a:t>B)</a:t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0455" y="1305966"/>
            <a:ext cx="2728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ANY </a:t>
            </a:r>
            <a:r>
              <a:rPr spc="-165" dirty="0"/>
              <a:t>QUESTION?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5260" y="948816"/>
            <a:ext cx="7761605" cy="1220470"/>
            <a:chOff x="2215260" y="948816"/>
            <a:chExt cx="7761605" cy="1220470"/>
          </a:xfrm>
        </p:grpSpPr>
        <p:sp>
          <p:nvSpPr>
            <p:cNvPr id="3" name="object 3"/>
            <p:cNvSpPr/>
            <p:nvPr/>
          </p:nvSpPr>
          <p:spPr>
            <a:xfrm>
              <a:off x="2231135" y="964691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1188719"/>
                  </a:moveTo>
                  <a:lnTo>
                    <a:pt x="0" y="1188719"/>
                  </a:lnTo>
                  <a:lnTo>
                    <a:pt x="0" y="0"/>
                  </a:lnTo>
                  <a:lnTo>
                    <a:pt x="7729727" y="0"/>
                  </a:lnTo>
                  <a:lnTo>
                    <a:pt x="7729727" y="11887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31135" y="964691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0" y="0"/>
                  </a:moveTo>
                  <a:lnTo>
                    <a:pt x="7729727" y="0"/>
                  </a:lnTo>
                  <a:lnTo>
                    <a:pt x="7729727" y="1188719"/>
                  </a:lnTo>
                  <a:lnTo>
                    <a:pt x="0" y="1188719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SUBNETTING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8428" y="2651252"/>
            <a:ext cx="7390130" cy="293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83515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Char char="•"/>
              <a:tabLst>
                <a:tab pos="207645" algn="l"/>
                <a:tab pos="3456304" algn="l"/>
              </a:tabLst>
            </a:pPr>
            <a:r>
              <a:rPr sz="2400" b="1" spc="-30" dirty="0">
                <a:solidFill>
                  <a:srgbClr val="262626"/>
                </a:solidFill>
                <a:latin typeface="Arial"/>
                <a:cs typeface="Arial"/>
              </a:rPr>
              <a:t>Subnetting </a:t>
            </a:r>
            <a:r>
              <a:rPr sz="2400" b="1" spc="-60" dirty="0">
                <a:solidFill>
                  <a:srgbClr val="262626"/>
                </a:solidFill>
                <a:latin typeface="Arial"/>
                <a:cs typeface="Arial"/>
              </a:rPr>
              <a:t>adalah </a:t>
            </a:r>
            <a:r>
              <a:rPr sz="240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sebuah</a:t>
            </a:r>
            <a:r>
              <a:rPr sz="2400" spc="-20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teknik </a:t>
            </a:r>
            <a:r>
              <a:rPr sz="2400" spc="-229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2400" spc="-2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mengizinkan para </a:t>
            </a:r>
            <a:r>
              <a:rPr sz="2400" spc="-6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administrator </a:t>
            </a:r>
            <a:r>
              <a:rPr sz="24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jaringan</a:t>
            </a:r>
            <a:r>
              <a:rPr sz="24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untuk </a:t>
            </a:r>
            <a:r>
              <a:rPr sz="240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memanfaatkan</a:t>
            </a:r>
            <a:r>
              <a:rPr sz="240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32</a:t>
            </a:r>
            <a:r>
              <a:rPr sz="240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bit </a:t>
            </a:r>
            <a:r>
              <a:rPr sz="2400" spc="-225" dirty="0">
                <a:solidFill>
                  <a:srgbClr val="262626"/>
                </a:solidFill>
                <a:latin typeface="Microsoft Sans Serif"/>
                <a:cs typeface="Microsoft Sans Serif"/>
              </a:rPr>
              <a:t>IP </a:t>
            </a:r>
            <a:r>
              <a:rPr sz="2400" spc="-220" dirty="0">
                <a:solidFill>
                  <a:srgbClr val="262626"/>
                </a:solidFill>
                <a:latin typeface="Microsoft Sans Serif"/>
                <a:cs typeface="Microsoft Sans Serif"/>
              </a:rPr>
              <a:t> a</a:t>
            </a:r>
            <a:r>
              <a:rPr sz="2400" spc="-240" dirty="0">
                <a:solidFill>
                  <a:srgbClr val="262626"/>
                </a:solidFill>
                <a:latin typeface="Microsoft Sans Serif"/>
                <a:cs typeface="Microsoft Sans Serif"/>
              </a:rPr>
              <a:t>d</a:t>
            </a:r>
            <a:r>
              <a:rPr sz="24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d</a:t>
            </a:r>
            <a:r>
              <a:rPr sz="2400" spc="-40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2400" spc="-250" dirty="0">
                <a:solidFill>
                  <a:srgbClr val="262626"/>
                </a:solidFill>
                <a:latin typeface="Microsoft Sans Serif"/>
                <a:cs typeface="Microsoft Sans Serif"/>
              </a:rPr>
              <a:t>ess</a:t>
            </a:r>
            <a:r>
              <a:rPr sz="2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229" dirty="0">
                <a:solidFill>
                  <a:srgbClr val="262626"/>
                </a:solidFill>
                <a:latin typeface="Microsoft Sans Serif"/>
                <a:cs typeface="Microsoft Sans Serif"/>
              </a:rPr>
              <a:t>yan</a:t>
            </a:r>
            <a:r>
              <a:rPr sz="2400" spc="-235" dirty="0">
                <a:solidFill>
                  <a:srgbClr val="262626"/>
                </a:solidFill>
                <a:latin typeface="Microsoft Sans Serif"/>
                <a:cs typeface="Microsoft Sans Serif"/>
              </a:rPr>
              <a:t>g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tersedia</a:t>
            </a:r>
            <a:r>
              <a:rPr sz="2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denga</a:t>
            </a:r>
            <a:r>
              <a:rPr sz="2400" spc="-200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262626"/>
                </a:solidFill>
                <a:latin typeface="Microsoft Sans Serif"/>
                <a:cs typeface="Microsoft Sans Serif"/>
              </a:rPr>
              <a:t>lebi</a:t>
            </a:r>
            <a:r>
              <a:rPr sz="24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h</a:t>
            </a:r>
            <a:r>
              <a:rPr sz="2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efisien.</a:t>
            </a:r>
            <a:r>
              <a:rPr sz="2400" spc="-2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Subnetting  </a:t>
            </a:r>
            <a:r>
              <a:rPr sz="2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p</a:t>
            </a:r>
            <a:r>
              <a:rPr sz="24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240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oses</a:t>
            </a:r>
            <a:r>
              <a:rPr sz="2400" spc="-235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2400" spc="-225" dirty="0">
                <a:solidFill>
                  <a:srgbClr val="262626"/>
                </a:solidFill>
                <a:latin typeface="Microsoft Sans Serif"/>
                <a:cs typeface="Microsoft Sans Serif"/>
              </a:rPr>
              <a:t>y</a:t>
            </a:r>
            <a:r>
              <a:rPr sz="2400" spc="-245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262626"/>
                </a:solidFill>
                <a:latin typeface="Microsoft Sans Serif"/>
                <a:cs typeface="Microsoft Sans Serif"/>
              </a:rPr>
              <a:t>meliput</a:t>
            </a:r>
            <a:r>
              <a:rPr sz="2400" spc="-40" dirty="0">
                <a:solidFill>
                  <a:srgbClr val="262626"/>
                </a:solidFill>
                <a:latin typeface="Microsoft Sans Serif"/>
                <a:cs typeface="Microsoft Sans Serif"/>
              </a:rPr>
              <a:t>i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4</a:t>
            </a:r>
            <a:r>
              <a:rPr sz="2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hal</a:t>
            </a:r>
            <a:r>
              <a:rPr sz="2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r>
              <a:rPr sz="2400" dirty="0">
                <a:solidFill>
                  <a:srgbClr val="262626"/>
                </a:solidFill>
                <a:latin typeface="Microsoft Sans Serif"/>
                <a:cs typeface="Microsoft Sans Serif"/>
              </a:rPr>
              <a:t>	</a:t>
            </a:r>
            <a:r>
              <a:rPr sz="24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jumla</a:t>
            </a:r>
            <a:r>
              <a:rPr sz="24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h</a:t>
            </a:r>
            <a:r>
              <a:rPr sz="2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</a:t>
            </a:r>
            <a:r>
              <a:rPr sz="24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,</a:t>
            </a:r>
            <a:r>
              <a:rPr sz="2400" spc="-2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jumla</a:t>
            </a:r>
            <a:r>
              <a:rPr sz="24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h</a:t>
            </a:r>
            <a:r>
              <a:rPr sz="2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host</a:t>
            </a:r>
            <a:r>
              <a:rPr sz="2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per  </a:t>
            </a:r>
            <a:r>
              <a:rPr sz="24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</a:t>
            </a:r>
            <a:r>
              <a:rPr sz="24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,</a:t>
            </a:r>
            <a:r>
              <a:rPr sz="2400" spc="-2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blok</a:t>
            </a:r>
            <a:r>
              <a:rPr sz="2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</a:t>
            </a:r>
            <a:r>
              <a:rPr sz="24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,</a:t>
            </a:r>
            <a:r>
              <a:rPr sz="2400" spc="-2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alama</a:t>
            </a:r>
            <a:r>
              <a:rPr sz="2400" spc="-90" dirty="0">
                <a:solidFill>
                  <a:srgbClr val="262626"/>
                </a:solidFill>
                <a:latin typeface="Microsoft Sans Serif"/>
                <a:cs typeface="Microsoft Sans Serif"/>
              </a:rPr>
              <a:t>t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host</a:t>
            </a:r>
            <a:r>
              <a:rPr sz="24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262626"/>
                </a:solidFill>
                <a:latin typeface="Microsoft Sans Serif"/>
                <a:cs typeface="Microsoft Sans Serif"/>
              </a:rPr>
              <a:t>da</a:t>
            </a:r>
            <a:r>
              <a:rPr sz="2400" spc="-190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b</a:t>
            </a:r>
            <a:r>
              <a:rPr sz="24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240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oadcas</a:t>
            </a:r>
            <a:r>
              <a:rPr sz="2400" spc="-85" dirty="0">
                <a:solidFill>
                  <a:srgbClr val="262626"/>
                </a:solidFill>
                <a:latin typeface="Microsoft Sans Serif"/>
                <a:cs typeface="Microsoft Sans Serif"/>
              </a:rPr>
              <a:t>t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229" dirty="0">
                <a:solidFill>
                  <a:srgbClr val="262626"/>
                </a:solidFill>
                <a:latin typeface="Microsoft Sans Serif"/>
                <a:cs typeface="Microsoft Sans Serif"/>
              </a:rPr>
              <a:t>yan</a:t>
            </a:r>
            <a:r>
              <a:rPr sz="2400" spc="-235" dirty="0">
                <a:solidFill>
                  <a:srgbClr val="262626"/>
                </a:solidFill>
                <a:latin typeface="Microsoft Sans Serif"/>
                <a:cs typeface="Microsoft Sans Serif"/>
              </a:rPr>
              <a:t>g</a:t>
            </a:r>
            <a:r>
              <a:rPr sz="24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valid.</a:t>
            </a:r>
            <a:endParaRPr sz="2400">
              <a:latin typeface="Microsoft Sans Serif"/>
              <a:cs typeface="Microsoft Sans Serif"/>
            </a:endParaRPr>
          </a:p>
          <a:p>
            <a:pPr marL="207010" indent="-194945">
              <a:lnSpc>
                <a:spcPct val="100000"/>
              </a:lnSpc>
              <a:spcBef>
                <a:spcPts val="1019"/>
              </a:spcBef>
              <a:buClr>
                <a:srgbClr val="9BAEB5"/>
              </a:buClr>
              <a:buFont typeface="Arial MT"/>
              <a:buChar char="•"/>
              <a:tabLst>
                <a:tab pos="207645" algn="l"/>
              </a:tabLst>
            </a:pP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Soal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  <a:p>
            <a:pPr marL="87630">
              <a:lnSpc>
                <a:spcPct val="100000"/>
              </a:lnSpc>
              <a:spcBef>
                <a:spcPts val="1000"/>
              </a:spcBef>
            </a:pPr>
            <a:r>
              <a:rPr sz="1800" spc="-10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Subnetting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seperti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200" dirty="0">
                <a:solidFill>
                  <a:srgbClr val="262626"/>
                </a:solidFill>
                <a:latin typeface="Microsoft Sans Serif"/>
                <a:cs typeface="Microsoft Sans Serif"/>
              </a:rPr>
              <a:t>apa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62626"/>
                </a:solidFill>
                <a:latin typeface="Microsoft Sans Serif"/>
                <a:cs typeface="Microsoft Sans Serif"/>
              </a:rPr>
              <a:t>terjadi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dengan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sebuah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NETWORK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ADDRESS</a:t>
            </a:r>
            <a:endParaRPr sz="1800">
              <a:latin typeface="Microsoft Sans Serif"/>
              <a:cs typeface="Microsoft Sans Serif"/>
            </a:endParaRPr>
          </a:p>
          <a:p>
            <a:pPr marL="87630">
              <a:lnSpc>
                <a:spcPct val="100000"/>
              </a:lnSpc>
            </a:pPr>
            <a:r>
              <a:rPr sz="1800" b="1" spc="-15" dirty="0">
                <a:solidFill>
                  <a:srgbClr val="262626"/>
                </a:solidFill>
                <a:latin typeface="Arial"/>
                <a:cs typeface="Arial"/>
              </a:rPr>
              <a:t>192.168.1.0/26 </a:t>
            </a:r>
            <a:r>
              <a:rPr sz="1800" spc="-405" dirty="0">
                <a:solidFill>
                  <a:srgbClr val="262626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5260" y="948816"/>
            <a:ext cx="7761605" cy="1220470"/>
            <a:chOff x="2215260" y="948816"/>
            <a:chExt cx="7761605" cy="1220470"/>
          </a:xfrm>
        </p:grpSpPr>
        <p:sp>
          <p:nvSpPr>
            <p:cNvPr id="3" name="object 3"/>
            <p:cNvSpPr/>
            <p:nvPr/>
          </p:nvSpPr>
          <p:spPr>
            <a:xfrm>
              <a:off x="2231135" y="964691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1188719"/>
                  </a:moveTo>
                  <a:lnTo>
                    <a:pt x="0" y="1188719"/>
                  </a:lnTo>
                  <a:lnTo>
                    <a:pt x="0" y="0"/>
                  </a:lnTo>
                  <a:lnTo>
                    <a:pt x="7729727" y="0"/>
                  </a:lnTo>
                  <a:lnTo>
                    <a:pt x="7729727" y="11887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31135" y="964691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0" y="0"/>
                  </a:moveTo>
                  <a:lnTo>
                    <a:pt x="7729727" y="0"/>
                  </a:lnTo>
                  <a:lnTo>
                    <a:pt x="7729727" y="1188719"/>
                  </a:lnTo>
                  <a:lnTo>
                    <a:pt x="0" y="1188719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SUBNETTING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21045" y="2634686"/>
            <a:ext cx="7526655" cy="28924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04775">
              <a:lnSpc>
                <a:spcPts val="1889"/>
              </a:lnSpc>
              <a:spcBef>
                <a:spcPts val="115"/>
              </a:spcBef>
            </a:pPr>
            <a:r>
              <a:rPr sz="1650" spc="-85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Subnetting</a:t>
            </a:r>
            <a:r>
              <a:rPr sz="165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seperti</a:t>
            </a:r>
            <a:r>
              <a:rPr sz="165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apa</a:t>
            </a:r>
            <a:r>
              <a:rPr sz="165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165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terjadi</a:t>
            </a:r>
            <a:r>
              <a:rPr sz="165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dengan</a:t>
            </a:r>
            <a:r>
              <a:rPr sz="165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35" dirty="0">
                <a:solidFill>
                  <a:srgbClr val="262626"/>
                </a:solidFill>
                <a:latin typeface="Microsoft Sans Serif"/>
                <a:cs typeface="Microsoft Sans Serif"/>
              </a:rPr>
              <a:t>sebuah</a:t>
            </a:r>
            <a:r>
              <a:rPr sz="165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NETWORK</a:t>
            </a:r>
            <a:r>
              <a:rPr sz="165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650" spc="-150" dirty="0">
                <a:solidFill>
                  <a:srgbClr val="262626"/>
                </a:solidFill>
                <a:latin typeface="Microsoft Sans Serif"/>
                <a:cs typeface="Microsoft Sans Serif"/>
              </a:rPr>
              <a:t>ADDRESS</a:t>
            </a:r>
            <a:endParaRPr sz="1650">
              <a:latin typeface="Microsoft Sans Serif"/>
              <a:cs typeface="Microsoft Sans Serif"/>
            </a:endParaRPr>
          </a:p>
          <a:p>
            <a:pPr marL="104775">
              <a:lnSpc>
                <a:spcPts val="1889"/>
              </a:lnSpc>
            </a:pPr>
            <a:r>
              <a:rPr sz="1650" b="1" spc="-10" dirty="0">
                <a:solidFill>
                  <a:srgbClr val="262626"/>
                </a:solidFill>
                <a:latin typeface="Arial"/>
                <a:cs typeface="Arial"/>
              </a:rPr>
              <a:t>192.168.1.0/26</a:t>
            </a:r>
            <a:endParaRPr sz="1650">
              <a:latin typeface="Arial"/>
              <a:cs typeface="Arial"/>
            </a:endParaRPr>
          </a:p>
          <a:p>
            <a:pPr marL="224154" marR="30480" indent="-186690" algn="just">
              <a:lnSpc>
                <a:spcPts val="2400"/>
              </a:lnSpc>
              <a:spcBef>
                <a:spcPts val="1025"/>
              </a:spcBef>
              <a:buClr>
                <a:srgbClr val="9BAEB5"/>
              </a:buClr>
              <a:buChar char="•"/>
              <a:tabLst>
                <a:tab pos="224790" algn="l"/>
              </a:tabLst>
            </a:pPr>
            <a:r>
              <a:rPr sz="2200" b="1" spc="-90" dirty="0">
                <a:solidFill>
                  <a:srgbClr val="262626"/>
                </a:solidFill>
                <a:latin typeface="Arial"/>
                <a:cs typeface="Arial"/>
              </a:rPr>
              <a:t>Jumlah </a:t>
            </a:r>
            <a:r>
              <a:rPr sz="2200" b="1" spc="-20" dirty="0">
                <a:solidFill>
                  <a:srgbClr val="262626"/>
                </a:solidFill>
                <a:latin typeface="Arial"/>
                <a:cs typeface="Arial"/>
              </a:rPr>
              <a:t>Subnet </a:t>
            </a:r>
            <a:r>
              <a:rPr sz="22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= </a:t>
            </a:r>
            <a:r>
              <a:rPr sz="22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2</a:t>
            </a:r>
            <a:r>
              <a:rPr sz="2175" spc="-112" baseline="32567" dirty="0">
                <a:solidFill>
                  <a:srgbClr val="262626"/>
                </a:solidFill>
                <a:latin typeface="Microsoft Sans Serif"/>
                <a:cs typeface="Microsoft Sans Serif"/>
              </a:rPr>
              <a:t>x</a:t>
            </a:r>
            <a:r>
              <a:rPr sz="22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, </a:t>
            </a:r>
            <a:r>
              <a:rPr sz="22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dimana </a:t>
            </a:r>
            <a:r>
              <a:rPr sz="22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x </a:t>
            </a:r>
            <a:r>
              <a:rPr sz="220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adalah banyaknya </a:t>
            </a:r>
            <a:r>
              <a:rPr sz="22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binari </a:t>
            </a:r>
            <a:r>
              <a:rPr sz="220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1 </a:t>
            </a:r>
            <a:r>
              <a:rPr sz="2200" spc="-190" dirty="0">
                <a:solidFill>
                  <a:srgbClr val="262626"/>
                </a:solidFill>
                <a:latin typeface="Microsoft Sans Serif"/>
                <a:cs typeface="Microsoft Sans Serif"/>
              </a:rPr>
              <a:t>pada </a:t>
            </a:r>
            <a:r>
              <a:rPr sz="220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oktet </a:t>
            </a:r>
            <a:r>
              <a:rPr sz="22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terakhir </a:t>
            </a:r>
            <a:r>
              <a:rPr sz="22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 </a:t>
            </a:r>
            <a:r>
              <a:rPr sz="22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mask</a:t>
            </a:r>
            <a:r>
              <a:rPr sz="2200" spc="229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(2 </a:t>
            </a:r>
            <a:r>
              <a:rPr sz="22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oktet </a:t>
            </a:r>
            <a:r>
              <a:rPr sz="22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terakhir </a:t>
            </a:r>
            <a:r>
              <a:rPr sz="220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untuk </a:t>
            </a:r>
            <a:r>
              <a:rPr sz="22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kelas</a:t>
            </a:r>
            <a:r>
              <a:rPr sz="2200" spc="26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B, </a:t>
            </a:r>
            <a:r>
              <a:rPr sz="220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dan </a:t>
            </a:r>
            <a:r>
              <a:rPr sz="220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3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oktet</a:t>
            </a:r>
            <a:r>
              <a:rPr sz="22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terakhir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untuk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k</a:t>
            </a:r>
            <a:r>
              <a:rPr sz="22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elas</a:t>
            </a:r>
            <a:r>
              <a:rPr sz="2200" spc="-19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A)</a:t>
            </a:r>
            <a:r>
              <a:rPr sz="2200" spc="-30" dirty="0">
                <a:solidFill>
                  <a:srgbClr val="262626"/>
                </a:solidFill>
                <a:latin typeface="Microsoft Sans Serif"/>
                <a:cs typeface="Microsoft Sans Serif"/>
              </a:rPr>
              <a:t>.</a:t>
            </a:r>
            <a:r>
              <a:rPr sz="2200" spc="-19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235" dirty="0">
                <a:solidFill>
                  <a:srgbClr val="262626"/>
                </a:solidFill>
                <a:latin typeface="Microsoft Sans Serif"/>
                <a:cs typeface="Microsoft Sans Serif"/>
              </a:rPr>
              <a:t>Jadi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590" dirty="0">
                <a:solidFill>
                  <a:srgbClr val="262626"/>
                </a:solidFill>
                <a:latin typeface="Microsoft Sans Serif"/>
                <a:cs typeface="Microsoft Sans Serif"/>
              </a:rPr>
              <a:t>J</a:t>
            </a:r>
            <a:r>
              <a:rPr sz="220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umlah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adala</a:t>
            </a:r>
            <a:r>
              <a:rPr sz="2200" spc="-195" dirty="0">
                <a:solidFill>
                  <a:srgbClr val="262626"/>
                </a:solidFill>
                <a:latin typeface="Microsoft Sans Serif"/>
                <a:cs typeface="Microsoft Sans Serif"/>
              </a:rPr>
              <a:t>h</a:t>
            </a:r>
            <a:r>
              <a:rPr sz="22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2</a:t>
            </a:r>
            <a:r>
              <a:rPr sz="2175" spc="-104" baseline="32567" dirty="0">
                <a:solidFill>
                  <a:srgbClr val="262626"/>
                </a:solidFill>
                <a:latin typeface="Microsoft Sans Serif"/>
                <a:cs typeface="Microsoft Sans Serif"/>
              </a:rPr>
              <a:t>2</a:t>
            </a:r>
            <a:r>
              <a:rPr sz="2175" baseline="32567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175" spc="-240" baseline="32567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=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4  </a:t>
            </a:r>
            <a:r>
              <a:rPr sz="22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</a:t>
            </a:r>
            <a:endParaRPr sz="2200">
              <a:latin typeface="Microsoft Sans Serif"/>
              <a:cs typeface="Microsoft Sans Serif"/>
            </a:endParaRPr>
          </a:p>
          <a:p>
            <a:pPr marL="224154" marR="387985" indent="-186690" algn="just">
              <a:lnSpc>
                <a:spcPts val="2400"/>
              </a:lnSpc>
              <a:spcBef>
                <a:spcPts val="990"/>
              </a:spcBef>
              <a:buClr>
                <a:srgbClr val="9BAEB5"/>
              </a:buClr>
              <a:buFont typeface="Arial MT"/>
              <a:buChar char="•"/>
              <a:tabLst>
                <a:tab pos="302895" algn="l"/>
              </a:tabLst>
            </a:pPr>
            <a:r>
              <a:rPr dirty="0"/>
              <a:t>	</a:t>
            </a:r>
            <a:r>
              <a:rPr sz="2200" b="1" spc="-530" dirty="0">
                <a:solidFill>
                  <a:srgbClr val="262626"/>
                </a:solidFill>
                <a:latin typeface="Arial"/>
                <a:cs typeface="Arial"/>
              </a:rPr>
              <a:t>J</a:t>
            </a:r>
            <a:r>
              <a:rPr sz="2200" b="1" dirty="0">
                <a:solidFill>
                  <a:srgbClr val="262626"/>
                </a:solidFill>
                <a:latin typeface="Arial"/>
                <a:cs typeface="Arial"/>
              </a:rPr>
              <a:t>umlah </a:t>
            </a:r>
            <a:r>
              <a:rPr sz="2200" b="1" spc="30" dirty="0">
                <a:solidFill>
                  <a:srgbClr val="262626"/>
                </a:solidFill>
                <a:latin typeface="Arial"/>
                <a:cs typeface="Arial"/>
              </a:rPr>
              <a:t>Host</a:t>
            </a:r>
            <a:r>
              <a:rPr sz="220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200" b="1" spc="30" dirty="0">
                <a:solidFill>
                  <a:srgbClr val="262626"/>
                </a:solidFill>
                <a:latin typeface="Arial"/>
                <a:cs typeface="Arial"/>
              </a:rPr>
              <a:t>per</a:t>
            </a:r>
            <a:r>
              <a:rPr sz="220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262626"/>
                </a:solidFill>
                <a:latin typeface="Arial"/>
                <a:cs typeface="Arial"/>
              </a:rPr>
              <a:t>Subnet</a:t>
            </a:r>
            <a:r>
              <a:rPr sz="220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=</a:t>
            </a:r>
            <a:r>
              <a:rPr sz="22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2</a:t>
            </a:r>
            <a:r>
              <a:rPr sz="2175" spc="-120" baseline="32567" dirty="0">
                <a:solidFill>
                  <a:srgbClr val="262626"/>
                </a:solidFill>
                <a:latin typeface="Microsoft Sans Serif"/>
                <a:cs typeface="Microsoft Sans Serif"/>
              </a:rPr>
              <a:t>y</a:t>
            </a:r>
            <a:r>
              <a:rPr sz="2175" baseline="32567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175" spc="-240" baseline="32567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465" dirty="0">
                <a:solidFill>
                  <a:srgbClr val="262626"/>
                </a:solidFill>
                <a:latin typeface="Microsoft Sans Serif"/>
                <a:cs typeface="Microsoft Sans Serif"/>
              </a:rPr>
              <a:t>–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2,</a:t>
            </a:r>
            <a:r>
              <a:rPr sz="2200" spc="-19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dimana</a:t>
            </a:r>
            <a:r>
              <a:rPr sz="22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y</a:t>
            </a:r>
            <a:r>
              <a:rPr sz="22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adala</a:t>
            </a:r>
            <a:r>
              <a:rPr sz="2200" spc="-195" dirty="0">
                <a:solidFill>
                  <a:srgbClr val="262626"/>
                </a:solidFill>
                <a:latin typeface="Microsoft Sans Serif"/>
                <a:cs typeface="Microsoft Sans Serif"/>
              </a:rPr>
              <a:t>h</a:t>
            </a:r>
            <a:r>
              <a:rPr sz="22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adalah  </a:t>
            </a:r>
            <a:r>
              <a:rPr sz="220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kebalikan </a:t>
            </a:r>
            <a:r>
              <a:rPr sz="22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dari </a:t>
            </a:r>
            <a:r>
              <a:rPr sz="22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x </a:t>
            </a:r>
            <a:r>
              <a:rPr sz="2200" spc="-85" dirty="0">
                <a:solidFill>
                  <a:srgbClr val="262626"/>
                </a:solidFill>
                <a:latin typeface="Microsoft Sans Serif"/>
                <a:cs typeface="Microsoft Sans Serif"/>
              </a:rPr>
              <a:t>yaitu </a:t>
            </a:r>
            <a:r>
              <a:rPr sz="220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banyaknya </a:t>
            </a:r>
            <a:r>
              <a:rPr sz="22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binari </a:t>
            </a:r>
            <a:r>
              <a:rPr sz="220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0 </a:t>
            </a:r>
            <a:r>
              <a:rPr sz="2200" spc="-190" dirty="0">
                <a:solidFill>
                  <a:srgbClr val="262626"/>
                </a:solidFill>
                <a:latin typeface="Microsoft Sans Serif"/>
                <a:cs typeface="Microsoft Sans Serif"/>
              </a:rPr>
              <a:t>pada </a:t>
            </a:r>
            <a:r>
              <a:rPr sz="2200" spc="5" dirty="0">
                <a:solidFill>
                  <a:srgbClr val="262626"/>
                </a:solidFill>
                <a:latin typeface="Microsoft Sans Serif"/>
                <a:cs typeface="Microsoft Sans Serif"/>
              </a:rPr>
              <a:t>oktet </a:t>
            </a:r>
            <a:r>
              <a:rPr sz="22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terakhir </a:t>
            </a:r>
            <a:r>
              <a:rPr sz="22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subnet.</a:t>
            </a:r>
            <a:r>
              <a:rPr sz="2200" spc="-19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235" dirty="0">
                <a:solidFill>
                  <a:srgbClr val="262626"/>
                </a:solidFill>
                <a:latin typeface="Microsoft Sans Serif"/>
                <a:cs typeface="Microsoft Sans Serif"/>
              </a:rPr>
              <a:t>Jadi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jumlah</a:t>
            </a:r>
            <a:r>
              <a:rPr sz="22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62626"/>
                </a:solidFill>
                <a:latin typeface="Microsoft Sans Serif"/>
                <a:cs typeface="Microsoft Sans Serif"/>
              </a:rPr>
              <a:t>host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per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</a:t>
            </a:r>
            <a:r>
              <a:rPr sz="22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adalah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62626"/>
                </a:solidFill>
                <a:latin typeface="Microsoft Sans Serif"/>
                <a:cs typeface="Microsoft Sans Serif"/>
              </a:rPr>
              <a:t>2</a:t>
            </a:r>
            <a:r>
              <a:rPr sz="2175" spc="-89" baseline="32567" dirty="0">
                <a:solidFill>
                  <a:srgbClr val="262626"/>
                </a:solidFill>
                <a:latin typeface="Microsoft Sans Serif"/>
                <a:cs typeface="Microsoft Sans Serif"/>
              </a:rPr>
              <a:t>6</a:t>
            </a:r>
            <a:r>
              <a:rPr sz="2175" spc="337" baseline="32567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465" dirty="0">
                <a:solidFill>
                  <a:srgbClr val="262626"/>
                </a:solidFill>
                <a:latin typeface="Microsoft Sans Serif"/>
                <a:cs typeface="Microsoft Sans Serif"/>
              </a:rPr>
              <a:t>–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2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=</a:t>
            </a:r>
            <a:r>
              <a:rPr sz="22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62626"/>
                </a:solidFill>
                <a:latin typeface="Microsoft Sans Serif"/>
                <a:cs typeface="Microsoft Sans Serif"/>
              </a:rPr>
              <a:t>62</a:t>
            </a:r>
            <a:r>
              <a:rPr sz="22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62626"/>
                </a:solidFill>
                <a:latin typeface="Microsoft Sans Serif"/>
                <a:cs typeface="Microsoft Sans Serif"/>
              </a:rPr>
              <a:t>host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5260" y="948816"/>
            <a:ext cx="7761605" cy="1220470"/>
            <a:chOff x="2215260" y="948816"/>
            <a:chExt cx="7761605" cy="1220470"/>
          </a:xfrm>
        </p:grpSpPr>
        <p:sp>
          <p:nvSpPr>
            <p:cNvPr id="3" name="object 3"/>
            <p:cNvSpPr/>
            <p:nvPr/>
          </p:nvSpPr>
          <p:spPr>
            <a:xfrm>
              <a:off x="2231135" y="964691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1188719"/>
                  </a:moveTo>
                  <a:lnTo>
                    <a:pt x="0" y="1188719"/>
                  </a:lnTo>
                  <a:lnTo>
                    <a:pt x="0" y="0"/>
                  </a:lnTo>
                  <a:lnTo>
                    <a:pt x="7729727" y="0"/>
                  </a:lnTo>
                  <a:lnTo>
                    <a:pt x="7729727" y="11887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31135" y="964691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0" y="0"/>
                  </a:moveTo>
                  <a:lnTo>
                    <a:pt x="7729727" y="0"/>
                  </a:lnTo>
                  <a:lnTo>
                    <a:pt x="7729727" y="1188719"/>
                  </a:lnTo>
                  <a:lnTo>
                    <a:pt x="0" y="1188719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SUBNETTING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8428" y="2654300"/>
            <a:ext cx="7065645" cy="192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Subnetting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seperti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200" dirty="0">
                <a:solidFill>
                  <a:srgbClr val="262626"/>
                </a:solidFill>
                <a:latin typeface="Microsoft Sans Serif"/>
                <a:cs typeface="Microsoft Sans Serif"/>
              </a:rPr>
              <a:t>apa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62626"/>
                </a:solidFill>
                <a:latin typeface="Microsoft Sans Serif"/>
                <a:cs typeface="Microsoft Sans Serif"/>
              </a:rPr>
              <a:t>terjadi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dengan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sebuah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62626"/>
                </a:solidFill>
                <a:latin typeface="Microsoft Sans Serif"/>
                <a:cs typeface="Microsoft Sans Serif"/>
              </a:rPr>
              <a:t>NETWORK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ADDRESS</a:t>
            </a:r>
            <a:endParaRPr sz="1800">
              <a:latin typeface="Microsoft Sans Serif"/>
              <a:cs typeface="Microsoft Sans Serif"/>
            </a:endParaRPr>
          </a:p>
          <a:p>
            <a:pPr marL="87630">
              <a:lnSpc>
                <a:spcPct val="100000"/>
              </a:lnSpc>
            </a:pPr>
            <a:r>
              <a:rPr sz="1800" b="1" spc="-15" dirty="0">
                <a:solidFill>
                  <a:srgbClr val="262626"/>
                </a:solidFill>
                <a:latin typeface="Arial"/>
                <a:cs typeface="Arial"/>
              </a:rPr>
              <a:t>192.168.1.0/26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Arial"/>
              <a:cs typeface="Arial"/>
            </a:endParaRPr>
          </a:p>
          <a:p>
            <a:pPr marL="207010" marR="5080" indent="-194945">
              <a:lnSpc>
                <a:spcPct val="100000"/>
              </a:lnSpc>
              <a:buClr>
                <a:srgbClr val="9BAEB5"/>
              </a:buClr>
              <a:buChar char="•"/>
              <a:tabLst>
                <a:tab pos="207645" algn="l"/>
              </a:tabLst>
            </a:pPr>
            <a:r>
              <a:rPr sz="1800" b="1" spc="-30" dirty="0">
                <a:solidFill>
                  <a:srgbClr val="262626"/>
                </a:solidFill>
                <a:latin typeface="Arial"/>
                <a:cs typeface="Arial"/>
              </a:rPr>
              <a:t>Blok</a:t>
            </a:r>
            <a:r>
              <a:rPr sz="1800" b="1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262626"/>
                </a:solidFill>
                <a:latin typeface="Arial"/>
                <a:cs typeface="Arial"/>
              </a:rPr>
              <a:t>Subnet</a:t>
            </a:r>
            <a:r>
              <a:rPr sz="1800" b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=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256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262626"/>
                </a:solidFill>
                <a:latin typeface="Microsoft Sans Serif"/>
                <a:cs typeface="Microsoft Sans Serif"/>
              </a:rPr>
              <a:t>–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192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62626"/>
                </a:solidFill>
                <a:latin typeface="Microsoft Sans Serif"/>
                <a:cs typeface="Microsoft Sans Serif"/>
              </a:rPr>
              <a:t>(nilai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Microsoft Sans Serif"/>
                <a:cs typeface="Microsoft Sans Serif"/>
              </a:rPr>
              <a:t>oktet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62626"/>
                </a:solidFill>
                <a:latin typeface="Microsoft Sans Serif"/>
                <a:cs typeface="Microsoft Sans Serif"/>
              </a:rPr>
              <a:t>terakhir</a:t>
            </a:r>
            <a:r>
              <a:rPr sz="1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mask)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=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64.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 </a:t>
            </a:r>
            <a:r>
              <a:rPr sz="1800" spc="-46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berikutnya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adalah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64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+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64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Sans Serif"/>
                <a:cs typeface="Microsoft Sans Serif"/>
              </a:rPr>
              <a:t>=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128,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dan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62626"/>
                </a:solidFill>
                <a:latin typeface="Microsoft Sans Serif"/>
                <a:cs typeface="Microsoft Sans Serif"/>
              </a:rPr>
              <a:t>128+64=192.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200" dirty="0">
                <a:solidFill>
                  <a:srgbClr val="262626"/>
                </a:solidFill>
                <a:latin typeface="Microsoft Sans Serif"/>
                <a:cs typeface="Microsoft Sans Serif"/>
              </a:rPr>
              <a:t>Jadi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</a:t>
            </a:r>
            <a:endParaRPr sz="1800">
              <a:latin typeface="Microsoft Sans Serif"/>
              <a:cs typeface="Microsoft Sans Serif"/>
            </a:endParaRPr>
          </a:p>
          <a:p>
            <a:pPr marL="207010">
              <a:lnSpc>
                <a:spcPct val="100000"/>
              </a:lnSpc>
            </a:pPr>
            <a:r>
              <a:rPr sz="1800" spc="-130" dirty="0">
                <a:solidFill>
                  <a:srgbClr val="262626"/>
                </a:solidFill>
                <a:latin typeface="Microsoft Sans Serif"/>
                <a:cs typeface="Microsoft Sans Serif"/>
              </a:rPr>
              <a:t>lengk</a:t>
            </a:r>
            <a:r>
              <a:rPr sz="180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p</a:t>
            </a:r>
            <a:r>
              <a:rPr sz="18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n</a:t>
            </a:r>
            <a:r>
              <a:rPr sz="180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y</a:t>
            </a:r>
            <a:r>
              <a:rPr sz="1800" spc="-185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adala</a:t>
            </a:r>
            <a:r>
              <a:rPr sz="180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h</a:t>
            </a:r>
            <a:r>
              <a:rPr sz="1800" spc="4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20" dirty="0">
                <a:solidFill>
                  <a:srgbClr val="262626"/>
                </a:solidFill>
                <a:latin typeface="Arial"/>
                <a:cs typeface="Arial"/>
              </a:rPr>
              <a:t>0</a:t>
            </a:r>
            <a:r>
              <a:rPr sz="1800" b="1" spc="-10" dirty="0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sz="1800" b="1" spc="-18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262626"/>
                </a:solidFill>
                <a:latin typeface="Arial"/>
                <a:cs typeface="Arial"/>
              </a:rPr>
              <a:t>64</a:t>
            </a:r>
            <a:r>
              <a:rPr sz="1800" b="1" spc="-10" dirty="0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sz="1800" b="1" spc="-18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262626"/>
                </a:solidFill>
                <a:latin typeface="Arial"/>
                <a:cs typeface="Arial"/>
              </a:rPr>
              <a:t>128</a:t>
            </a:r>
            <a:r>
              <a:rPr sz="1800" b="1" spc="-10" dirty="0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sz="1800" b="1" spc="-18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262626"/>
                </a:solidFill>
                <a:latin typeface="Arial"/>
                <a:cs typeface="Arial"/>
              </a:rPr>
              <a:t>19</a:t>
            </a:r>
            <a:r>
              <a:rPr sz="1800" b="1" spc="5" dirty="0">
                <a:solidFill>
                  <a:srgbClr val="262626"/>
                </a:solidFill>
                <a:latin typeface="Arial"/>
                <a:cs typeface="Arial"/>
              </a:rPr>
              <a:t>2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5260" y="948816"/>
            <a:ext cx="7761605" cy="1220470"/>
            <a:chOff x="2215260" y="948816"/>
            <a:chExt cx="7761605" cy="1220470"/>
          </a:xfrm>
        </p:grpSpPr>
        <p:sp>
          <p:nvSpPr>
            <p:cNvPr id="3" name="object 3"/>
            <p:cNvSpPr/>
            <p:nvPr/>
          </p:nvSpPr>
          <p:spPr>
            <a:xfrm>
              <a:off x="2231135" y="964691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1188719"/>
                  </a:moveTo>
                  <a:lnTo>
                    <a:pt x="0" y="1188719"/>
                  </a:lnTo>
                  <a:lnTo>
                    <a:pt x="0" y="0"/>
                  </a:lnTo>
                  <a:lnTo>
                    <a:pt x="7729727" y="0"/>
                  </a:lnTo>
                  <a:lnTo>
                    <a:pt x="7729727" y="11887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31135" y="964691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0" y="0"/>
                  </a:moveTo>
                  <a:lnTo>
                    <a:pt x="7729727" y="0"/>
                  </a:lnTo>
                  <a:lnTo>
                    <a:pt x="7729727" y="1188719"/>
                  </a:lnTo>
                  <a:lnTo>
                    <a:pt x="0" y="1188719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SUBNETTING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63762" y="2386980"/>
            <a:ext cx="768477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Subnetting</a:t>
            </a:r>
            <a:r>
              <a:rPr sz="2000" spc="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seperti</a:t>
            </a:r>
            <a:r>
              <a:rPr sz="2000" spc="3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00" spc="-204" dirty="0">
                <a:solidFill>
                  <a:srgbClr val="262626"/>
                </a:solidFill>
                <a:latin typeface="Microsoft Sans Serif"/>
                <a:cs typeface="Microsoft Sans Serif"/>
              </a:rPr>
              <a:t>apa</a:t>
            </a:r>
            <a:r>
              <a:rPr sz="2000" spc="4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0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yang</a:t>
            </a:r>
            <a:r>
              <a:rPr sz="20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262626"/>
                </a:solidFill>
                <a:latin typeface="Microsoft Sans Serif"/>
                <a:cs typeface="Microsoft Sans Serif"/>
              </a:rPr>
              <a:t>terjadi</a:t>
            </a:r>
            <a:r>
              <a:rPr sz="2000" spc="4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dengan</a:t>
            </a:r>
            <a:r>
              <a:rPr sz="20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00" spc="-155" dirty="0">
                <a:solidFill>
                  <a:srgbClr val="262626"/>
                </a:solidFill>
                <a:latin typeface="Microsoft Sans Serif"/>
                <a:cs typeface="Microsoft Sans Serif"/>
              </a:rPr>
              <a:t>sebuah</a:t>
            </a:r>
            <a:r>
              <a:rPr sz="20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62626"/>
                </a:solidFill>
                <a:latin typeface="Microsoft Sans Serif"/>
                <a:cs typeface="Microsoft Sans Serif"/>
              </a:rPr>
              <a:t>NETWORK</a:t>
            </a:r>
            <a:r>
              <a:rPr sz="2000" spc="-170" dirty="0">
                <a:solidFill>
                  <a:srgbClr val="262626"/>
                </a:solidFill>
                <a:latin typeface="Microsoft Sans Serif"/>
                <a:cs typeface="Microsoft Sans Serif"/>
              </a:rPr>
              <a:t> ADDRESS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509" y="2580525"/>
            <a:ext cx="5759450" cy="7880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565"/>
              </a:spcBef>
            </a:pPr>
            <a:r>
              <a:rPr sz="2000" b="1" dirty="0">
                <a:solidFill>
                  <a:srgbClr val="262626"/>
                </a:solidFill>
                <a:latin typeface="Arial"/>
                <a:cs typeface="Arial"/>
              </a:rPr>
              <a:t>192.168.1.0/26</a:t>
            </a:r>
            <a:endParaRPr sz="20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spcBef>
                <a:spcPts val="495"/>
              </a:spcBef>
              <a:buClr>
                <a:srgbClr val="9BAEB5"/>
              </a:buClr>
              <a:buFont typeface="Arial MT"/>
              <a:buChar char="•"/>
              <a:tabLst>
                <a:tab pos="199390" algn="l"/>
              </a:tabLst>
            </a:pPr>
            <a:r>
              <a:rPr sz="22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alamat</a:t>
            </a:r>
            <a:r>
              <a:rPr sz="2200" spc="4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0" dirty="0">
                <a:solidFill>
                  <a:srgbClr val="262626"/>
                </a:solidFill>
                <a:latin typeface="Arial"/>
                <a:cs typeface="Arial"/>
              </a:rPr>
              <a:t>host</a:t>
            </a:r>
            <a:r>
              <a:rPr sz="220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262626"/>
                </a:solidFill>
                <a:latin typeface="Arial"/>
                <a:cs typeface="Arial"/>
              </a:rPr>
              <a:t>dan</a:t>
            </a:r>
            <a:r>
              <a:rPr sz="2200" b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262626"/>
                </a:solidFill>
                <a:latin typeface="Arial"/>
                <a:cs typeface="Arial"/>
              </a:rPr>
              <a:t>broadcast</a:t>
            </a:r>
            <a:r>
              <a:rPr sz="220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200" b="1" spc="-95" dirty="0">
                <a:solidFill>
                  <a:srgbClr val="262626"/>
                </a:solidFill>
                <a:latin typeface="Arial"/>
                <a:cs typeface="Arial"/>
              </a:rPr>
              <a:t>yang</a:t>
            </a:r>
            <a:r>
              <a:rPr sz="220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262626"/>
                </a:solidFill>
                <a:latin typeface="Arial"/>
                <a:cs typeface="Arial"/>
              </a:rPr>
              <a:t>valid</a:t>
            </a:r>
            <a:r>
              <a:rPr sz="2200" b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262626"/>
                </a:solidFill>
                <a:latin typeface="Arial"/>
                <a:cs typeface="Arial"/>
              </a:rPr>
              <a:t>yaitu</a:t>
            </a:r>
            <a:r>
              <a:rPr sz="220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200" b="1" spc="-135" dirty="0">
                <a:solidFill>
                  <a:srgbClr val="262626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85963" y="3854450"/>
          <a:ext cx="8496299" cy="2084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260"/>
                <a:gridCol w="1699260"/>
                <a:gridCol w="1699260"/>
                <a:gridCol w="1699260"/>
                <a:gridCol w="1699259"/>
              </a:tblGrid>
              <a:tr h="4379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Subnet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192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02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Host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Pertama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129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193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02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Host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Terakhir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62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190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58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Broadcast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63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127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191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192.168.1.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738370" cy="6858000"/>
          </a:xfrm>
          <a:custGeom>
            <a:avLst/>
            <a:gdLst/>
            <a:ahLst/>
            <a:cxnLst/>
            <a:rect l="l" t="t" r="r" b="b"/>
            <a:pathLst>
              <a:path w="4738370" h="6858000">
                <a:moveTo>
                  <a:pt x="4738254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738254" y="0"/>
                </a:lnTo>
                <a:lnTo>
                  <a:pt x="4738254" y="6857999"/>
                </a:lnTo>
                <a:close/>
              </a:path>
            </a:pathLst>
          </a:custGeom>
          <a:solidFill>
            <a:srgbClr val="C5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0080" y="2681104"/>
            <a:ext cx="3401695" cy="1496060"/>
          </a:xfrm>
          <a:prstGeom prst="rect">
            <a:avLst/>
          </a:prstGeom>
          <a:solidFill>
            <a:srgbClr val="FFFFFF"/>
          </a:solidFill>
          <a:ln w="9524">
            <a:solidFill>
              <a:srgbClr val="262626"/>
            </a:solidFill>
          </a:ln>
        </p:spPr>
        <p:txBody>
          <a:bodyPr vert="horz" wrap="square" lIns="0" tIns="363855" rIns="0" bIns="0" rtlCol="0">
            <a:spAutoFit/>
          </a:bodyPr>
          <a:lstStyle/>
          <a:p>
            <a:pPr marL="675005" marR="477520" indent="-195580">
              <a:lnSpc>
                <a:spcPts val="3020"/>
              </a:lnSpc>
              <a:spcBef>
                <a:spcPts val="2865"/>
              </a:spcBef>
            </a:pPr>
            <a:r>
              <a:rPr sz="2800" spc="-165" dirty="0">
                <a:solidFill>
                  <a:srgbClr val="262626"/>
                </a:solidFill>
                <a:latin typeface="Microsoft Sans Serif"/>
                <a:cs typeface="Microsoft Sans Serif"/>
              </a:rPr>
              <a:t>NETMAS</a:t>
            </a:r>
            <a:r>
              <a:rPr sz="2800" spc="-150" dirty="0">
                <a:solidFill>
                  <a:srgbClr val="262626"/>
                </a:solidFill>
                <a:latin typeface="Microsoft Sans Serif"/>
                <a:cs typeface="Microsoft Sans Serif"/>
              </a:rPr>
              <a:t>K</a:t>
            </a:r>
            <a:r>
              <a:rPr sz="2800" spc="2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2800" spc="-80" dirty="0">
                <a:solidFill>
                  <a:srgbClr val="262626"/>
                </a:solidFill>
                <a:latin typeface="Microsoft Sans Serif"/>
                <a:cs typeface="Microsoft Sans Serif"/>
              </a:rPr>
              <a:t>D</a:t>
            </a:r>
            <a:r>
              <a:rPr sz="2800" spc="45" dirty="0">
                <a:solidFill>
                  <a:srgbClr val="262626"/>
                </a:solidFill>
                <a:latin typeface="Microsoft Sans Serif"/>
                <a:cs typeface="Microsoft Sans Serif"/>
              </a:rPr>
              <a:t>AN  </a:t>
            </a:r>
            <a:r>
              <a:rPr sz="2800" spc="-150" dirty="0">
                <a:solidFill>
                  <a:srgbClr val="262626"/>
                </a:solidFill>
                <a:latin typeface="Microsoft Sans Serif"/>
                <a:cs typeface="Microsoft Sans Serif"/>
              </a:rPr>
              <a:t>BROADCAST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97500" y="640406"/>
            <a:ext cx="6151880" cy="1507490"/>
            <a:chOff x="5397500" y="640406"/>
            <a:chExt cx="6151880" cy="1507490"/>
          </a:xfrm>
        </p:grpSpPr>
        <p:sp>
          <p:nvSpPr>
            <p:cNvPr id="5" name="object 5"/>
            <p:cNvSpPr/>
            <p:nvPr/>
          </p:nvSpPr>
          <p:spPr>
            <a:xfrm>
              <a:off x="5397500" y="640406"/>
              <a:ext cx="6151880" cy="1507490"/>
            </a:xfrm>
            <a:custGeom>
              <a:avLst/>
              <a:gdLst/>
              <a:ahLst/>
              <a:cxnLst/>
              <a:rect l="l" t="t" r="r" b="b"/>
              <a:pathLst>
                <a:path w="6151880" h="1507489">
                  <a:moveTo>
                    <a:pt x="6000831" y="1507302"/>
                  </a:moveTo>
                  <a:lnTo>
                    <a:pt x="150730" y="1507302"/>
                  </a:lnTo>
                  <a:lnTo>
                    <a:pt x="103088" y="1499618"/>
                  </a:lnTo>
                  <a:lnTo>
                    <a:pt x="61711" y="1478220"/>
                  </a:lnTo>
                  <a:lnTo>
                    <a:pt x="29082" y="1445592"/>
                  </a:lnTo>
                  <a:lnTo>
                    <a:pt x="7684" y="1404215"/>
                  </a:lnTo>
                  <a:lnTo>
                    <a:pt x="0" y="1356572"/>
                  </a:lnTo>
                  <a:lnTo>
                    <a:pt x="0" y="150730"/>
                  </a:lnTo>
                  <a:lnTo>
                    <a:pt x="7684" y="103087"/>
                  </a:lnTo>
                  <a:lnTo>
                    <a:pt x="29082" y="61710"/>
                  </a:lnTo>
                  <a:lnTo>
                    <a:pt x="61711" y="29082"/>
                  </a:lnTo>
                  <a:lnTo>
                    <a:pt x="103088" y="7684"/>
                  </a:lnTo>
                  <a:lnTo>
                    <a:pt x="150730" y="0"/>
                  </a:lnTo>
                  <a:lnTo>
                    <a:pt x="6000831" y="0"/>
                  </a:lnTo>
                  <a:lnTo>
                    <a:pt x="6058513" y="11473"/>
                  </a:lnTo>
                  <a:lnTo>
                    <a:pt x="6107413" y="44147"/>
                  </a:lnTo>
                  <a:lnTo>
                    <a:pt x="6140088" y="93048"/>
                  </a:lnTo>
                  <a:lnTo>
                    <a:pt x="6151561" y="150730"/>
                  </a:lnTo>
                  <a:lnTo>
                    <a:pt x="6151561" y="1356572"/>
                  </a:lnTo>
                  <a:lnTo>
                    <a:pt x="6143877" y="1404215"/>
                  </a:lnTo>
                  <a:lnTo>
                    <a:pt x="6122479" y="1445592"/>
                  </a:lnTo>
                  <a:lnTo>
                    <a:pt x="6089851" y="1478220"/>
                  </a:lnTo>
                  <a:lnTo>
                    <a:pt x="6048474" y="1499618"/>
                  </a:lnTo>
                  <a:lnTo>
                    <a:pt x="6000831" y="150730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3459" y="979550"/>
              <a:ext cx="829015" cy="8290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78135" y="1160440"/>
            <a:ext cx="195453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35" dirty="0">
                <a:solidFill>
                  <a:srgbClr val="000000"/>
                </a:solidFill>
              </a:rPr>
              <a:t>IP</a:t>
            </a:r>
            <a:r>
              <a:rPr sz="2500" spc="25" dirty="0">
                <a:solidFill>
                  <a:srgbClr val="000000"/>
                </a:solidFill>
              </a:rPr>
              <a:t> </a:t>
            </a:r>
            <a:r>
              <a:rPr sz="2500" spc="-150" dirty="0">
                <a:solidFill>
                  <a:srgbClr val="000000"/>
                </a:solidFill>
              </a:rPr>
              <a:t>:</a:t>
            </a:r>
            <a:r>
              <a:rPr sz="2500" spc="-220" dirty="0">
                <a:solidFill>
                  <a:srgbClr val="000000"/>
                </a:solidFill>
              </a:rPr>
              <a:t> </a:t>
            </a:r>
            <a:r>
              <a:rPr sz="2550" i="1" spc="-409" dirty="0">
                <a:solidFill>
                  <a:srgbClr val="000000"/>
                </a:solidFill>
                <a:latin typeface="Verdana"/>
                <a:cs typeface="Verdana"/>
              </a:rPr>
              <a:t>alama</a:t>
            </a:r>
            <a:r>
              <a:rPr sz="2550" i="1" spc="-26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550" i="1" spc="-2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550" i="1" spc="-270" dirty="0">
                <a:solidFill>
                  <a:srgbClr val="000000"/>
                </a:solidFill>
                <a:latin typeface="Verdana"/>
                <a:cs typeface="Verdana"/>
              </a:rPr>
              <a:t>host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6338" y="1243995"/>
            <a:ext cx="972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latin typeface="Microsoft Sans Serif"/>
                <a:cs typeface="Microsoft Sans Serif"/>
              </a:rPr>
              <a:t>192.168.2.1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97500" y="2524536"/>
            <a:ext cx="6151880" cy="1507490"/>
            <a:chOff x="5397500" y="2524536"/>
            <a:chExt cx="6151880" cy="1507490"/>
          </a:xfrm>
        </p:grpSpPr>
        <p:sp>
          <p:nvSpPr>
            <p:cNvPr id="10" name="object 10"/>
            <p:cNvSpPr/>
            <p:nvPr/>
          </p:nvSpPr>
          <p:spPr>
            <a:xfrm>
              <a:off x="5397500" y="2524536"/>
              <a:ext cx="6151880" cy="1507490"/>
            </a:xfrm>
            <a:custGeom>
              <a:avLst/>
              <a:gdLst/>
              <a:ahLst/>
              <a:cxnLst/>
              <a:rect l="l" t="t" r="r" b="b"/>
              <a:pathLst>
                <a:path w="6151880" h="1507489">
                  <a:moveTo>
                    <a:pt x="6000831" y="1507302"/>
                  </a:moveTo>
                  <a:lnTo>
                    <a:pt x="150730" y="1507302"/>
                  </a:lnTo>
                  <a:lnTo>
                    <a:pt x="103088" y="1499618"/>
                  </a:lnTo>
                  <a:lnTo>
                    <a:pt x="61711" y="1478220"/>
                  </a:lnTo>
                  <a:lnTo>
                    <a:pt x="29082" y="1445592"/>
                  </a:lnTo>
                  <a:lnTo>
                    <a:pt x="7684" y="1404215"/>
                  </a:lnTo>
                  <a:lnTo>
                    <a:pt x="0" y="1356572"/>
                  </a:lnTo>
                  <a:lnTo>
                    <a:pt x="0" y="150730"/>
                  </a:lnTo>
                  <a:lnTo>
                    <a:pt x="7684" y="103087"/>
                  </a:lnTo>
                  <a:lnTo>
                    <a:pt x="29082" y="61710"/>
                  </a:lnTo>
                  <a:lnTo>
                    <a:pt x="61711" y="29082"/>
                  </a:lnTo>
                  <a:lnTo>
                    <a:pt x="103088" y="7684"/>
                  </a:lnTo>
                  <a:lnTo>
                    <a:pt x="150730" y="0"/>
                  </a:lnTo>
                  <a:lnTo>
                    <a:pt x="6000831" y="0"/>
                  </a:lnTo>
                  <a:lnTo>
                    <a:pt x="6058513" y="11473"/>
                  </a:lnTo>
                  <a:lnTo>
                    <a:pt x="6107413" y="44147"/>
                  </a:lnTo>
                  <a:lnTo>
                    <a:pt x="6140088" y="93048"/>
                  </a:lnTo>
                  <a:lnTo>
                    <a:pt x="6151561" y="150730"/>
                  </a:lnTo>
                  <a:lnTo>
                    <a:pt x="6151561" y="1356572"/>
                  </a:lnTo>
                  <a:lnTo>
                    <a:pt x="6143877" y="1404215"/>
                  </a:lnTo>
                  <a:lnTo>
                    <a:pt x="6122479" y="1445592"/>
                  </a:lnTo>
                  <a:lnTo>
                    <a:pt x="6089851" y="1478220"/>
                  </a:lnTo>
                  <a:lnTo>
                    <a:pt x="6048474" y="1499618"/>
                  </a:lnTo>
                  <a:lnTo>
                    <a:pt x="6000831" y="150730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3459" y="2863679"/>
              <a:ext cx="829015" cy="82901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278135" y="2879407"/>
            <a:ext cx="241681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25"/>
              </a:lnSpc>
              <a:spcBef>
                <a:spcPts val="100"/>
              </a:spcBef>
            </a:pPr>
            <a:r>
              <a:rPr sz="2500" spc="-110" dirty="0">
                <a:latin typeface="Microsoft Sans Serif"/>
                <a:cs typeface="Microsoft Sans Serif"/>
              </a:rPr>
              <a:t>Netmask</a:t>
            </a:r>
            <a:r>
              <a:rPr sz="2500" spc="-20" dirty="0">
                <a:latin typeface="Microsoft Sans Serif"/>
                <a:cs typeface="Microsoft Sans Serif"/>
              </a:rPr>
              <a:t> </a:t>
            </a:r>
            <a:r>
              <a:rPr sz="2500" spc="-150" dirty="0">
                <a:latin typeface="Microsoft Sans Serif"/>
                <a:cs typeface="Microsoft Sans Serif"/>
              </a:rPr>
              <a:t>:</a:t>
            </a:r>
            <a:endParaRPr sz="2500">
              <a:latin typeface="Microsoft Sans Serif"/>
              <a:cs typeface="Microsoft Sans Serif"/>
            </a:endParaRPr>
          </a:p>
          <a:p>
            <a:pPr marL="12700">
              <a:lnSpc>
                <a:spcPts val="2885"/>
              </a:lnSpc>
            </a:pPr>
            <a:r>
              <a:rPr sz="2550" i="1" spc="-380" dirty="0">
                <a:latin typeface="Verdana"/>
                <a:cs typeface="Verdana"/>
              </a:rPr>
              <a:t>pembatas</a:t>
            </a:r>
            <a:r>
              <a:rPr sz="2550" i="1" spc="-204" dirty="0">
                <a:latin typeface="Verdana"/>
                <a:cs typeface="Verdana"/>
              </a:rPr>
              <a:t> </a:t>
            </a:r>
            <a:r>
              <a:rPr sz="2550" i="1" spc="-254" dirty="0">
                <a:latin typeface="Verdana"/>
                <a:cs typeface="Verdana"/>
              </a:rPr>
              <a:t>net</a:t>
            </a:r>
            <a:r>
              <a:rPr sz="2550" i="1" spc="-434" dirty="0">
                <a:latin typeface="Verdana"/>
                <a:cs typeface="Verdana"/>
              </a:rPr>
              <a:t>w</a:t>
            </a:r>
            <a:r>
              <a:rPr sz="2550" i="1" spc="-195" dirty="0">
                <a:latin typeface="Verdana"/>
                <a:cs typeface="Verdana"/>
              </a:rPr>
              <a:t>ork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46338" y="3128124"/>
            <a:ext cx="1175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latin typeface="Microsoft Sans Serif"/>
                <a:cs typeface="Microsoft Sans Serif"/>
              </a:rPr>
              <a:t>255.255.255.0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97500" y="4408665"/>
            <a:ext cx="6151880" cy="1507490"/>
            <a:chOff x="5397500" y="4408665"/>
            <a:chExt cx="6151880" cy="1507490"/>
          </a:xfrm>
        </p:grpSpPr>
        <p:sp>
          <p:nvSpPr>
            <p:cNvPr id="15" name="object 15"/>
            <p:cNvSpPr/>
            <p:nvPr/>
          </p:nvSpPr>
          <p:spPr>
            <a:xfrm>
              <a:off x="5397500" y="4408665"/>
              <a:ext cx="6151880" cy="1507490"/>
            </a:xfrm>
            <a:custGeom>
              <a:avLst/>
              <a:gdLst/>
              <a:ahLst/>
              <a:cxnLst/>
              <a:rect l="l" t="t" r="r" b="b"/>
              <a:pathLst>
                <a:path w="6151880" h="1507489">
                  <a:moveTo>
                    <a:pt x="6000831" y="1507302"/>
                  </a:moveTo>
                  <a:lnTo>
                    <a:pt x="150730" y="1507302"/>
                  </a:lnTo>
                  <a:lnTo>
                    <a:pt x="103088" y="1499618"/>
                  </a:lnTo>
                  <a:lnTo>
                    <a:pt x="61711" y="1478220"/>
                  </a:lnTo>
                  <a:lnTo>
                    <a:pt x="29082" y="1445592"/>
                  </a:lnTo>
                  <a:lnTo>
                    <a:pt x="7684" y="1404215"/>
                  </a:lnTo>
                  <a:lnTo>
                    <a:pt x="0" y="1356572"/>
                  </a:lnTo>
                  <a:lnTo>
                    <a:pt x="0" y="150730"/>
                  </a:lnTo>
                  <a:lnTo>
                    <a:pt x="7684" y="103087"/>
                  </a:lnTo>
                  <a:lnTo>
                    <a:pt x="29082" y="61710"/>
                  </a:lnTo>
                  <a:lnTo>
                    <a:pt x="61711" y="29082"/>
                  </a:lnTo>
                  <a:lnTo>
                    <a:pt x="103088" y="7684"/>
                  </a:lnTo>
                  <a:lnTo>
                    <a:pt x="150730" y="0"/>
                  </a:lnTo>
                  <a:lnTo>
                    <a:pt x="6000831" y="0"/>
                  </a:lnTo>
                  <a:lnTo>
                    <a:pt x="6058513" y="11473"/>
                  </a:lnTo>
                  <a:lnTo>
                    <a:pt x="6107413" y="44147"/>
                  </a:lnTo>
                  <a:lnTo>
                    <a:pt x="6140088" y="93048"/>
                  </a:lnTo>
                  <a:lnTo>
                    <a:pt x="6151561" y="150730"/>
                  </a:lnTo>
                  <a:lnTo>
                    <a:pt x="6151561" y="1356572"/>
                  </a:lnTo>
                  <a:lnTo>
                    <a:pt x="6143877" y="1404215"/>
                  </a:lnTo>
                  <a:lnTo>
                    <a:pt x="6122479" y="1445592"/>
                  </a:lnTo>
                  <a:lnTo>
                    <a:pt x="6089851" y="1478220"/>
                  </a:lnTo>
                  <a:lnTo>
                    <a:pt x="6048474" y="1499618"/>
                  </a:lnTo>
                  <a:lnTo>
                    <a:pt x="6000831" y="150730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3459" y="4747807"/>
              <a:ext cx="829015" cy="82901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278135" y="4757248"/>
            <a:ext cx="2334895" cy="75692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89"/>
              </a:spcBef>
            </a:pPr>
            <a:r>
              <a:rPr sz="2500" spc="-75" dirty="0">
                <a:latin typeface="Microsoft Sans Serif"/>
                <a:cs typeface="Microsoft Sans Serif"/>
              </a:rPr>
              <a:t>B</a:t>
            </a:r>
            <a:r>
              <a:rPr sz="2500" spc="-100" dirty="0">
                <a:latin typeface="Microsoft Sans Serif"/>
                <a:cs typeface="Microsoft Sans Serif"/>
              </a:rPr>
              <a:t>r</a:t>
            </a:r>
            <a:r>
              <a:rPr sz="2500" spc="-175" dirty="0">
                <a:latin typeface="Microsoft Sans Serif"/>
                <a:cs typeface="Microsoft Sans Serif"/>
              </a:rPr>
              <a:t>oadcas</a:t>
            </a:r>
            <a:r>
              <a:rPr sz="2500" spc="-90" dirty="0">
                <a:latin typeface="Microsoft Sans Serif"/>
                <a:cs typeface="Microsoft Sans Serif"/>
              </a:rPr>
              <a:t>t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50" dirty="0">
                <a:latin typeface="Microsoft Sans Serif"/>
                <a:cs typeface="Microsoft Sans Serif"/>
              </a:rPr>
              <a:t>:</a:t>
            </a:r>
            <a:r>
              <a:rPr sz="2500" spc="-195" dirty="0">
                <a:latin typeface="Microsoft Sans Serif"/>
                <a:cs typeface="Microsoft Sans Serif"/>
              </a:rPr>
              <a:t> </a:t>
            </a:r>
            <a:r>
              <a:rPr sz="2550" i="1" spc="-350" dirty="0">
                <a:latin typeface="Verdana"/>
                <a:cs typeface="Verdana"/>
              </a:rPr>
              <a:t>alamat  </a:t>
            </a:r>
            <a:r>
              <a:rPr sz="2550" i="1" spc="-254" dirty="0">
                <a:latin typeface="Verdana"/>
                <a:cs typeface="Verdana"/>
              </a:rPr>
              <a:t>network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46338" y="5012253"/>
            <a:ext cx="1175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latin typeface="Microsoft Sans Serif"/>
                <a:cs typeface="Microsoft Sans Serif"/>
              </a:rPr>
              <a:t>192.168.2.255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3764" y="3911637"/>
            <a:ext cx="1146810" cy="274320"/>
          </a:xfrm>
          <a:custGeom>
            <a:avLst/>
            <a:gdLst/>
            <a:ahLst/>
            <a:cxnLst/>
            <a:rect l="l" t="t" r="r" b="b"/>
            <a:pathLst>
              <a:path w="1146810" h="274320">
                <a:moveTo>
                  <a:pt x="1146656" y="274320"/>
                </a:moveTo>
                <a:lnTo>
                  <a:pt x="0" y="274320"/>
                </a:lnTo>
                <a:lnTo>
                  <a:pt x="0" y="0"/>
                </a:lnTo>
                <a:lnTo>
                  <a:pt x="1146656" y="0"/>
                </a:lnTo>
                <a:lnTo>
                  <a:pt x="1146656" y="27432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739" y="3911637"/>
            <a:ext cx="1365250" cy="274320"/>
          </a:xfrm>
          <a:custGeom>
            <a:avLst/>
            <a:gdLst/>
            <a:ahLst/>
            <a:cxnLst/>
            <a:rect l="l" t="t" r="r" b="b"/>
            <a:pathLst>
              <a:path w="1365250" h="274320">
                <a:moveTo>
                  <a:pt x="1365125" y="274320"/>
                </a:moveTo>
                <a:lnTo>
                  <a:pt x="0" y="274320"/>
                </a:lnTo>
                <a:lnTo>
                  <a:pt x="0" y="0"/>
                </a:lnTo>
                <a:lnTo>
                  <a:pt x="1365125" y="0"/>
                </a:lnTo>
                <a:lnTo>
                  <a:pt x="1365125" y="27432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8314" y="3911637"/>
            <a:ext cx="1651000" cy="274320"/>
          </a:xfrm>
          <a:custGeom>
            <a:avLst/>
            <a:gdLst/>
            <a:ahLst/>
            <a:cxnLst/>
            <a:rect l="l" t="t" r="r" b="b"/>
            <a:pathLst>
              <a:path w="1651000" h="274320">
                <a:moveTo>
                  <a:pt x="1650875" y="274320"/>
                </a:moveTo>
                <a:lnTo>
                  <a:pt x="0" y="274320"/>
                </a:lnTo>
                <a:lnTo>
                  <a:pt x="0" y="0"/>
                </a:lnTo>
                <a:lnTo>
                  <a:pt x="1650875" y="0"/>
                </a:lnTo>
                <a:lnTo>
                  <a:pt x="1650875" y="27432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3762" y="4895900"/>
            <a:ext cx="2160270" cy="548640"/>
          </a:xfrm>
          <a:custGeom>
            <a:avLst/>
            <a:gdLst/>
            <a:ahLst/>
            <a:cxnLst/>
            <a:rect l="l" t="t" r="r" b="b"/>
            <a:pathLst>
              <a:path w="2160270" h="548639">
                <a:moveTo>
                  <a:pt x="2160041" y="0"/>
                </a:moveTo>
                <a:lnTo>
                  <a:pt x="0" y="0"/>
                </a:lnTo>
                <a:lnTo>
                  <a:pt x="0" y="274320"/>
                </a:lnTo>
                <a:lnTo>
                  <a:pt x="0" y="548640"/>
                </a:lnTo>
                <a:lnTo>
                  <a:pt x="1567942" y="548640"/>
                </a:lnTo>
                <a:lnTo>
                  <a:pt x="1567942" y="274320"/>
                </a:lnTo>
                <a:lnTo>
                  <a:pt x="2160041" y="274320"/>
                </a:lnTo>
                <a:lnTo>
                  <a:pt x="216004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737" y="4895900"/>
            <a:ext cx="2134870" cy="548640"/>
          </a:xfrm>
          <a:custGeom>
            <a:avLst/>
            <a:gdLst/>
            <a:ahLst/>
            <a:cxnLst/>
            <a:rect l="l" t="t" r="r" b="b"/>
            <a:pathLst>
              <a:path w="2134870" h="548639">
                <a:moveTo>
                  <a:pt x="2134641" y="0"/>
                </a:moveTo>
                <a:lnTo>
                  <a:pt x="0" y="0"/>
                </a:lnTo>
                <a:lnTo>
                  <a:pt x="0" y="274320"/>
                </a:lnTo>
                <a:lnTo>
                  <a:pt x="0" y="548640"/>
                </a:lnTo>
                <a:lnTo>
                  <a:pt x="1567942" y="548640"/>
                </a:lnTo>
                <a:lnTo>
                  <a:pt x="1567942" y="274320"/>
                </a:lnTo>
                <a:lnTo>
                  <a:pt x="2134641" y="274320"/>
                </a:lnTo>
                <a:lnTo>
                  <a:pt x="213464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8312" y="4895900"/>
            <a:ext cx="1826260" cy="548640"/>
          </a:xfrm>
          <a:custGeom>
            <a:avLst/>
            <a:gdLst/>
            <a:ahLst/>
            <a:cxnLst/>
            <a:rect l="l" t="t" r="r" b="b"/>
            <a:pathLst>
              <a:path w="1826259" h="548639">
                <a:moveTo>
                  <a:pt x="1826221" y="0"/>
                </a:moveTo>
                <a:lnTo>
                  <a:pt x="0" y="0"/>
                </a:lnTo>
                <a:lnTo>
                  <a:pt x="0" y="274320"/>
                </a:lnTo>
                <a:lnTo>
                  <a:pt x="0" y="548640"/>
                </a:lnTo>
                <a:lnTo>
                  <a:pt x="1079258" y="548640"/>
                </a:lnTo>
                <a:lnTo>
                  <a:pt x="1079258" y="274320"/>
                </a:lnTo>
                <a:lnTo>
                  <a:pt x="1826221" y="274320"/>
                </a:lnTo>
                <a:lnTo>
                  <a:pt x="182622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97039" y="614362"/>
          <a:ext cx="8713470" cy="5256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4345"/>
                <a:gridCol w="2339975"/>
                <a:gridCol w="2314575"/>
                <a:gridCol w="2314575"/>
              </a:tblGrid>
              <a:tr h="723899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Karakteristik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i="1" spc="-5" dirty="0">
                          <a:latin typeface="Times New Roman"/>
                          <a:cs typeface="Times New Roman"/>
                        </a:rPr>
                        <a:t>Kela</a:t>
                      </a: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Kelas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i="1" spc="-5" dirty="0">
                          <a:latin typeface="Times New Roman"/>
                          <a:cs typeface="Times New Roman"/>
                        </a:rPr>
                        <a:t>Kelas</a:t>
                      </a: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11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pertama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11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Panjang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NetID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712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Panjang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HostID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93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pertama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127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128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191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192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9842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Jumlah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66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126 kelas A (0 dan 127 </a:t>
                      </a:r>
                      <a:r>
                        <a:rPr sz="1800" spc="-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dicadangkan)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16.384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kelas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2.097.152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kelas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19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Jumlah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82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16.777.214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18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address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pada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tiap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kelas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763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1130935" algn="l"/>
                          <a:tab pos="15341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65.532	IP	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address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pada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tiap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kelas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975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254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pada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tiap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kelas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25600" y="1593850"/>
          <a:ext cx="8856979" cy="3206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0"/>
                <a:gridCol w="3530600"/>
                <a:gridCol w="3599179"/>
              </a:tblGrid>
              <a:tr h="5239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Karakteristik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Kelas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39319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Kelas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63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pertama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1110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1111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63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multicast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28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bit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63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Inisial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224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247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248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63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cadangan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28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bit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63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Jumlah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268.435.455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kelas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36779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268.435.455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kelas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701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Deskripsi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Digunakan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untuk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multicast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8625" marR="768985" indent="-34290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dicadangkan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utk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keperluan </a:t>
                      </a:r>
                      <a:r>
                        <a:rPr sz="2000" spc="-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eksperimental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4654295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654295" y="0"/>
                </a:lnTo>
                <a:lnTo>
                  <a:pt x="4654295" y="6857999"/>
                </a:lnTo>
                <a:close/>
              </a:path>
            </a:pathLst>
          </a:custGeom>
          <a:solidFill>
            <a:srgbClr val="4A5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3466" y="2681103"/>
            <a:ext cx="3364229" cy="1496060"/>
          </a:xfrm>
          <a:prstGeom prst="rect">
            <a:avLst/>
          </a:prstGeom>
          <a:solidFill>
            <a:srgbClr val="4A5355"/>
          </a:solidFill>
          <a:ln w="9524">
            <a:solidFill>
              <a:srgbClr val="FFFFF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imes New Roman"/>
              <a:cs typeface="Times New Roman"/>
            </a:endParaRPr>
          </a:p>
          <a:p>
            <a:pPr marL="899160">
              <a:lnSpc>
                <a:spcPct val="100000"/>
              </a:lnSpc>
            </a:pP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CONTOH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0" y="999741"/>
            <a:ext cx="5607049" cy="7558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01096" y="1014978"/>
            <a:ext cx="227901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192.168.1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700" spc="-70" dirty="0">
                <a:solidFill>
                  <a:srgbClr val="FFFFFF"/>
                </a:solidFill>
              </a:rPr>
              <a:t>.</a:t>
            </a:r>
            <a:r>
              <a:rPr sz="1700" spc="-135" dirty="0">
                <a:solidFill>
                  <a:srgbClr val="FFFFFF"/>
                </a:solidFill>
              </a:rPr>
              <a:t>3</a:t>
            </a:r>
            <a:r>
              <a:rPr sz="1700" spc="15" dirty="0">
                <a:solidFill>
                  <a:srgbClr val="FFFFFF"/>
                </a:solidFill>
              </a:rPr>
              <a:t> </a:t>
            </a:r>
            <a:r>
              <a:rPr sz="1700" dirty="0">
                <a:solidFill>
                  <a:srgbClr val="FFFFFF"/>
                </a:solidFill>
              </a:rPr>
              <a:t>=</a:t>
            </a:r>
            <a:r>
              <a:rPr sz="1700" spc="15" dirty="0">
                <a:solidFill>
                  <a:srgbClr val="FFFFFF"/>
                </a:solidFill>
              </a:rPr>
              <a:t> </a:t>
            </a:r>
            <a:r>
              <a:rPr sz="1700" spc="-125" dirty="0">
                <a:solidFill>
                  <a:srgbClr val="FFFFFF"/>
                </a:solidFill>
              </a:rPr>
              <a:t>K</a:t>
            </a:r>
            <a:r>
              <a:rPr sz="1700" spc="-145" dirty="0">
                <a:solidFill>
                  <a:srgbClr val="FFFFFF"/>
                </a:solidFill>
              </a:rPr>
              <a:t>elas</a:t>
            </a:r>
            <a:r>
              <a:rPr sz="1700" spc="15" dirty="0">
                <a:solidFill>
                  <a:srgbClr val="FFFFFF"/>
                </a:solidFill>
              </a:rPr>
              <a:t> </a:t>
            </a:r>
            <a:r>
              <a:rPr sz="1700" spc="-15" dirty="0">
                <a:solidFill>
                  <a:srgbClr val="FFFFFF"/>
                </a:solidFill>
              </a:rPr>
              <a:t>C  </a:t>
            </a:r>
            <a:r>
              <a:rPr sz="1700" spc="-75" dirty="0">
                <a:solidFill>
                  <a:srgbClr val="FFFFFF"/>
                </a:solidFill>
              </a:rPr>
              <a:t>Netmask</a:t>
            </a:r>
            <a:r>
              <a:rPr sz="1700" spc="-15" dirty="0">
                <a:solidFill>
                  <a:srgbClr val="FFFFFF"/>
                </a:solidFill>
              </a:rPr>
              <a:t> </a:t>
            </a:r>
            <a:r>
              <a:rPr sz="1700" dirty="0">
                <a:solidFill>
                  <a:srgbClr val="FFFFFF"/>
                </a:solidFill>
              </a:rPr>
              <a:t>=</a:t>
            </a:r>
            <a:r>
              <a:rPr sz="1700" spc="-10" dirty="0">
                <a:solidFill>
                  <a:srgbClr val="FFFFFF"/>
                </a:solidFill>
              </a:rPr>
              <a:t> </a:t>
            </a:r>
            <a:r>
              <a:rPr sz="1700" spc="-100" dirty="0">
                <a:solidFill>
                  <a:srgbClr val="FFFFFF"/>
                </a:solidFill>
              </a:rPr>
              <a:t>255.255.255.0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9750" y="1804522"/>
            <a:ext cx="5607049" cy="7558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9750" y="2609301"/>
            <a:ext cx="5607049" cy="7558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01096" y="1819757"/>
            <a:ext cx="2063114" cy="144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128.10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7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9.2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7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elas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B  </a:t>
            </a:r>
            <a:r>
              <a:rPr sz="1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Netmask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255.255.0.0</a:t>
            </a:r>
            <a:endParaRPr sz="1700">
              <a:latin typeface="Microsoft Sans Serif"/>
              <a:cs typeface="Microsoft Sans Serif"/>
            </a:endParaRPr>
          </a:p>
          <a:p>
            <a:pPr marL="12700" marR="220979">
              <a:lnSpc>
                <a:spcPct val="119200"/>
              </a:lnSpc>
              <a:spcBef>
                <a:spcPts val="1470"/>
              </a:spcBef>
            </a:pPr>
            <a:r>
              <a:rPr sz="1700" b="1" spc="-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7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10.2.32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7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elas</a:t>
            </a:r>
            <a:r>
              <a:rPr sz="17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A  </a:t>
            </a:r>
            <a:r>
              <a:rPr sz="1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Netmask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255.0.0.0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9750" y="3414081"/>
            <a:ext cx="5607049" cy="7558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701096" y="3633343"/>
            <a:ext cx="852169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IP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Private</a:t>
            </a:r>
            <a:endParaRPr sz="1700">
              <a:latin typeface="Microsoft Sans Serif"/>
              <a:cs typeface="Microsoft Sans Serif"/>
            </a:endParaRPr>
          </a:p>
          <a:p>
            <a:pPr marL="203835" indent="-90805">
              <a:lnSpc>
                <a:spcPct val="100000"/>
              </a:lnSpc>
              <a:spcBef>
                <a:spcPts val="2055"/>
              </a:spcBef>
              <a:buChar char="•"/>
              <a:tabLst>
                <a:tab pos="204470" algn="l"/>
              </a:tabLst>
            </a:pPr>
            <a:r>
              <a:rPr sz="1300" spc="-50" dirty="0">
                <a:latin typeface="Microsoft Sans Serif"/>
                <a:cs typeface="Microsoft Sans Serif"/>
              </a:rPr>
              <a:t>192.x.x.x</a:t>
            </a:r>
            <a:endParaRPr sz="1300">
              <a:latin typeface="Microsoft Sans Serif"/>
              <a:cs typeface="Microsoft Sans Serif"/>
            </a:endParaRPr>
          </a:p>
          <a:p>
            <a:pPr marL="203835" indent="-90805">
              <a:lnSpc>
                <a:spcPct val="100000"/>
              </a:lnSpc>
              <a:spcBef>
                <a:spcPts val="105"/>
              </a:spcBef>
              <a:buChar char="•"/>
              <a:tabLst>
                <a:tab pos="204470" algn="l"/>
              </a:tabLst>
            </a:pPr>
            <a:r>
              <a:rPr sz="1300" spc="-50" dirty="0">
                <a:latin typeface="Microsoft Sans Serif"/>
                <a:cs typeface="Microsoft Sans Serif"/>
              </a:rPr>
              <a:t>10.x.x.x</a:t>
            </a:r>
            <a:endParaRPr sz="1300">
              <a:latin typeface="Microsoft Sans Serif"/>
              <a:cs typeface="Microsoft Sans Serif"/>
            </a:endParaRPr>
          </a:p>
          <a:p>
            <a:pPr marL="203835" indent="-90805">
              <a:lnSpc>
                <a:spcPct val="100000"/>
              </a:lnSpc>
              <a:spcBef>
                <a:spcPts val="105"/>
              </a:spcBef>
              <a:buChar char="•"/>
              <a:tabLst>
                <a:tab pos="204470" algn="l"/>
              </a:tabLst>
            </a:pPr>
            <a:r>
              <a:rPr sz="1300" spc="-50" dirty="0">
                <a:latin typeface="Microsoft Sans Serif"/>
                <a:cs typeface="Microsoft Sans Serif"/>
              </a:rPr>
              <a:t>172.x.x.x</a:t>
            </a:r>
            <a:endParaRPr sz="13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9750" y="4820917"/>
            <a:ext cx="5607049" cy="7558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701096" y="5040178"/>
            <a:ext cx="1022350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IP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Public</a:t>
            </a:r>
            <a:endParaRPr sz="1700">
              <a:latin typeface="Microsoft Sans Serif"/>
              <a:cs typeface="Microsoft Sans Serif"/>
            </a:endParaRPr>
          </a:p>
          <a:p>
            <a:pPr marL="203835" indent="-90805">
              <a:lnSpc>
                <a:spcPct val="100000"/>
              </a:lnSpc>
              <a:spcBef>
                <a:spcPts val="2055"/>
              </a:spcBef>
              <a:buChar char="•"/>
              <a:tabLst>
                <a:tab pos="204470" algn="l"/>
              </a:tabLst>
            </a:pPr>
            <a:r>
              <a:rPr sz="1300" spc="-110" dirty="0">
                <a:latin typeface="Microsoft Sans Serif"/>
                <a:cs typeface="Microsoft Sans Serif"/>
              </a:rPr>
              <a:t>Selain</a:t>
            </a:r>
            <a:r>
              <a:rPr sz="1300" spc="10" dirty="0">
                <a:latin typeface="Microsoft Sans Serif"/>
                <a:cs typeface="Microsoft Sans Serif"/>
              </a:rPr>
              <a:t> </a:t>
            </a:r>
            <a:r>
              <a:rPr sz="1300" spc="-90" dirty="0">
                <a:latin typeface="Microsoft Sans Serif"/>
                <a:cs typeface="Microsoft Sans Serif"/>
              </a:rPr>
              <a:t>diatas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5105400" cy="6858000"/>
            <a:chOff x="1" y="0"/>
            <a:chExt cx="5105400" cy="68580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3070225" cy="6858000"/>
            </a:xfrm>
            <a:custGeom>
              <a:avLst/>
              <a:gdLst/>
              <a:ahLst/>
              <a:cxnLst/>
              <a:rect l="l" t="t" r="r" b="b"/>
              <a:pathLst>
                <a:path w="3070225" h="6858000">
                  <a:moveTo>
                    <a:pt x="3070171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3070171" y="0"/>
                  </a:lnTo>
                  <a:lnTo>
                    <a:pt x="3070171" y="6857999"/>
                  </a:lnTo>
                  <a:close/>
                </a:path>
              </a:pathLst>
            </a:custGeom>
            <a:solidFill>
              <a:srgbClr val="4A53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7423" y="1443034"/>
              <a:ext cx="3972560" cy="3962400"/>
            </a:xfrm>
            <a:custGeom>
              <a:avLst/>
              <a:gdLst/>
              <a:ahLst/>
              <a:cxnLst/>
              <a:rect l="l" t="t" r="r" b="b"/>
              <a:pathLst>
                <a:path w="3972560" h="3962400">
                  <a:moveTo>
                    <a:pt x="2238676" y="12699"/>
                  </a:moveTo>
                  <a:lnTo>
                    <a:pt x="1747659" y="12699"/>
                  </a:lnTo>
                  <a:lnTo>
                    <a:pt x="1794704" y="0"/>
                  </a:lnTo>
                  <a:lnTo>
                    <a:pt x="2188537" y="0"/>
                  </a:lnTo>
                  <a:lnTo>
                    <a:pt x="2238676" y="12699"/>
                  </a:lnTo>
                  <a:close/>
                </a:path>
                <a:path w="3972560" h="3962400">
                  <a:moveTo>
                    <a:pt x="2408974" y="3924299"/>
                  </a:moveTo>
                  <a:lnTo>
                    <a:pt x="1562957" y="3924299"/>
                  </a:lnTo>
                  <a:lnTo>
                    <a:pt x="1297760" y="3848099"/>
                  </a:lnTo>
                  <a:lnTo>
                    <a:pt x="1255110" y="3822699"/>
                  </a:lnTo>
                  <a:lnTo>
                    <a:pt x="1171256" y="3797299"/>
                  </a:lnTo>
                  <a:lnTo>
                    <a:pt x="1089417" y="3746499"/>
                  </a:lnTo>
                  <a:lnTo>
                    <a:pt x="1049285" y="3733799"/>
                  </a:lnTo>
                  <a:lnTo>
                    <a:pt x="1009695" y="3708399"/>
                  </a:lnTo>
                  <a:lnTo>
                    <a:pt x="932196" y="3657599"/>
                  </a:lnTo>
                  <a:lnTo>
                    <a:pt x="894313" y="3644899"/>
                  </a:lnTo>
                  <a:lnTo>
                    <a:pt x="857024" y="3619499"/>
                  </a:lnTo>
                  <a:lnTo>
                    <a:pt x="820342" y="3581399"/>
                  </a:lnTo>
                  <a:lnTo>
                    <a:pt x="784281" y="3555999"/>
                  </a:lnTo>
                  <a:lnTo>
                    <a:pt x="748854" y="3530599"/>
                  </a:lnTo>
                  <a:lnTo>
                    <a:pt x="714073" y="3505199"/>
                  </a:lnTo>
                  <a:lnTo>
                    <a:pt x="679952" y="3479799"/>
                  </a:lnTo>
                  <a:lnTo>
                    <a:pt x="646503" y="3441699"/>
                  </a:lnTo>
                  <a:lnTo>
                    <a:pt x="613740" y="3416299"/>
                  </a:lnTo>
                  <a:lnTo>
                    <a:pt x="581675" y="3378199"/>
                  </a:lnTo>
                  <a:lnTo>
                    <a:pt x="550323" y="3352799"/>
                  </a:lnTo>
                  <a:lnTo>
                    <a:pt x="519694" y="3314699"/>
                  </a:lnTo>
                  <a:lnTo>
                    <a:pt x="489804" y="3289299"/>
                  </a:lnTo>
                  <a:lnTo>
                    <a:pt x="460664" y="3251199"/>
                  </a:lnTo>
                  <a:lnTo>
                    <a:pt x="432287" y="3213099"/>
                  </a:lnTo>
                  <a:lnTo>
                    <a:pt x="404688" y="3174999"/>
                  </a:lnTo>
                  <a:lnTo>
                    <a:pt x="377877" y="3149599"/>
                  </a:lnTo>
                  <a:lnTo>
                    <a:pt x="351870" y="3111499"/>
                  </a:lnTo>
                  <a:lnTo>
                    <a:pt x="326678" y="3073399"/>
                  </a:lnTo>
                  <a:lnTo>
                    <a:pt x="302315" y="3035299"/>
                  </a:lnTo>
                  <a:lnTo>
                    <a:pt x="278793" y="2997199"/>
                  </a:lnTo>
                  <a:lnTo>
                    <a:pt x="256126" y="2959099"/>
                  </a:lnTo>
                  <a:lnTo>
                    <a:pt x="234327" y="2920999"/>
                  </a:lnTo>
                  <a:lnTo>
                    <a:pt x="213408" y="2870199"/>
                  </a:lnTo>
                  <a:lnTo>
                    <a:pt x="193383" y="2832099"/>
                  </a:lnTo>
                  <a:lnTo>
                    <a:pt x="174265" y="2793999"/>
                  </a:lnTo>
                  <a:lnTo>
                    <a:pt x="156067" y="2755899"/>
                  </a:lnTo>
                  <a:lnTo>
                    <a:pt x="138801" y="2705099"/>
                  </a:lnTo>
                  <a:lnTo>
                    <a:pt x="122480" y="2666999"/>
                  </a:lnTo>
                  <a:lnTo>
                    <a:pt x="107119" y="2628899"/>
                  </a:lnTo>
                  <a:lnTo>
                    <a:pt x="92729" y="2578099"/>
                  </a:lnTo>
                  <a:lnTo>
                    <a:pt x="79323" y="2539999"/>
                  </a:lnTo>
                  <a:lnTo>
                    <a:pt x="66916" y="2489199"/>
                  </a:lnTo>
                  <a:lnTo>
                    <a:pt x="55519" y="2451099"/>
                  </a:lnTo>
                  <a:lnTo>
                    <a:pt x="45146" y="2400299"/>
                  </a:lnTo>
                  <a:lnTo>
                    <a:pt x="35809" y="2362199"/>
                  </a:lnTo>
                  <a:lnTo>
                    <a:pt x="27523" y="2311399"/>
                  </a:lnTo>
                  <a:lnTo>
                    <a:pt x="20299" y="2260599"/>
                  </a:lnTo>
                  <a:lnTo>
                    <a:pt x="14150" y="2222499"/>
                  </a:lnTo>
                  <a:lnTo>
                    <a:pt x="9091" y="2171699"/>
                  </a:lnTo>
                  <a:lnTo>
                    <a:pt x="5133" y="2120899"/>
                  </a:lnTo>
                  <a:lnTo>
                    <a:pt x="2290" y="2070099"/>
                  </a:lnTo>
                  <a:lnTo>
                    <a:pt x="574" y="2031999"/>
                  </a:lnTo>
                  <a:lnTo>
                    <a:pt x="0" y="1981199"/>
                  </a:lnTo>
                  <a:lnTo>
                    <a:pt x="574" y="1930399"/>
                  </a:lnTo>
                  <a:lnTo>
                    <a:pt x="2290" y="1879599"/>
                  </a:lnTo>
                  <a:lnTo>
                    <a:pt x="5133" y="1841499"/>
                  </a:lnTo>
                  <a:lnTo>
                    <a:pt x="9091" y="1790699"/>
                  </a:lnTo>
                  <a:lnTo>
                    <a:pt x="14150" y="1739899"/>
                  </a:lnTo>
                  <a:lnTo>
                    <a:pt x="20299" y="1689099"/>
                  </a:lnTo>
                  <a:lnTo>
                    <a:pt x="27523" y="1650999"/>
                  </a:lnTo>
                  <a:lnTo>
                    <a:pt x="35809" y="1600199"/>
                  </a:lnTo>
                  <a:lnTo>
                    <a:pt x="45146" y="1562099"/>
                  </a:lnTo>
                  <a:lnTo>
                    <a:pt x="55519" y="1511299"/>
                  </a:lnTo>
                  <a:lnTo>
                    <a:pt x="66916" y="1460499"/>
                  </a:lnTo>
                  <a:lnTo>
                    <a:pt x="79323" y="1422399"/>
                  </a:lnTo>
                  <a:lnTo>
                    <a:pt x="92729" y="1384299"/>
                  </a:lnTo>
                  <a:lnTo>
                    <a:pt x="107119" y="1333499"/>
                  </a:lnTo>
                  <a:lnTo>
                    <a:pt x="122480" y="1295399"/>
                  </a:lnTo>
                  <a:lnTo>
                    <a:pt x="138801" y="1244599"/>
                  </a:lnTo>
                  <a:lnTo>
                    <a:pt x="156067" y="1206499"/>
                  </a:lnTo>
                  <a:lnTo>
                    <a:pt x="174265" y="1168399"/>
                  </a:lnTo>
                  <a:lnTo>
                    <a:pt x="193383" y="1117599"/>
                  </a:lnTo>
                  <a:lnTo>
                    <a:pt x="213408" y="1079499"/>
                  </a:lnTo>
                  <a:lnTo>
                    <a:pt x="234327" y="1041399"/>
                  </a:lnTo>
                  <a:lnTo>
                    <a:pt x="256126" y="1003299"/>
                  </a:lnTo>
                  <a:lnTo>
                    <a:pt x="278793" y="965199"/>
                  </a:lnTo>
                  <a:lnTo>
                    <a:pt x="302315" y="927099"/>
                  </a:lnTo>
                  <a:lnTo>
                    <a:pt x="326678" y="888999"/>
                  </a:lnTo>
                  <a:lnTo>
                    <a:pt x="351870" y="850899"/>
                  </a:lnTo>
                  <a:lnTo>
                    <a:pt x="377877" y="812799"/>
                  </a:lnTo>
                  <a:lnTo>
                    <a:pt x="404688" y="774699"/>
                  </a:lnTo>
                  <a:lnTo>
                    <a:pt x="432287" y="736599"/>
                  </a:lnTo>
                  <a:lnTo>
                    <a:pt x="460664" y="711199"/>
                  </a:lnTo>
                  <a:lnTo>
                    <a:pt x="489804" y="673099"/>
                  </a:lnTo>
                  <a:lnTo>
                    <a:pt x="519694" y="634999"/>
                  </a:lnTo>
                  <a:lnTo>
                    <a:pt x="550323" y="609599"/>
                  </a:lnTo>
                  <a:lnTo>
                    <a:pt x="581675" y="571499"/>
                  </a:lnTo>
                  <a:lnTo>
                    <a:pt x="613740" y="546099"/>
                  </a:lnTo>
                  <a:lnTo>
                    <a:pt x="646503" y="507999"/>
                  </a:lnTo>
                  <a:lnTo>
                    <a:pt x="679952" y="482599"/>
                  </a:lnTo>
                  <a:lnTo>
                    <a:pt x="714073" y="457199"/>
                  </a:lnTo>
                  <a:lnTo>
                    <a:pt x="748854" y="431799"/>
                  </a:lnTo>
                  <a:lnTo>
                    <a:pt x="784281" y="393699"/>
                  </a:lnTo>
                  <a:lnTo>
                    <a:pt x="820342" y="368299"/>
                  </a:lnTo>
                  <a:lnTo>
                    <a:pt x="857024" y="342899"/>
                  </a:lnTo>
                  <a:lnTo>
                    <a:pt x="894313" y="317499"/>
                  </a:lnTo>
                  <a:lnTo>
                    <a:pt x="932196" y="292099"/>
                  </a:lnTo>
                  <a:lnTo>
                    <a:pt x="970662" y="266699"/>
                  </a:lnTo>
                  <a:lnTo>
                    <a:pt x="1009695" y="253999"/>
                  </a:lnTo>
                  <a:lnTo>
                    <a:pt x="1089417" y="203199"/>
                  </a:lnTo>
                  <a:lnTo>
                    <a:pt x="1130078" y="190499"/>
                  </a:lnTo>
                  <a:lnTo>
                    <a:pt x="1171256" y="165099"/>
                  </a:lnTo>
                  <a:lnTo>
                    <a:pt x="1212938" y="152399"/>
                  </a:lnTo>
                  <a:lnTo>
                    <a:pt x="1255110" y="126999"/>
                  </a:lnTo>
                  <a:lnTo>
                    <a:pt x="1297760" y="114299"/>
                  </a:lnTo>
                  <a:lnTo>
                    <a:pt x="1608586" y="25399"/>
                  </a:lnTo>
                  <a:lnTo>
                    <a:pt x="1654587" y="25399"/>
                  </a:lnTo>
                  <a:lnTo>
                    <a:pt x="1700950" y="12699"/>
                  </a:lnTo>
                  <a:lnTo>
                    <a:pt x="2288568" y="12699"/>
                  </a:lnTo>
                  <a:lnTo>
                    <a:pt x="2676139" y="114299"/>
                  </a:lnTo>
                  <a:lnTo>
                    <a:pt x="2722804" y="139699"/>
                  </a:lnTo>
                  <a:lnTo>
                    <a:pt x="2768999" y="152399"/>
                  </a:lnTo>
                  <a:lnTo>
                    <a:pt x="2814701" y="177799"/>
                  </a:lnTo>
                  <a:lnTo>
                    <a:pt x="2859888" y="190499"/>
                  </a:lnTo>
                  <a:lnTo>
                    <a:pt x="2948627" y="241299"/>
                  </a:lnTo>
                  <a:lnTo>
                    <a:pt x="3035037" y="292099"/>
                  </a:lnTo>
                  <a:lnTo>
                    <a:pt x="3118938" y="342899"/>
                  </a:lnTo>
                  <a:lnTo>
                    <a:pt x="3159892" y="380999"/>
                  </a:lnTo>
                  <a:lnTo>
                    <a:pt x="3200152" y="406399"/>
                  </a:lnTo>
                  <a:lnTo>
                    <a:pt x="3239696" y="444499"/>
                  </a:lnTo>
                  <a:lnTo>
                    <a:pt x="3278500" y="469899"/>
                  </a:lnTo>
                  <a:lnTo>
                    <a:pt x="3316543" y="507999"/>
                  </a:lnTo>
                  <a:lnTo>
                    <a:pt x="3353802" y="546099"/>
                  </a:lnTo>
                  <a:lnTo>
                    <a:pt x="3390255" y="571499"/>
                  </a:lnTo>
                  <a:lnTo>
                    <a:pt x="3425787" y="609599"/>
                  </a:lnTo>
                  <a:lnTo>
                    <a:pt x="3460291" y="647699"/>
                  </a:lnTo>
                  <a:lnTo>
                    <a:pt x="3493756" y="685799"/>
                  </a:lnTo>
                  <a:lnTo>
                    <a:pt x="3526175" y="723899"/>
                  </a:lnTo>
                  <a:lnTo>
                    <a:pt x="3557539" y="761999"/>
                  </a:lnTo>
                  <a:lnTo>
                    <a:pt x="3587836" y="800099"/>
                  </a:lnTo>
                  <a:lnTo>
                    <a:pt x="3617059" y="850899"/>
                  </a:lnTo>
                  <a:lnTo>
                    <a:pt x="3645199" y="888999"/>
                  </a:lnTo>
                  <a:lnTo>
                    <a:pt x="3672245" y="927099"/>
                  </a:lnTo>
                  <a:lnTo>
                    <a:pt x="3698188" y="977899"/>
                  </a:lnTo>
                  <a:lnTo>
                    <a:pt x="3723020" y="1015999"/>
                  </a:lnTo>
                  <a:lnTo>
                    <a:pt x="3746731" y="1066799"/>
                  </a:lnTo>
                  <a:lnTo>
                    <a:pt x="3769312" y="1104899"/>
                  </a:lnTo>
                  <a:lnTo>
                    <a:pt x="3790754" y="1155699"/>
                  </a:lnTo>
                  <a:lnTo>
                    <a:pt x="3811046" y="1193799"/>
                  </a:lnTo>
                  <a:lnTo>
                    <a:pt x="3830181" y="1244599"/>
                  </a:lnTo>
                  <a:lnTo>
                    <a:pt x="3848148" y="1295399"/>
                  </a:lnTo>
                  <a:lnTo>
                    <a:pt x="3864939" y="1333499"/>
                  </a:lnTo>
                  <a:lnTo>
                    <a:pt x="3880544" y="1384299"/>
                  </a:lnTo>
                  <a:lnTo>
                    <a:pt x="3894953" y="1435099"/>
                  </a:lnTo>
                  <a:lnTo>
                    <a:pt x="3908159" y="1485899"/>
                  </a:lnTo>
                  <a:lnTo>
                    <a:pt x="3920150" y="1523999"/>
                  </a:lnTo>
                  <a:lnTo>
                    <a:pt x="3930919" y="1574799"/>
                  </a:lnTo>
                  <a:lnTo>
                    <a:pt x="3940456" y="1625599"/>
                  </a:lnTo>
                  <a:lnTo>
                    <a:pt x="3948751" y="1676399"/>
                  </a:lnTo>
                  <a:lnTo>
                    <a:pt x="3955795" y="1727199"/>
                  </a:lnTo>
                  <a:lnTo>
                    <a:pt x="3961579" y="1777999"/>
                  </a:lnTo>
                  <a:lnTo>
                    <a:pt x="3966095" y="1828799"/>
                  </a:lnTo>
                  <a:lnTo>
                    <a:pt x="3969331" y="1879599"/>
                  </a:lnTo>
                  <a:lnTo>
                    <a:pt x="3971280" y="1930399"/>
                  </a:lnTo>
                  <a:lnTo>
                    <a:pt x="3971931" y="1981199"/>
                  </a:lnTo>
                  <a:lnTo>
                    <a:pt x="3971357" y="2031999"/>
                  </a:lnTo>
                  <a:lnTo>
                    <a:pt x="3969641" y="2070099"/>
                  </a:lnTo>
                  <a:lnTo>
                    <a:pt x="3966798" y="2120899"/>
                  </a:lnTo>
                  <a:lnTo>
                    <a:pt x="3962840" y="2171699"/>
                  </a:lnTo>
                  <a:lnTo>
                    <a:pt x="3957781" y="2222499"/>
                  </a:lnTo>
                  <a:lnTo>
                    <a:pt x="3951632" y="2260599"/>
                  </a:lnTo>
                  <a:lnTo>
                    <a:pt x="3944408" y="2311399"/>
                  </a:lnTo>
                  <a:lnTo>
                    <a:pt x="3936122" y="2362199"/>
                  </a:lnTo>
                  <a:lnTo>
                    <a:pt x="3926785" y="2400299"/>
                  </a:lnTo>
                  <a:lnTo>
                    <a:pt x="3916412" y="2451099"/>
                  </a:lnTo>
                  <a:lnTo>
                    <a:pt x="3905015" y="2489199"/>
                  </a:lnTo>
                  <a:lnTo>
                    <a:pt x="3892607" y="2539999"/>
                  </a:lnTo>
                  <a:lnTo>
                    <a:pt x="3879202" y="2578099"/>
                  </a:lnTo>
                  <a:lnTo>
                    <a:pt x="3864812" y="2628899"/>
                  </a:lnTo>
                  <a:lnTo>
                    <a:pt x="3849451" y="2666999"/>
                  </a:lnTo>
                  <a:lnTo>
                    <a:pt x="3833130" y="2705099"/>
                  </a:lnTo>
                  <a:lnTo>
                    <a:pt x="3815864" y="2755899"/>
                  </a:lnTo>
                  <a:lnTo>
                    <a:pt x="3797666" y="2793999"/>
                  </a:lnTo>
                  <a:lnTo>
                    <a:pt x="3778547" y="2832099"/>
                  </a:lnTo>
                  <a:lnTo>
                    <a:pt x="3758523" y="2870199"/>
                  </a:lnTo>
                  <a:lnTo>
                    <a:pt x="3737604" y="2920999"/>
                  </a:lnTo>
                  <a:lnTo>
                    <a:pt x="3715805" y="2959099"/>
                  </a:lnTo>
                  <a:lnTo>
                    <a:pt x="3693138" y="2997199"/>
                  </a:lnTo>
                  <a:lnTo>
                    <a:pt x="3669616" y="3035299"/>
                  </a:lnTo>
                  <a:lnTo>
                    <a:pt x="3645253" y="3073399"/>
                  </a:lnTo>
                  <a:lnTo>
                    <a:pt x="3620061" y="3111499"/>
                  </a:lnTo>
                  <a:lnTo>
                    <a:pt x="3594053" y="3149599"/>
                  </a:lnTo>
                  <a:lnTo>
                    <a:pt x="3567243" y="3174999"/>
                  </a:lnTo>
                  <a:lnTo>
                    <a:pt x="3539644" y="3213099"/>
                  </a:lnTo>
                  <a:lnTo>
                    <a:pt x="3511267" y="3251199"/>
                  </a:lnTo>
                  <a:lnTo>
                    <a:pt x="3482127" y="3289299"/>
                  </a:lnTo>
                  <a:lnTo>
                    <a:pt x="3452237" y="3314699"/>
                  </a:lnTo>
                  <a:lnTo>
                    <a:pt x="3421608" y="3352799"/>
                  </a:lnTo>
                  <a:lnTo>
                    <a:pt x="3390256" y="3378199"/>
                  </a:lnTo>
                  <a:lnTo>
                    <a:pt x="3358191" y="3416299"/>
                  </a:lnTo>
                  <a:lnTo>
                    <a:pt x="3325428" y="3441699"/>
                  </a:lnTo>
                  <a:lnTo>
                    <a:pt x="3291979" y="3479799"/>
                  </a:lnTo>
                  <a:lnTo>
                    <a:pt x="3257858" y="3505199"/>
                  </a:lnTo>
                  <a:lnTo>
                    <a:pt x="3223077" y="3530599"/>
                  </a:lnTo>
                  <a:lnTo>
                    <a:pt x="3187650" y="3555999"/>
                  </a:lnTo>
                  <a:lnTo>
                    <a:pt x="3151589" y="3581399"/>
                  </a:lnTo>
                  <a:lnTo>
                    <a:pt x="3114907" y="3619499"/>
                  </a:lnTo>
                  <a:lnTo>
                    <a:pt x="3077618" y="3644899"/>
                  </a:lnTo>
                  <a:lnTo>
                    <a:pt x="3039735" y="3657599"/>
                  </a:lnTo>
                  <a:lnTo>
                    <a:pt x="2962235" y="3708399"/>
                  </a:lnTo>
                  <a:lnTo>
                    <a:pt x="2922646" y="3733799"/>
                  </a:lnTo>
                  <a:lnTo>
                    <a:pt x="2882514" y="3746499"/>
                  </a:lnTo>
                  <a:lnTo>
                    <a:pt x="2800675" y="3797299"/>
                  </a:lnTo>
                  <a:lnTo>
                    <a:pt x="2716821" y="3822699"/>
                  </a:lnTo>
                  <a:lnTo>
                    <a:pt x="2674171" y="3848099"/>
                  </a:lnTo>
                  <a:lnTo>
                    <a:pt x="2408974" y="3924299"/>
                  </a:lnTo>
                  <a:close/>
                </a:path>
                <a:path w="3972560" h="3962400">
                  <a:moveTo>
                    <a:pt x="2270981" y="3949699"/>
                  </a:moveTo>
                  <a:lnTo>
                    <a:pt x="1700950" y="3949699"/>
                  </a:lnTo>
                  <a:lnTo>
                    <a:pt x="1608586" y="3924299"/>
                  </a:lnTo>
                  <a:lnTo>
                    <a:pt x="2363345" y="3924299"/>
                  </a:lnTo>
                  <a:lnTo>
                    <a:pt x="2270981" y="3949699"/>
                  </a:lnTo>
                  <a:close/>
                </a:path>
                <a:path w="3972560" h="3962400">
                  <a:moveTo>
                    <a:pt x="2177227" y="3962399"/>
                  </a:moveTo>
                  <a:lnTo>
                    <a:pt x="1794704" y="3962399"/>
                  </a:lnTo>
                  <a:lnTo>
                    <a:pt x="1747659" y="3949699"/>
                  </a:lnTo>
                  <a:lnTo>
                    <a:pt x="2224272" y="3949699"/>
                  </a:lnTo>
                  <a:lnTo>
                    <a:pt x="2177227" y="396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7423" y="1443034"/>
              <a:ext cx="3972560" cy="3971925"/>
            </a:xfrm>
            <a:custGeom>
              <a:avLst/>
              <a:gdLst/>
              <a:ahLst/>
              <a:cxnLst/>
              <a:rect l="l" t="t" r="r" b="b"/>
              <a:pathLst>
                <a:path w="3972560" h="3971925">
                  <a:moveTo>
                    <a:pt x="0" y="1985964"/>
                  </a:moveTo>
                  <a:lnTo>
                    <a:pt x="574" y="1937712"/>
                  </a:lnTo>
                  <a:lnTo>
                    <a:pt x="2290" y="1889743"/>
                  </a:lnTo>
                  <a:lnTo>
                    <a:pt x="5133" y="1842069"/>
                  </a:lnTo>
                  <a:lnTo>
                    <a:pt x="9091" y="1794703"/>
                  </a:lnTo>
                  <a:lnTo>
                    <a:pt x="14150" y="1747659"/>
                  </a:lnTo>
                  <a:lnTo>
                    <a:pt x="20299" y="1700949"/>
                  </a:lnTo>
                  <a:lnTo>
                    <a:pt x="27523" y="1654587"/>
                  </a:lnTo>
                  <a:lnTo>
                    <a:pt x="35809" y="1608585"/>
                  </a:lnTo>
                  <a:lnTo>
                    <a:pt x="45146" y="1562957"/>
                  </a:lnTo>
                  <a:lnTo>
                    <a:pt x="55519" y="1517715"/>
                  </a:lnTo>
                  <a:lnTo>
                    <a:pt x="66916" y="1472873"/>
                  </a:lnTo>
                  <a:lnTo>
                    <a:pt x="79323" y="1428443"/>
                  </a:lnTo>
                  <a:lnTo>
                    <a:pt x="92729" y="1384439"/>
                  </a:lnTo>
                  <a:lnTo>
                    <a:pt x="107119" y="1340873"/>
                  </a:lnTo>
                  <a:lnTo>
                    <a:pt x="122480" y="1297759"/>
                  </a:lnTo>
                  <a:lnTo>
                    <a:pt x="138801" y="1255109"/>
                  </a:lnTo>
                  <a:lnTo>
                    <a:pt x="156067" y="1212937"/>
                  </a:lnTo>
                  <a:lnTo>
                    <a:pt x="174265" y="1171256"/>
                  </a:lnTo>
                  <a:lnTo>
                    <a:pt x="193383" y="1130078"/>
                  </a:lnTo>
                  <a:lnTo>
                    <a:pt x="213408" y="1089416"/>
                  </a:lnTo>
                  <a:lnTo>
                    <a:pt x="234327" y="1049284"/>
                  </a:lnTo>
                  <a:lnTo>
                    <a:pt x="256126" y="1009695"/>
                  </a:lnTo>
                  <a:lnTo>
                    <a:pt x="278793" y="970661"/>
                  </a:lnTo>
                  <a:lnTo>
                    <a:pt x="302315" y="932196"/>
                  </a:lnTo>
                  <a:lnTo>
                    <a:pt x="326678" y="894312"/>
                  </a:lnTo>
                  <a:lnTo>
                    <a:pt x="351870" y="857023"/>
                  </a:lnTo>
                  <a:lnTo>
                    <a:pt x="377877" y="820342"/>
                  </a:lnTo>
                  <a:lnTo>
                    <a:pt x="404688" y="784281"/>
                  </a:lnTo>
                  <a:lnTo>
                    <a:pt x="432287" y="748853"/>
                  </a:lnTo>
                  <a:lnTo>
                    <a:pt x="460664" y="714072"/>
                  </a:lnTo>
                  <a:lnTo>
                    <a:pt x="489804" y="679951"/>
                  </a:lnTo>
                  <a:lnTo>
                    <a:pt x="519694" y="646503"/>
                  </a:lnTo>
                  <a:lnTo>
                    <a:pt x="550323" y="613740"/>
                  </a:lnTo>
                  <a:lnTo>
                    <a:pt x="581675" y="581675"/>
                  </a:lnTo>
                  <a:lnTo>
                    <a:pt x="613740" y="550322"/>
                  </a:lnTo>
                  <a:lnTo>
                    <a:pt x="646503" y="519694"/>
                  </a:lnTo>
                  <a:lnTo>
                    <a:pt x="679952" y="489804"/>
                  </a:lnTo>
                  <a:lnTo>
                    <a:pt x="714073" y="460664"/>
                  </a:lnTo>
                  <a:lnTo>
                    <a:pt x="748854" y="432287"/>
                  </a:lnTo>
                  <a:lnTo>
                    <a:pt x="784281" y="404687"/>
                  </a:lnTo>
                  <a:lnTo>
                    <a:pt x="820342" y="377877"/>
                  </a:lnTo>
                  <a:lnTo>
                    <a:pt x="857024" y="351870"/>
                  </a:lnTo>
                  <a:lnTo>
                    <a:pt x="894313" y="326678"/>
                  </a:lnTo>
                  <a:lnTo>
                    <a:pt x="932196" y="302315"/>
                  </a:lnTo>
                  <a:lnTo>
                    <a:pt x="970662" y="278793"/>
                  </a:lnTo>
                  <a:lnTo>
                    <a:pt x="1009696" y="256126"/>
                  </a:lnTo>
                  <a:lnTo>
                    <a:pt x="1049285" y="234327"/>
                  </a:lnTo>
                  <a:lnTo>
                    <a:pt x="1089417" y="213408"/>
                  </a:lnTo>
                  <a:lnTo>
                    <a:pt x="1130078" y="193383"/>
                  </a:lnTo>
                  <a:lnTo>
                    <a:pt x="1171256" y="174265"/>
                  </a:lnTo>
                  <a:lnTo>
                    <a:pt x="1212938" y="156066"/>
                  </a:lnTo>
                  <a:lnTo>
                    <a:pt x="1255110" y="138801"/>
                  </a:lnTo>
                  <a:lnTo>
                    <a:pt x="1297760" y="122480"/>
                  </a:lnTo>
                  <a:lnTo>
                    <a:pt x="1340874" y="107119"/>
                  </a:lnTo>
                  <a:lnTo>
                    <a:pt x="1384440" y="92729"/>
                  </a:lnTo>
                  <a:lnTo>
                    <a:pt x="1428444" y="79323"/>
                  </a:lnTo>
                  <a:lnTo>
                    <a:pt x="1472873" y="66916"/>
                  </a:lnTo>
                  <a:lnTo>
                    <a:pt x="1517716" y="55519"/>
                  </a:lnTo>
                  <a:lnTo>
                    <a:pt x="1562957" y="45146"/>
                  </a:lnTo>
                  <a:lnTo>
                    <a:pt x="1608586" y="35809"/>
                  </a:lnTo>
                  <a:lnTo>
                    <a:pt x="1654587" y="27523"/>
                  </a:lnTo>
                  <a:lnTo>
                    <a:pt x="1700950" y="20299"/>
                  </a:lnTo>
                  <a:lnTo>
                    <a:pt x="1747659" y="14150"/>
                  </a:lnTo>
                  <a:lnTo>
                    <a:pt x="1794704" y="9091"/>
                  </a:lnTo>
                  <a:lnTo>
                    <a:pt x="1842069" y="5133"/>
                  </a:lnTo>
                  <a:lnTo>
                    <a:pt x="1889744" y="2290"/>
                  </a:lnTo>
                  <a:lnTo>
                    <a:pt x="1937713" y="574"/>
                  </a:lnTo>
                  <a:lnTo>
                    <a:pt x="1985965" y="0"/>
                  </a:lnTo>
                  <a:lnTo>
                    <a:pt x="2036866" y="651"/>
                  </a:lnTo>
                  <a:lnTo>
                    <a:pt x="2087610" y="2600"/>
                  </a:lnTo>
                  <a:lnTo>
                    <a:pt x="2138175" y="5836"/>
                  </a:lnTo>
                  <a:lnTo>
                    <a:pt x="2188537" y="10351"/>
                  </a:lnTo>
                  <a:lnTo>
                    <a:pt x="2238676" y="16136"/>
                  </a:lnTo>
                  <a:lnTo>
                    <a:pt x="2288568" y="23180"/>
                  </a:lnTo>
                  <a:lnTo>
                    <a:pt x="2338190" y="31475"/>
                  </a:lnTo>
                  <a:lnTo>
                    <a:pt x="2387522" y="41012"/>
                  </a:lnTo>
                  <a:lnTo>
                    <a:pt x="2436540" y="51781"/>
                  </a:lnTo>
                  <a:lnTo>
                    <a:pt x="2485221" y="63772"/>
                  </a:lnTo>
                  <a:lnTo>
                    <a:pt x="2533544" y="76978"/>
                  </a:lnTo>
                  <a:lnTo>
                    <a:pt x="2581487" y="91387"/>
                  </a:lnTo>
                  <a:lnTo>
                    <a:pt x="2629026" y="106992"/>
                  </a:lnTo>
                  <a:lnTo>
                    <a:pt x="2676139" y="123783"/>
                  </a:lnTo>
                  <a:lnTo>
                    <a:pt x="2722804" y="141750"/>
                  </a:lnTo>
                  <a:lnTo>
                    <a:pt x="2768999" y="160885"/>
                  </a:lnTo>
                  <a:lnTo>
                    <a:pt x="2814701" y="181177"/>
                  </a:lnTo>
                  <a:lnTo>
                    <a:pt x="2859888" y="202619"/>
                  </a:lnTo>
                  <a:lnTo>
                    <a:pt x="2904538" y="225199"/>
                  </a:lnTo>
                  <a:lnTo>
                    <a:pt x="2948627" y="248911"/>
                  </a:lnTo>
                  <a:lnTo>
                    <a:pt x="2992134" y="273743"/>
                  </a:lnTo>
                  <a:lnTo>
                    <a:pt x="3035037" y="299686"/>
                  </a:lnTo>
                  <a:lnTo>
                    <a:pt x="3077312" y="326732"/>
                  </a:lnTo>
                  <a:lnTo>
                    <a:pt x="3118938" y="354872"/>
                  </a:lnTo>
                  <a:lnTo>
                    <a:pt x="3159892" y="384095"/>
                  </a:lnTo>
                  <a:lnTo>
                    <a:pt x="3200152" y="414392"/>
                  </a:lnTo>
                  <a:lnTo>
                    <a:pt x="3239696" y="445755"/>
                  </a:lnTo>
                  <a:lnTo>
                    <a:pt x="3278500" y="478174"/>
                  </a:lnTo>
                  <a:lnTo>
                    <a:pt x="3316543" y="511640"/>
                  </a:lnTo>
                  <a:lnTo>
                    <a:pt x="3353802" y="546144"/>
                  </a:lnTo>
                  <a:lnTo>
                    <a:pt x="3390255" y="581675"/>
                  </a:lnTo>
                  <a:lnTo>
                    <a:pt x="3425787" y="618128"/>
                  </a:lnTo>
                  <a:lnTo>
                    <a:pt x="3460291" y="655388"/>
                  </a:lnTo>
                  <a:lnTo>
                    <a:pt x="3493756" y="693431"/>
                  </a:lnTo>
                  <a:lnTo>
                    <a:pt x="3526176" y="732235"/>
                  </a:lnTo>
                  <a:lnTo>
                    <a:pt x="3557539" y="771778"/>
                  </a:lnTo>
                  <a:lnTo>
                    <a:pt x="3587836" y="812038"/>
                  </a:lnTo>
                  <a:lnTo>
                    <a:pt x="3617059" y="852992"/>
                  </a:lnTo>
                  <a:lnTo>
                    <a:pt x="3645199" y="894618"/>
                  </a:lnTo>
                  <a:lnTo>
                    <a:pt x="3672245" y="936894"/>
                  </a:lnTo>
                  <a:lnTo>
                    <a:pt x="3698188" y="979796"/>
                  </a:lnTo>
                  <a:lnTo>
                    <a:pt x="3723020" y="1023303"/>
                  </a:lnTo>
                  <a:lnTo>
                    <a:pt x="3746731" y="1067393"/>
                  </a:lnTo>
                  <a:lnTo>
                    <a:pt x="3769312" y="1112042"/>
                  </a:lnTo>
                  <a:lnTo>
                    <a:pt x="3790754" y="1157229"/>
                  </a:lnTo>
                  <a:lnTo>
                    <a:pt x="3811046" y="1202931"/>
                  </a:lnTo>
                  <a:lnTo>
                    <a:pt x="3830181" y="1249126"/>
                  </a:lnTo>
                  <a:lnTo>
                    <a:pt x="3848148" y="1295792"/>
                  </a:lnTo>
                  <a:lnTo>
                    <a:pt x="3864939" y="1342905"/>
                  </a:lnTo>
                  <a:lnTo>
                    <a:pt x="3880544" y="1390444"/>
                  </a:lnTo>
                  <a:lnTo>
                    <a:pt x="3894953" y="1438386"/>
                  </a:lnTo>
                  <a:lnTo>
                    <a:pt x="3908159" y="1486709"/>
                  </a:lnTo>
                  <a:lnTo>
                    <a:pt x="3920150" y="1535391"/>
                  </a:lnTo>
                  <a:lnTo>
                    <a:pt x="3930919" y="1584408"/>
                  </a:lnTo>
                  <a:lnTo>
                    <a:pt x="3940456" y="1633740"/>
                  </a:lnTo>
                  <a:lnTo>
                    <a:pt x="3948751" y="1683363"/>
                  </a:lnTo>
                  <a:lnTo>
                    <a:pt x="3955795" y="1733254"/>
                  </a:lnTo>
                  <a:lnTo>
                    <a:pt x="3961580" y="1783393"/>
                  </a:lnTo>
                  <a:lnTo>
                    <a:pt x="3966095" y="1833755"/>
                  </a:lnTo>
                  <a:lnTo>
                    <a:pt x="3969331" y="1884320"/>
                  </a:lnTo>
                  <a:lnTo>
                    <a:pt x="3971280" y="1935064"/>
                  </a:lnTo>
                  <a:lnTo>
                    <a:pt x="3971931" y="1985964"/>
                  </a:lnTo>
                  <a:lnTo>
                    <a:pt x="3971357" y="2034217"/>
                  </a:lnTo>
                  <a:lnTo>
                    <a:pt x="3969641" y="2082186"/>
                  </a:lnTo>
                  <a:lnTo>
                    <a:pt x="3966798" y="2129860"/>
                  </a:lnTo>
                  <a:lnTo>
                    <a:pt x="3962840" y="2177226"/>
                  </a:lnTo>
                  <a:lnTo>
                    <a:pt x="3957781" y="2224270"/>
                  </a:lnTo>
                  <a:lnTo>
                    <a:pt x="3951632" y="2270980"/>
                  </a:lnTo>
                  <a:lnTo>
                    <a:pt x="3944408" y="2317342"/>
                  </a:lnTo>
                  <a:lnTo>
                    <a:pt x="3936122" y="2363344"/>
                  </a:lnTo>
                  <a:lnTo>
                    <a:pt x="3926785" y="2408972"/>
                  </a:lnTo>
                  <a:lnTo>
                    <a:pt x="3916412" y="2454214"/>
                  </a:lnTo>
                  <a:lnTo>
                    <a:pt x="3905015" y="2499056"/>
                  </a:lnTo>
                  <a:lnTo>
                    <a:pt x="3892607" y="2543486"/>
                  </a:lnTo>
                  <a:lnTo>
                    <a:pt x="3879202" y="2587490"/>
                  </a:lnTo>
                  <a:lnTo>
                    <a:pt x="3864812" y="2631056"/>
                  </a:lnTo>
                  <a:lnTo>
                    <a:pt x="3849451" y="2674170"/>
                  </a:lnTo>
                  <a:lnTo>
                    <a:pt x="3833130" y="2716820"/>
                  </a:lnTo>
                  <a:lnTo>
                    <a:pt x="3815864" y="2758992"/>
                  </a:lnTo>
                  <a:lnTo>
                    <a:pt x="3797666" y="2800673"/>
                  </a:lnTo>
                  <a:lnTo>
                    <a:pt x="3778547" y="2841851"/>
                  </a:lnTo>
                  <a:lnTo>
                    <a:pt x="3758523" y="2882513"/>
                  </a:lnTo>
                  <a:lnTo>
                    <a:pt x="3737604" y="2922645"/>
                  </a:lnTo>
                  <a:lnTo>
                    <a:pt x="3715805" y="2962234"/>
                  </a:lnTo>
                  <a:lnTo>
                    <a:pt x="3693138" y="3001268"/>
                  </a:lnTo>
                  <a:lnTo>
                    <a:pt x="3669616" y="3039733"/>
                  </a:lnTo>
                  <a:lnTo>
                    <a:pt x="3645253" y="3077617"/>
                  </a:lnTo>
                  <a:lnTo>
                    <a:pt x="3620061" y="3114906"/>
                  </a:lnTo>
                  <a:lnTo>
                    <a:pt x="3594053" y="3151587"/>
                  </a:lnTo>
                  <a:lnTo>
                    <a:pt x="3567243" y="3187648"/>
                  </a:lnTo>
                  <a:lnTo>
                    <a:pt x="3539644" y="3223076"/>
                  </a:lnTo>
                  <a:lnTo>
                    <a:pt x="3511267" y="3257857"/>
                  </a:lnTo>
                  <a:lnTo>
                    <a:pt x="3482127" y="3291978"/>
                  </a:lnTo>
                  <a:lnTo>
                    <a:pt x="3452237" y="3325426"/>
                  </a:lnTo>
                  <a:lnTo>
                    <a:pt x="3421608" y="3358189"/>
                  </a:lnTo>
                  <a:lnTo>
                    <a:pt x="3390256" y="3390254"/>
                  </a:lnTo>
                  <a:lnTo>
                    <a:pt x="3358191" y="3421607"/>
                  </a:lnTo>
                  <a:lnTo>
                    <a:pt x="3325428" y="3452235"/>
                  </a:lnTo>
                  <a:lnTo>
                    <a:pt x="3291979" y="3482125"/>
                  </a:lnTo>
                  <a:lnTo>
                    <a:pt x="3257858" y="3511265"/>
                  </a:lnTo>
                  <a:lnTo>
                    <a:pt x="3223077" y="3539642"/>
                  </a:lnTo>
                  <a:lnTo>
                    <a:pt x="3187650" y="3567242"/>
                  </a:lnTo>
                  <a:lnTo>
                    <a:pt x="3151589" y="3594052"/>
                  </a:lnTo>
                  <a:lnTo>
                    <a:pt x="3114907" y="3620059"/>
                  </a:lnTo>
                  <a:lnTo>
                    <a:pt x="3077618" y="3645251"/>
                  </a:lnTo>
                  <a:lnTo>
                    <a:pt x="3039735" y="3669614"/>
                  </a:lnTo>
                  <a:lnTo>
                    <a:pt x="3001269" y="3693136"/>
                  </a:lnTo>
                  <a:lnTo>
                    <a:pt x="2962235" y="3715803"/>
                  </a:lnTo>
                  <a:lnTo>
                    <a:pt x="2922646" y="3737602"/>
                  </a:lnTo>
                  <a:lnTo>
                    <a:pt x="2882514" y="3758521"/>
                  </a:lnTo>
                  <a:lnTo>
                    <a:pt x="2841853" y="3778546"/>
                  </a:lnTo>
                  <a:lnTo>
                    <a:pt x="2800675" y="3797664"/>
                  </a:lnTo>
                  <a:lnTo>
                    <a:pt x="2758993" y="3815863"/>
                  </a:lnTo>
                  <a:lnTo>
                    <a:pt x="2716821" y="3833128"/>
                  </a:lnTo>
                  <a:lnTo>
                    <a:pt x="2674171" y="3849449"/>
                  </a:lnTo>
                  <a:lnTo>
                    <a:pt x="2631057" y="3864810"/>
                  </a:lnTo>
                  <a:lnTo>
                    <a:pt x="2587491" y="3879200"/>
                  </a:lnTo>
                  <a:lnTo>
                    <a:pt x="2543487" y="3892606"/>
                  </a:lnTo>
                  <a:lnTo>
                    <a:pt x="2499058" y="3905013"/>
                  </a:lnTo>
                  <a:lnTo>
                    <a:pt x="2454215" y="3916410"/>
                  </a:lnTo>
                  <a:lnTo>
                    <a:pt x="2408974" y="3926783"/>
                  </a:lnTo>
                  <a:lnTo>
                    <a:pt x="2363345" y="3936120"/>
                  </a:lnTo>
                  <a:lnTo>
                    <a:pt x="2317344" y="3944406"/>
                  </a:lnTo>
                  <a:lnTo>
                    <a:pt x="2270981" y="3951630"/>
                  </a:lnTo>
                  <a:lnTo>
                    <a:pt x="2224272" y="3957779"/>
                  </a:lnTo>
                  <a:lnTo>
                    <a:pt x="2177227" y="3962838"/>
                  </a:lnTo>
                  <a:lnTo>
                    <a:pt x="2129862" y="3966796"/>
                  </a:lnTo>
                  <a:lnTo>
                    <a:pt x="2082187" y="3969639"/>
                  </a:lnTo>
                  <a:lnTo>
                    <a:pt x="2034218" y="3971355"/>
                  </a:lnTo>
                  <a:lnTo>
                    <a:pt x="1985965" y="3971929"/>
                  </a:lnTo>
                  <a:lnTo>
                    <a:pt x="1937713" y="3971355"/>
                  </a:lnTo>
                  <a:lnTo>
                    <a:pt x="1889744" y="3969639"/>
                  </a:lnTo>
                  <a:lnTo>
                    <a:pt x="1842069" y="3966796"/>
                  </a:lnTo>
                  <a:lnTo>
                    <a:pt x="1794704" y="3962838"/>
                  </a:lnTo>
                  <a:lnTo>
                    <a:pt x="1747659" y="3957779"/>
                  </a:lnTo>
                  <a:lnTo>
                    <a:pt x="1700950" y="3951630"/>
                  </a:lnTo>
                  <a:lnTo>
                    <a:pt x="1654587" y="3944406"/>
                  </a:lnTo>
                  <a:lnTo>
                    <a:pt x="1608586" y="3936120"/>
                  </a:lnTo>
                  <a:lnTo>
                    <a:pt x="1562957" y="3926783"/>
                  </a:lnTo>
                  <a:lnTo>
                    <a:pt x="1517716" y="3916410"/>
                  </a:lnTo>
                  <a:lnTo>
                    <a:pt x="1472873" y="3905013"/>
                  </a:lnTo>
                  <a:lnTo>
                    <a:pt x="1428444" y="3892606"/>
                  </a:lnTo>
                  <a:lnTo>
                    <a:pt x="1384440" y="3879200"/>
                  </a:lnTo>
                  <a:lnTo>
                    <a:pt x="1340874" y="3864810"/>
                  </a:lnTo>
                  <a:lnTo>
                    <a:pt x="1297760" y="3849449"/>
                  </a:lnTo>
                  <a:lnTo>
                    <a:pt x="1255110" y="3833128"/>
                  </a:lnTo>
                  <a:lnTo>
                    <a:pt x="1212938" y="3815863"/>
                  </a:lnTo>
                  <a:lnTo>
                    <a:pt x="1171256" y="3797664"/>
                  </a:lnTo>
                  <a:lnTo>
                    <a:pt x="1130078" y="3778546"/>
                  </a:lnTo>
                  <a:lnTo>
                    <a:pt x="1089417" y="3758521"/>
                  </a:lnTo>
                  <a:lnTo>
                    <a:pt x="1049285" y="3737602"/>
                  </a:lnTo>
                  <a:lnTo>
                    <a:pt x="1009696" y="3715803"/>
                  </a:lnTo>
                  <a:lnTo>
                    <a:pt x="970662" y="3693136"/>
                  </a:lnTo>
                  <a:lnTo>
                    <a:pt x="932196" y="3669614"/>
                  </a:lnTo>
                  <a:lnTo>
                    <a:pt x="894313" y="3645251"/>
                  </a:lnTo>
                  <a:lnTo>
                    <a:pt x="857024" y="3620059"/>
                  </a:lnTo>
                  <a:lnTo>
                    <a:pt x="820342" y="3594052"/>
                  </a:lnTo>
                  <a:lnTo>
                    <a:pt x="784281" y="3567242"/>
                  </a:lnTo>
                  <a:lnTo>
                    <a:pt x="748854" y="3539642"/>
                  </a:lnTo>
                  <a:lnTo>
                    <a:pt x="714073" y="3511265"/>
                  </a:lnTo>
                  <a:lnTo>
                    <a:pt x="679952" y="3482125"/>
                  </a:lnTo>
                  <a:lnTo>
                    <a:pt x="646503" y="3452235"/>
                  </a:lnTo>
                  <a:lnTo>
                    <a:pt x="613740" y="3421607"/>
                  </a:lnTo>
                  <a:lnTo>
                    <a:pt x="581675" y="3390254"/>
                  </a:lnTo>
                  <a:lnTo>
                    <a:pt x="550323" y="3358189"/>
                  </a:lnTo>
                  <a:lnTo>
                    <a:pt x="519694" y="3325426"/>
                  </a:lnTo>
                  <a:lnTo>
                    <a:pt x="489804" y="3291978"/>
                  </a:lnTo>
                  <a:lnTo>
                    <a:pt x="460664" y="3257857"/>
                  </a:lnTo>
                  <a:lnTo>
                    <a:pt x="432287" y="3223076"/>
                  </a:lnTo>
                  <a:lnTo>
                    <a:pt x="404688" y="3187648"/>
                  </a:lnTo>
                  <a:lnTo>
                    <a:pt x="377877" y="3151587"/>
                  </a:lnTo>
                  <a:lnTo>
                    <a:pt x="351870" y="3114906"/>
                  </a:lnTo>
                  <a:lnTo>
                    <a:pt x="326678" y="3077617"/>
                  </a:lnTo>
                  <a:lnTo>
                    <a:pt x="302315" y="3039733"/>
                  </a:lnTo>
                  <a:lnTo>
                    <a:pt x="278793" y="3001268"/>
                  </a:lnTo>
                  <a:lnTo>
                    <a:pt x="256126" y="2962234"/>
                  </a:lnTo>
                  <a:lnTo>
                    <a:pt x="234327" y="2922645"/>
                  </a:lnTo>
                  <a:lnTo>
                    <a:pt x="213408" y="2882513"/>
                  </a:lnTo>
                  <a:lnTo>
                    <a:pt x="193383" y="2841851"/>
                  </a:lnTo>
                  <a:lnTo>
                    <a:pt x="174265" y="2800673"/>
                  </a:lnTo>
                  <a:lnTo>
                    <a:pt x="156067" y="2758992"/>
                  </a:lnTo>
                  <a:lnTo>
                    <a:pt x="138801" y="2716820"/>
                  </a:lnTo>
                  <a:lnTo>
                    <a:pt x="122480" y="2674170"/>
                  </a:lnTo>
                  <a:lnTo>
                    <a:pt x="107119" y="2631056"/>
                  </a:lnTo>
                  <a:lnTo>
                    <a:pt x="92729" y="2587490"/>
                  </a:lnTo>
                  <a:lnTo>
                    <a:pt x="79323" y="2543486"/>
                  </a:lnTo>
                  <a:lnTo>
                    <a:pt x="66916" y="2499056"/>
                  </a:lnTo>
                  <a:lnTo>
                    <a:pt x="55519" y="2454214"/>
                  </a:lnTo>
                  <a:lnTo>
                    <a:pt x="45146" y="2408972"/>
                  </a:lnTo>
                  <a:lnTo>
                    <a:pt x="35809" y="2363344"/>
                  </a:lnTo>
                  <a:lnTo>
                    <a:pt x="27523" y="2317342"/>
                  </a:lnTo>
                  <a:lnTo>
                    <a:pt x="20299" y="2270980"/>
                  </a:lnTo>
                  <a:lnTo>
                    <a:pt x="14150" y="2224270"/>
                  </a:lnTo>
                  <a:lnTo>
                    <a:pt x="9091" y="2177226"/>
                  </a:lnTo>
                  <a:lnTo>
                    <a:pt x="5133" y="2129860"/>
                  </a:lnTo>
                  <a:lnTo>
                    <a:pt x="2290" y="2082186"/>
                  </a:lnTo>
                  <a:lnTo>
                    <a:pt x="574" y="2034217"/>
                  </a:lnTo>
                  <a:lnTo>
                    <a:pt x="0" y="1985964"/>
                  </a:lnTo>
                  <a:close/>
                </a:path>
              </a:pathLst>
            </a:custGeom>
            <a:ln w="31749">
              <a:solidFill>
                <a:srgbClr val="6B8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0872" y="1586483"/>
              <a:ext cx="3685540" cy="3685540"/>
            </a:xfrm>
            <a:custGeom>
              <a:avLst/>
              <a:gdLst/>
              <a:ahLst/>
              <a:cxnLst/>
              <a:rect l="l" t="t" r="r" b="b"/>
              <a:pathLst>
                <a:path w="3685540" h="3685540">
                  <a:moveTo>
                    <a:pt x="1842515" y="3685031"/>
                  </a:moveTo>
                  <a:lnTo>
                    <a:pt x="1794207" y="3684410"/>
                  </a:lnTo>
                  <a:lnTo>
                    <a:pt x="1746205" y="3682558"/>
                  </a:lnTo>
                  <a:lnTo>
                    <a:pt x="1698524" y="3679488"/>
                  </a:lnTo>
                  <a:lnTo>
                    <a:pt x="1651180" y="3675217"/>
                  </a:lnTo>
                  <a:lnTo>
                    <a:pt x="1604188" y="3669759"/>
                  </a:lnTo>
                  <a:lnTo>
                    <a:pt x="1557563" y="3663131"/>
                  </a:lnTo>
                  <a:lnTo>
                    <a:pt x="1511321" y="3655346"/>
                  </a:lnTo>
                  <a:lnTo>
                    <a:pt x="1465476" y="3646421"/>
                  </a:lnTo>
                  <a:lnTo>
                    <a:pt x="1420043" y="3636369"/>
                  </a:lnTo>
                  <a:lnTo>
                    <a:pt x="1375039" y="3625208"/>
                  </a:lnTo>
                  <a:lnTo>
                    <a:pt x="1330477" y="3612951"/>
                  </a:lnTo>
                  <a:lnTo>
                    <a:pt x="1286374" y="3599613"/>
                  </a:lnTo>
                  <a:lnTo>
                    <a:pt x="1242744" y="3585211"/>
                  </a:lnTo>
                  <a:lnTo>
                    <a:pt x="1199602" y="3569759"/>
                  </a:lnTo>
                  <a:lnTo>
                    <a:pt x="1156964" y="3553272"/>
                  </a:lnTo>
                  <a:lnTo>
                    <a:pt x="1114845" y="3535766"/>
                  </a:lnTo>
                  <a:lnTo>
                    <a:pt x="1073260" y="3517256"/>
                  </a:lnTo>
                  <a:lnTo>
                    <a:pt x="1032224" y="3497756"/>
                  </a:lnTo>
                  <a:lnTo>
                    <a:pt x="991752" y="3477282"/>
                  </a:lnTo>
                  <a:lnTo>
                    <a:pt x="951860" y="3455850"/>
                  </a:lnTo>
                  <a:lnTo>
                    <a:pt x="912562" y="3433474"/>
                  </a:lnTo>
                  <a:lnTo>
                    <a:pt x="873875" y="3410170"/>
                  </a:lnTo>
                  <a:lnTo>
                    <a:pt x="835812" y="3385952"/>
                  </a:lnTo>
                  <a:lnTo>
                    <a:pt x="798390" y="3360836"/>
                  </a:lnTo>
                  <a:lnTo>
                    <a:pt x="761623" y="3334837"/>
                  </a:lnTo>
                  <a:lnTo>
                    <a:pt x="725526" y="3307971"/>
                  </a:lnTo>
                  <a:lnTo>
                    <a:pt x="690116" y="3280251"/>
                  </a:lnTo>
                  <a:lnTo>
                    <a:pt x="655406" y="3251695"/>
                  </a:lnTo>
                  <a:lnTo>
                    <a:pt x="621412" y="3222316"/>
                  </a:lnTo>
                  <a:lnTo>
                    <a:pt x="588150" y="3192130"/>
                  </a:lnTo>
                  <a:lnTo>
                    <a:pt x="555633" y="3161152"/>
                  </a:lnTo>
                  <a:lnTo>
                    <a:pt x="523879" y="3129398"/>
                  </a:lnTo>
                  <a:lnTo>
                    <a:pt x="492901" y="3096881"/>
                  </a:lnTo>
                  <a:lnTo>
                    <a:pt x="462715" y="3063619"/>
                  </a:lnTo>
                  <a:lnTo>
                    <a:pt x="433336" y="3029625"/>
                  </a:lnTo>
                  <a:lnTo>
                    <a:pt x="404780" y="2994915"/>
                  </a:lnTo>
                  <a:lnTo>
                    <a:pt x="377060" y="2959504"/>
                  </a:lnTo>
                  <a:lnTo>
                    <a:pt x="350194" y="2923408"/>
                  </a:lnTo>
                  <a:lnTo>
                    <a:pt x="324195" y="2886641"/>
                  </a:lnTo>
                  <a:lnTo>
                    <a:pt x="299079" y="2849219"/>
                  </a:lnTo>
                  <a:lnTo>
                    <a:pt x="274861" y="2811156"/>
                  </a:lnTo>
                  <a:lnTo>
                    <a:pt x="251557" y="2772468"/>
                  </a:lnTo>
                  <a:lnTo>
                    <a:pt x="229181" y="2733171"/>
                  </a:lnTo>
                  <a:lnTo>
                    <a:pt x="207749" y="2693279"/>
                  </a:lnTo>
                  <a:lnTo>
                    <a:pt x="187275" y="2652807"/>
                  </a:lnTo>
                  <a:lnTo>
                    <a:pt x="167775" y="2611771"/>
                  </a:lnTo>
                  <a:lnTo>
                    <a:pt x="149265" y="2570186"/>
                  </a:lnTo>
                  <a:lnTo>
                    <a:pt x="131759" y="2528067"/>
                  </a:lnTo>
                  <a:lnTo>
                    <a:pt x="115272" y="2485429"/>
                  </a:lnTo>
                  <a:lnTo>
                    <a:pt x="99820" y="2442287"/>
                  </a:lnTo>
                  <a:lnTo>
                    <a:pt x="85418" y="2398657"/>
                  </a:lnTo>
                  <a:lnTo>
                    <a:pt x="72080" y="2354554"/>
                  </a:lnTo>
                  <a:lnTo>
                    <a:pt x="59823" y="2309992"/>
                  </a:lnTo>
                  <a:lnTo>
                    <a:pt x="48662" y="2264987"/>
                  </a:lnTo>
                  <a:lnTo>
                    <a:pt x="38610" y="2219555"/>
                  </a:lnTo>
                  <a:lnTo>
                    <a:pt x="29685" y="2173710"/>
                  </a:lnTo>
                  <a:lnTo>
                    <a:pt x="21900" y="2127468"/>
                  </a:lnTo>
                  <a:lnTo>
                    <a:pt x="15272" y="2080843"/>
                  </a:lnTo>
                  <a:lnTo>
                    <a:pt x="9814" y="2033851"/>
                  </a:lnTo>
                  <a:lnTo>
                    <a:pt x="5543" y="1986507"/>
                  </a:lnTo>
                  <a:lnTo>
                    <a:pt x="2473" y="1938826"/>
                  </a:lnTo>
                  <a:lnTo>
                    <a:pt x="620" y="1890824"/>
                  </a:lnTo>
                  <a:lnTo>
                    <a:pt x="0" y="1842515"/>
                  </a:lnTo>
                  <a:lnTo>
                    <a:pt x="620" y="1794207"/>
                  </a:lnTo>
                  <a:lnTo>
                    <a:pt x="2473" y="1746205"/>
                  </a:lnTo>
                  <a:lnTo>
                    <a:pt x="5543" y="1698524"/>
                  </a:lnTo>
                  <a:lnTo>
                    <a:pt x="9814" y="1651180"/>
                  </a:lnTo>
                  <a:lnTo>
                    <a:pt x="15272" y="1604188"/>
                  </a:lnTo>
                  <a:lnTo>
                    <a:pt x="21900" y="1557563"/>
                  </a:lnTo>
                  <a:lnTo>
                    <a:pt x="29685" y="1511321"/>
                  </a:lnTo>
                  <a:lnTo>
                    <a:pt x="38610" y="1465476"/>
                  </a:lnTo>
                  <a:lnTo>
                    <a:pt x="48662" y="1420043"/>
                  </a:lnTo>
                  <a:lnTo>
                    <a:pt x="59823" y="1375039"/>
                  </a:lnTo>
                  <a:lnTo>
                    <a:pt x="72080" y="1330477"/>
                  </a:lnTo>
                  <a:lnTo>
                    <a:pt x="85418" y="1286374"/>
                  </a:lnTo>
                  <a:lnTo>
                    <a:pt x="99820" y="1242744"/>
                  </a:lnTo>
                  <a:lnTo>
                    <a:pt x="115272" y="1199602"/>
                  </a:lnTo>
                  <a:lnTo>
                    <a:pt x="131759" y="1156964"/>
                  </a:lnTo>
                  <a:lnTo>
                    <a:pt x="149386" y="1114572"/>
                  </a:lnTo>
                  <a:lnTo>
                    <a:pt x="167775" y="1073260"/>
                  </a:lnTo>
                  <a:lnTo>
                    <a:pt x="187275" y="1032224"/>
                  </a:lnTo>
                  <a:lnTo>
                    <a:pt x="207749" y="991752"/>
                  </a:lnTo>
                  <a:lnTo>
                    <a:pt x="229181" y="951860"/>
                  </a:lnTo>
                  <a:lnTo>
                    <a:pt x="251557" y="912562"/>
                  </a:lnTo>
                  <a:lnTo>
                    <a:pt x="274861" y="873875"/>
                  </a:lnTo>
                  <a:lnTo>
                    <a:pt x="299079" y="835812"/>
                  </a:lnTo>
                  <a:lnTo>
                    <a:pt x="324195" y="798390"/>
                  </a:lnTo>
                  <a:lnTo>
                    <a:pt x="350194" y="761623"/>
                  </a:lnTo>
                  <a:lnTo>
                    <a:pt x="377060" y="725526"/>
                  </a:lnTo>
                  <a:lnTo>
                    <a:pt x="404780" y="690116"/>
                  </a:lnTo>
                  <a:lnTo>
                    <a:pt x="433336" y="655406"/>
                  </a:lnTo>
                  <a:lnTo>
                    <a:pt x="462715" y="621412"/>
                  </a:lnTo>
                  <a:lnTo>
                    <a:pt x="492901" y="588150"/>
                  </a:lnTo>
                  <a:lnTo>
                    <a:pt x="523879" y="555633"/>
                  </a:lnTo>
                  <a:lnTo>
                    <a:pt x="555633" y="523879"/>
                  </a:lnTo>
                  <a:lnTo>
                    <a:pt x="588150" y="492901"/>
                  </a:lnTo>
                  <a:lnTo>
                    <a:pt x="621412" y="462715"/>
                  </a:lnTo>
                  <a:lnTo>
                    <a:pt x="655406" y="433336"/>
                  </a:lnTo>
                  <a:lnTo>
                    <a:pt x="690116" y="404780"/>
                  </a:lnTo>
                  <a:lnTo>
                    <a:pt x="725526" y="377060"/>
                  </a:lnTo>
                  <a:lnTo>
                    <a:pt x="761623" y="350194"/>
                  </a:lnTo>
                  <a:lnTo>
                    <a:pt x="798390" y="324195"/>
                  </a:lnTo>
                  <a:lnTo>
                    <a:pt x="835812" y="299079"/>
                  </a:lnTo>
                  <a:lnTo>
                    <a:pt x="873875" y="274861"/>
                  </a:lnTo>
                  <a:lnTo>
                    <a:pt x="912562" y="251557"/>
                  </a:lnTo>
                  <a:lnTo>
                    <a:pt x="951860" y="229181"/>
                  </a:lnTo>
                  <a:lnTo>
                    <a:pt x="991752" y="207749"/>
                  </a:lnTo>
                  <a:lnTo>
                    <a:pt x="1032224" y="187275"/>
                  </a:lnTo>
                  <a:lnTo>
                    <a:pt x="1073260" y="167775"/>
                  </a:lnTo>
                  <a:lnTo>
                    <a:pt x="1114845" y="149265"/>
                  </a:lnTo>
                  <a:lnTo>
                    <a:pt x="1156964" y="131759"/>
                  </a:lnTo>
                  <a:lnTo>
                    <a:pt x="1199602" y="115272"/>
                  </a:lnTo>
                  <a:lnTo>
                    <a:pt x="1242744" y="99820"/>
                  </a:lnTo>
                  <a:lnTo>
                    <a:pt x="1286374" y="85418"/>
                  </a:lnTo>
                  <a:lnTo>
                    <a:pt x="1330477" y="72080"/>
                  </a:lnTo>
                  <a:lnTo>
                    <a:pt x="1375039" y="59823"/>
                  </a:lnTo>
                  <a:lnTo>
                    <a:pt x="1420043" y="48662"/>
                  </a:lnTo>
                  <a:lnTo>
                    <a:pt x="1465476" y="38610"/>
                  </a:lnTo>
                  <a:lnTo>
                    <a:pt x="1511321" y="29685"/>
                  </a:lnTo>
                  <a:lnTo>
                    <a:pt x="1557563" y="21900"/>
                  </a:lnTo>
                  <a:lnTo>
                    <a:pt x="1604188" y="15272"/>
                  </a:lnTo>
                  <a:lnTo>
                    <a:pt x="1651180" y="9814"/>
                  </a:lnTo>
                  <a:lnTo>
                    <a:pt x="1698524" y="5543"/>
                  </a:lnTo>
                  <a:lnTo>
                    <a:pt x="1746205" y="2473"/>
                  </a:lnTo>
                  <a:lnTo>
                    <a:pt x="1794207" y="620"/>
                  </a:lnTo>
                  <a:lnTo>
                    <a:pt x="1842515" y="0"/>
                  </a:lnTo>
                  <a:lnTo>
                    <a:pt x="1892991" y="690"/>
                  </a:lnTo>
                  <a:lnTo>
                    <a:pt x="1943299" y="2755"/>
                  </a:lnTo>
                  <a:lnTo>
                    <a:pt x="1993414" y="6184"/>
                  </a:lnTo>
                  <a:lnTo>
                    <a:pt x="2043309" y="10967"/>
                  </a:lnTo>
                  <a:lnTo>
                    <a:pt x="2092960" y="17092"/>
                  </a:lnTo>
                  <a:lnTo>
                    <a:pt x="2142342" y="24550"/>
                  </a:lnTo>
                  <a:lnTo>
                    <a:pt x="2191429" y="33330"/>
                  </a:lnTo>
                  <a:lnTo>
                    <a:pt x="2240195" y="43421"/>
                  </a:lnTo>
                  <a:lnTo>
                    <a:pt x="2288615" y="54813"/>
                  </a:lnTo>
                  <a:lnTo>
                    <a:pt x="2336665" y="67495"/>
                  </a:lnTo>
                  <a:lnTo>
                    <a:pt x="2384318" y="81458"/>
                  </a:lnTo>
                  <a:lnTo>
                    <a:pt x="2431549" y="96689"/>
                  </a:lnTo>
                  <a:lnTo>
                    <a:pt x="2478334" y="113180"/>
                  </a:lnTo>
                  <a:lnTo>
                    <a:pt x="2524645" y="130918"/>
                  </a:lnTo>
                  <a:lnTo>
                    <a:pt x="2570459" y="149895"/>
                  </a:lnTo>
                  <a:lnTo>
                    <a:pt x="2615749" y="170099"/>
                  </a:lnTo>
                  <a:lnTo>
                    <a:pt x="2660491" y="191520"/>
                  </a:lnTo>
                  <a:lnTo>
                    <a:pt x="2704659" y="214147"/>
                  </a:lnTo>
                  <a:lnTo>
                    <a:pt x="2748228" y="237970"/>
                  </a:lnTo>
                  <a:lnTo>
                    <a:pt x="2791172" y="262979"/>
                  </a:lnTo>
                  <a:lnTo>
                    <a:pt x="2833466" y="289162"/>
                  </a:lnTo>
                  <a:lnTo>
                    <a:pt x="2875084" y="316509"/>
                  </a:lnTo>
                  <a:lnTo>
                    <a:pt x="2916002" y="345011"/>
                  </a:lnTo>
                  <a:lnTo>
                    <a:pt x="2956193" y="374655"/>
                  </a:lnTo>
                  <a:lnTo>
                    <a:pt x="2995633" y="405433"/>
                  </a:lnTo>
                  <a:lnTo>
                    <a:pt x="3034296" y="437332"/>
                  </a:lnTo>
                  <a:lnTo>
                    <a:pt x="3072157" y="470344"/>
                  </a:lnTo>
                  <a:lnTo>
                    <a:pt x="3109191" y="504456"/>
                  </a:lnTo>
                  <a:lnTo>
                    <a:pt x="3145371" y="539660"/>
                  </a:lnTo>
                  <a:lnTo>
                    <a:pt x="3180574" y="575840"/>
                  </a:lnTo>
                  <a:lnTo>
                    <a:pt x="3214687" y="612874"/>
                  </a:lnTo>
                  <a:lnTo>
                    <a:pt x="3247699" y="650735"/>
                  </a:lnTo>
                  <a:lnTo>
                    <a:pt x="3279598" y="689398"/>
                  </a:lnTo>
                  <a:lnTo>
                    <a:pt x="3310376" y="728838"/>
                  </a:lnTo>
                  <a:lnTo>
                    <a:pt x="3340020" y="769029"/>
                  </a:lnTo>
                  <a:lnTo>
                    <a:pt x="3368522" y="809947"/>
                  </a:lnTo>
                  <a:lnTo>
                    <a:pt x="3395869" y="851565"/>
                  </a:lnTo>
                  <a:lnTo>
                    <a:pt x="3422052" y="893859"/>
                  </a:lnTo>
                  <a:lnTo>
                    <a:pt x="3447061" y="936803"/>
                  </a:lnTo>
                  <a:lnTo>
                    <a:pt x="3470884" y="980372"/>
                  </a:lnTo>
                  <a:lnTo>
                    <a:pt x="3493511" y="1024540"/>
                  </a:lnTo>
                  <a:lnTo>
                    <a:pt x="3514932" y="1069282"/>
                  </a:lnTo>
                  <a:lnTo>
                    <a:pt x="3535249" y="1114845"/>
                  </a:lnTo>
                  <a:lnTo>
                    <a:pt x="3554113" y="1160386"/>
                  </a:lnTo>
                  <a:lnTo>
                    <a:pt x="3571851" y="1206698"/>
                  </a:lnTo>
                  <a:lnTo>
                    <a:pt x="3588342" y="1253482"/>
                  </a:lnTo>
                  <a:lnTo>
                    <a:pt x="3603573" y="1300713"/>
                  </a:lnTo>
                  <a:lnTo>
                    <a:pt x="3617536" y="1348366"/>
                  </a:lnTo>
                  <a:lnTo>
                    <a:pt x="3630218" y="1396416"/>
                  </a:lnTo>
                  <a:lnTo>
                    <a:pt x="3641610" y="1444836"/>
                  </a:lnTo>
                  <a:lnTo>
                    <a:pt x="3651701" y="1493602"/>
                  </a:lnTo>
                  <a:lnTo>
                    <a:pt x="3660481" y="1542689"/>
                  </a:lnTo>
                  <a:lnTo>
                    <a:pt x="3667939" y="1592071"/>
                  </a:lnTo>
                  <a:lnTo>
                    <a:pt x="3674064" y="1641722"/>
                  </a:lnTo>
                  <a:lnTo>
                    <a:pt x="3678847" y="1691617"/>
                  </a:lnTo>
                  <a:lnTo>
                    <a:pt x="3682276" y="1741732"/>
                  </a:lnTo>
                  <a:lnTo>
                    <a:pt x="3684341" y="1792039"/>
                  </a:lnTo>
                  <a:lnTo>
                    <a:pt x="3685031" y="1842515"/>
                  </a:lnTo>
                  <a:lnTo>
                    <a:pt x="3684410" y="1890824"/>
                  </a:lnTo>
                  <a:lnTo>
                    <a:pt x="3682558" y="1938826"/>
                  </a:lnTo>
                  <a:lnTo>
                    <a:pt x="3679488" y="1986507"/>
                  </a:lnTo>
                  <a:lnTo>
                    <a:pt x="3675217" y="2033851"/>
                  </a:lnTo>
                  <a:lnTo>
                    <a:pt x="3669759" y="2080843"/>
                  </a:lnTo>
                  <a:lnTo>
                    <a:pt x="3663131" y="2127468"/>
                  </a:lnTo>
                  <a:lnTo>
                    <a:pt x="3655346" y="2173710"/>
                  </a:lnTo>
                  <a:lnTo>
                    <a:pt x="3646421" y="2219555"/>
                  </a:lnTo>
                  <a:lnTo>
                    <a:pt x="3636369" y="2264987"/>
                  </a:lnTo>
                  <a:lnTo>
                    <a:pt x="3625208" y="2309992"/>
                  </a:lnTo>
                  <a:lnTo>
                    <a:pt x="3612951" y="2354554"/>
                  </a:lnTo>
                  <a:lnTo>
                    <a:pt x="3599613" y="2398657"/>
                  </a:lnTo>
                  <a:lnTo>
                    <a:pt x="3585211" y="2442287"/>
                  </a:lnTo>
                  <a:lnTo>
                    <a:pt x="3569759" y="2485429"/>
                  </a:lnTo>
                  <a:lnTo>
                    <a:pt x="3553272" y="2528067"/>
                  </a:lnTo>
                  <a:lnTo>
                    <a:pt x="3535766" y="2570186"/>
                  </a:lnTo>
                  <a:lnTo>
                    <a:pt x="3517256" y="2611771"/>
                  </a:lnTo>
                  <a:lnTo>
                    <a:pt x="3497756" y="2652807"/>
                  </a:lnTo>
                  <a:lnTo>
                    <a:pt x="3477282" y="2693279"/>
                  </a:lnTo>
                  <a:lnTo>
                    <a:pt x="3455850" y="2733171"/>
                  </a:lnTo>
                  <a:lnTo>
                    <a:pt x="3433474" y="2772468"/>
                  </a:lnTo>
                  <a:lnTo>
                    <a:pt x="3410170" y="2811156"/>
                  </a:lnTo>
                  <a:lnTo>
                    <a:pt x="3385952" y="2849219"/>
                  </a:lnTo>
                  <a:lnTo>
                    <a:pt x="3360836" y="2886641"/>
                  </a:lnTo>
                  <a:lnTo>
                    <a:pt x="3334837" y="2923408"/>
                  </a:lnTo>
                  <a:lnTo>
                    <a:pt x="3307971" y="2959504"/>
                  </a:lnTo>
                  <a:lnTo>
                    <a:pt x="3280251" y="2994915"/>
                  </a:lnTo>
                  <a:lnTo>
                    <a:pt x="3251695" y="3029625"/>
                  </a:lnTo>
                  <a:lnTo>
                    <a:pt x="3222316" y="3063619"/>
                  </a:lnTo>
                  <a:lnTo>
                    <a:pt x="3192130" y="3096881"/>
                  </a:lnTo>
                  <a:lnTo>
                    <a:pt x="3161152" y="3129398"/>
                  </a:lnTo>
                  <a:lnTo>
                    <a:pt x="3129398" y="3161152"/>
                  </a:lnTo>
                  <a:lnTo>
                    <a:pt x="3096881" y="3192130"/>
                  </a:lnTo>
                  <a:lnTo>
                    <a:pt x="3063619" y="3222316"/>
                  </a:lnTo>
                  <a:lnTo>
                    <a:pt x="3029625" y="3251695"/>
                  </a:lnTo>
                  <a:lnTo>
                    <a:pt x="2994915" y="3280251"/>
                  </a:lnTo>
                  <a:lnTo>
                    <a:pt x="2959505" y="3307971"/>
                  </a:lnTo>
                  <a:lnTo>
                    <a:pt x="2923408" y="3334837"/>
                  </a:lnTo>
                  <a:lnTo>
                    <a:pt x="2886641" y="3360836"/>
                  </a:lnTo>
                  <a:lnTo>
                    <a:pt x="2849219" y="3385952"/>
                  </a:lnTo>
                  <a:lnTo>
                    <a:pt x="2811156" y="3410170"/>
                  </a:lnTo>
                  <a:lnTo>
                    <a:pt x="2772469" y="3433474"/>
                  </a:lnTo>
                  <a:lnTo>
                    <a:pt x="2733171" y="3455850"/>
                  </a:lnTo>
                  <a:lnTo>
                    <a:pt x="2693279" y="3477282"/>
                  </a:lnTo>
                  <a:lnTo>
                    <a:pt x="2652807" y="3497756"/>
                  </a:lnTo>
                  <a:lnTo>
                    <a:pt x="2611771" y="3517256"/>
                  </a:lnTo>
                  <a:lnTo>
                    <a:pt x="2570186" y="3535766"/>
                  </a:lnTo>
                  <a:lnTo>
                    <a:pt x="2528067" y="3553272"/>
                  </a:lnTo>
                  <a:lnTo>
                    <a:pt x="2485429" y="3569759"/>
                  </a:lnTo>
                  <a:lnTo>
                    <a:pt x="2442287" y="3585211"/>
                  </a:lnTo>
                  <a:lnTo>
                    <a:pt x="2398657" y="3599613"/>
                  </a:lnTo>
                  <a:lnTo>
                    <a:pt x="2354554" y="3612951"/>
                  </a:lnTo>
                  <a:lnTo>
                    <a:pt x="2309992" y="3625208"/>
                  </a:lnTo>
                  <a:lnTo>
                    <a:pt x="2264988" y="3636369"/>
                  </a:lnTo>
                  <a:lnTo>
                    <a:pt x="2219555" y="3646421"/>
                  </a:lnTo>
                  <a:lnTo>
                    <a:pt x="2173710" y="3655346"/>
                  </a:lnTo>
                  <a:lnTo>
                    <a:pt x="2127468" y="3663131"/>
                  </a:lnTo>
                  <a:lnTo>
                    <a:pt x="2080843" y="3669759"/>
                  </a:lnTo>
                  <a:lnTo>
                    <a:pt x="2033851" y="3675217"/>
                  </a:lnTo>
                  <a:lnTo>
                    <a:pt x="1986507" y="3679488"/>
                  </a:lnTo>
                  <a:lnTo>
                    <a:pt x="1938826" y="3682558"/>
                  </a:lnTo>
                  <a:lnTo>
                    <a:pt x="1890824" y="3684410"/>
                  </a:lnTo>
                  <a:lnTo>
                    <a:pt x="1842515" y="3685031"/>
                  </a:lnTo>
                  <a:close/>
                </a:path>
              </a:pathLst>
            </a:custGeom>
            <a:solidFill>
              <a:srgbClr val="6B8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6827" y="2836469"/>
            <a:ext cx="14903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NETMASK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7058" y="3193084"/>
            <a:ext cx="732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8509" y="3549700"/>
            <a:ext cx="19278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BROADCAST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774256" y="1806955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/>
              <a:t>IP</a:t>
            </a:r>
            <a:r>
              <a:rPr sz="1800" spc="20" dirty="0"/>
              <a:t> </a:t>
            </a:r>
            <a:r>
              <a:rPr sz="1800" spc="-110" dirty="0"/>
              <a:t>:</a:t>
            </a:r>
            <a:r>
              <a:rPr sz="1800" spc="-160" dirty="0"/>
              <a:t> </a:t>
            </a:r>
            <a:r>
              <a:rPr sz="1800" spc="-105" dirty="0"/>
              <a:t>192</a:t>
            </a:r>
            <a:r>
              <a:rPr sz="1800" spc="20" dirty="0"/>
              <a:t> </a:t>
            </a:r>
            <a:r>
              <a:rPr sz="1800" spc="-110" dirty="0"/>
              <a:t>.</a:t>
            </a:r>
            <a:r>
              <a:rPr sz="1800" spc="-160" dirty="0"/>
              <a:t> </a:t>
            </a:r>
            <a:r>
              <a:rPr sz="1800" spc="-105" dirty="0"/>
              <a:t>168</a:t>
            </a:r>
            <a:r>
              <a:rPr sz="1800" spc="20" dirty="0"/>
              <a:t> </a:t>
            </a:r>
            <a:r>
              <a:rPr sz="1800" spc="-110" dirty="0"/>
              <a:t>.</a:t>
            </a:r>
            <a:r>
              <a:rPr sz="1800" spc="-160" dirty="0"/>
              <a:t> </a:t>
            </a:r>
            <a:r>
              <a:rPr sz="1800" spc="-105" dirty="0"/>
              <a:t>10</a:t>
            </a:r>
            <a:r>
              <a:rPr sz="1800" spc="20" dirty="0"/>
              <a:t> </a:t>
            </a:r>
            <a:r>
              <a:rPr sz="1800" spc="-110" dirty="0"/>
              <a:t>.</a:t>
            </a:r>
            <a:r>
              <a:rPr sz="1800" spc="-160" dirty="0"/>
              <a:t> </a:t>
            </a:r>
            <a:r>
              <a:rPr sz="1800" spc="-105" dirty="0"/>
              <a:t>1</a:t>
            </a:r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5774256" y="2208276"/>
            <a:ext cx="383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Dalam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62626"/>
                </a:solidFill>
                <a:latin typeface="Microsoft Sans Serif"/>
                <a:cs typeface="Microsoft Sans Serif"/>
              </a:rPr>
              <a:t>biner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: 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 11000000.10101000.00001010.00000001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8987" y="3031236"/>
            <a:ext cx="3833495" cy="200278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100"/>
              </a:spcBef>
            </a:pPr>
            <a:r>
              <a:rPr sz="1800" spc="-85" dirty="0">
                <a:solidFill>
                  <a:srgbClr val="262626"/>
                </a:solidFill>
                <a:latin typeface="Microsoft Sans Serif"/>
                <a:cs typeface="Microsoft Sans Serif"/>
              </a:rPr>
              <a:t>Netmas</a:t>
            </a:r>
            <a:r>
              <a:rPr sz="180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k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255.255.255.0</a:t>
            </a:r>
            <a:endParaRPr sz="1800">
              <a:latin typeface="Microsoft Sans Serif"/>
              <a:cs typeface="Microsoft Sans Serif"/>
            </a:endParaRPr>
          </a:p>
          <a:p>
            <a:pPr marL="207010" indent="-19494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07645" algn="l"/>
              </a:tabLst>
            </a:pPr>
            <a:r>
              <a:rPr sz="18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B</a:t>
            </a:r>
            <a:r>
              <a:rPr sz="180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r</a:t>
            </a:r>
            <a:r>
              <a:rPr sz="1800" spc="-125" dirty="0">
                <a:solidFill>
                  <a:srgbClr val="262626"/>
                </a:solidFill>
                <a:latin typeface="Microsoft Sans Serif"/>
                <a:cs typeface="Microsoft Sans Serif"/>
              </a:rPr>
              <a:t>oadcas</a:t>
            </a:r>
            <a:r>
              <a:rPr sz="1800" spc="-65" dirty="0">
                <a:solidFill>
                  <a:srgbClr val="262626"/>
                </a:solidFill>
                <a:latin typeface="Microsoft Sans Serif"/>
                <a:cs typeface="Microsoft Sans Serif"/>
              </a:rPr>
              <a:t>t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r>
              <a:rPr sz="1800" spc="-16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192.168.10.255</a:t>
            </a:r>
            <a:endParaRPr sz="1800">
              <a:latin typeface="Microsoft Sans Serif"/>
              <a:cs typeface="Microsoft Sans Serif"/>
            </a:endParaRPr>
          </a:p>
          <a:p>
            <a:pPr marL="207010" indent="-19494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07645" algn="l"/>
              </a:tabLst>
            </a:pPr>
            <a:r>
              <a:rPr sz="1800" spc="-180" dirty="0">
                <a:solidFill>
                  <a:srgbClr val="262626"/>
                </a:solidFill>
                <a:latin typeface="Microsoft Sans Serif"/>
                <a:cs typeface="Microsoft Sans Serif"/>
              </a:rPr>
              <a:t>Bias</a:t>
            </a:r>
            <a:r>
              <a:rPr sz="1800" spc="-195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45" dirty="0">
                <a:solidFill>
                  <a:srgbClr val="262626"/>
                </a:solidFill>
                <a:latin typeface="Microsoft Sans Serif"/>
                <a:cs typeface="Microsoft Sans Serif"/>
              </a:rPr>
              <a:t>jug</a:t>
            </a:r>
            <a:r>
              <a:rPr sz="1800" spc="-175" dirty="0">
                <a:solidFill>
                  <a:srgbClr val="262626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62626"/>
                </a:solidFill>
                <a:latin typeface="Microsoft Sans Serif"/>
                <a:cs typeface="Microsoft Sans Serif"/>
              </a:rPr>
              <a:t>dituli</a:t>
            </a:r>
            <a:r>
              <a:rPr sz="1800" spc="-70" dirty="0">
                <a:solidFill>
                  <a:srgbClr val="262626"/>
                </a:solidFill>
                <a:latin typeface="Microsoft Sans Serif"/>
                <a:cs typeface="Microsoft Sans Serif"/>
              </a:rPr>
              <a:t>s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192.168.10.0/24</a:t>
            </a:r>
            <a:endParaRPr sz="1800">
              <a:latin typeface="Microsoft Sans Serif"/>
              <a:cs typeface="Microsoft Sans Serif"/>
            </a:endParaRPr>
          </a:p>
          <a:p>
            <a:pPr marL="207010" indent="-19494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07645" algn="l"/>
              </a:tabLst>
            </a:pPr>
            <a:r>
              <a:rPr sz="1800" spc="30" dirty="0">
                <a:solidFill>
                  <a:srgbClr val="262626"/>
                </a:solidFill>
                <a:latin typeface="Microsoft Sans Serif"/>
                <a:cs typeface="Microsoft Sans Serif"/>
              </a:rPr>
              <a:t>“24”</a:t>
            </a:r>
            <a:r>
              <a:rPr sz="18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Microsoft Sans Serif"/>
                <a:cs typeface="Microsoft Sans Serif"/>
              </a:rPr>
              <a:t>berasal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62626"/>
                </a:solidFill>
                <a:latin typeface="Microsoft Sans Serif"/>
                <a:cs typeface="Microsoft Sans Serif"/>
              </a:rPr>
              <a:t>dari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jumlah</a:t>
            </a:r>
            <a:r>
              <a:rPr sz="1800" spc="1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Microsoft Sans Serif"/>
                <a:cs typeface="Microsoft Sans Serif"/>
              </a:rPr>
              <a:t>bit</a:t>
            </a:r>
            <a:r>
              <a:rPr sz="1800" spc="20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62626"/>
                </a:solidFill>
                <a:latin typeface="Microsoft Sans Serif"/>
                <a:cs typeface="Microsoft Sans Serif"/>
              </a:rPr>
              <a:t>netmask</a:t>
            </a:r>
            <a:r>
              <a:rPr sz="1800" spc="15" dirty="0">
                <a:solidFill>
                  <a:srgbClr val="26262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  <a:p>
            <a:pPr marL="186690">
              <a:lnSpc>
                <a:spcPct val="100000"/>
              </a:lnSpc>
              <a:spcBef>
                <a:spcPts val="1005"/>
              </a:spcBef>
            </a:pPr>
            <a:r>
              <a:rPr sz="1600" spc="-420" dirty="0">
                <a:solidFill>
                  <a:srgbClr val="9BAEB5"/>
                </a:solidFill>
                <a:latin typeface="Segoe UI Symbol"/>
                <a:cs typeface="Segoe UI Symbol"/>
              </a:rPr>
              <a:t>□</a:t>
            </a:r>
            <a:r>
              <a:rPr sz="1600" spc="620" dirty="0">
                <a:solidFill>
                  <a:srgbClr val="9BAEB5"/>
                </a:solidFill>
                <a:latin typeface="Segoe UI Symbol"/>
                <a:cs typeface="Segoe UI Symbol"/>
              </a:rPr>
              <a:t> </a:t>
            </a:r>
            <a:r>
              <a:rPr sz="1600" spc="-95" dirty="0">
                <a:solidFill>
                  <a:srgbClr val="262626"/>
                </a:solidFill>
                <a:latin typeface="Microsoft Sans Serif"/>
                <a:cs typeface="Microsoft Sans Serif"/>
              </a:rPr>
              <a:t>11111111.11111111.11111111.00000000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4654295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654295" y="0"/>
                </a:lnTo>
                <a:lnTo>
                  <a:pt x="4654295" y="6857999"/>
                </a:lnTo>
                <a:close/>
              </a:path>
            </a:pathLst>
          </a:custGeom>
          <a:solidFill>
            <a:srgbClr val="4A5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467" y="820010"/>
            <a:ext cx="3415665" cy="3213100"/>
          </a:xfrm>
          <a:prstGeom prst="rect">
            <a:avLst/>
          </a:prstGeom>
          <a:solidFill>
            <a:srgbClr val="4A5355"/>
          </a:solidFill>
          <a:ln w="952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200">
              <a:latin typeface="Times New Roman"/>
              <a:cs typeface="Times New Roman"/>
            </a:endParaRPr>
          </a:p>
          <a:p>
            <a:pPr marL="880110">
              <a:lnSpc>
                <a:spcPct val="100000"/>
              </a:lnSpc>
              <a:spcBef>
                <a:spcPts val="4100"/>
              </a:spcBef>
            </a:pPr>
            <a:r>
              <a:rPr sz="3800" spc="-254" dirty="0">
                <a:solidFill>
                  <a:srgbClr val="FFFFFF"/>
                </a:solidFill>
              </a:rPr>
              <a:t>GATEWAY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920848" y="4338370"/>
            <a:ext cx="2973705" cy="11582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algn="ctr">
              <a:lnSpc>
                <a:spcPts val="2160"/>
              </a:lnSpc>
              <a:spcBef>
                <a:spcPts val="409"/>
              </a:spcBef>
            </a:pPr>
            <a:r>
              <a:rPr sz="20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Gat</a:t>
            </a:r>
            <a:r>
              <a:rPr sz="20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0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adala</a:t>
            </a:r>
            <a:r>
              <a:rPr sz="20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i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i="1" spc="-225" dirty="0">
                <a:solidFill>
                  <a:srgbClr val="FFFFFF"/>
                </a:solidFill>
                <a:latin typeface="Verdana"/>
                <a:cs typeface="Verdana"/>
              </a:rPr>
              <a:t>emote</a:t>
            </a:r>
            <a:r>
              <a:rPr sz="2000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175" dirty="0">
                <a:solidFill>
                  <a:srgbClr val="FFFFFF"/>
                </a:solidFill>
                <a:latin typeface="Verdana"/>
                <a:cs typeface="Verdana"/>
              </a:rPr>
              <a:t>host  </a:t>
            </a:r>
            <a:r>
              <a:rPr sz="2000" i="1" spc="-2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i="1" spc="-3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i="1" spc="-1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i="1" spc="-1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i="1" spc="-260" dirty="0">
                <a:solidFill>
                  <a:srgbClr val="FFFFFF"/>
                </a:solidFill>
                <a:latin typeface="Verdana"/>
                <a:cs typeface="Verdana"/>
              </a:rPr>
              <a:t>ess</a:t>
            </a:r>
            <a:r>
              <a:rPr sz="2000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195" dirty="0">
                <a:solidFill>
                  <a:srgbClr val="FFFFFF"/>
                </a:solidFill>
                <a:latin typeface="Verdana"/>
                <a:cs typeface="Verdana"/>
              </a:rPr>
              <a:t>interfac</a:t>
            </a:r>
            <a:r>
              <a:rPr sz="2000" i="1" spc="-2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yang  </a:t>
            </a:r>
            <a:r>
              <a:rPr sz="20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digunaka</a:t>
            </a:r>
            <a:r>
              <a:rPr sz="20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sebaga</a:t>
            </a:r>
            <a:r>
              <a:rPr sz="2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penerus 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paket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lainnya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3752" y="643466"/>
            <a:ext cx="3318789" cy="54101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192.168.10.102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753" y="4240705"/>
            <a:ext cx="2705735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2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Konversi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ke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Bentuk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Biner!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Tentukan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Netmask!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813</Words>
  <Application>Microsoft Office PowerPoint</Application>
  <PresentationFormat>Custom</PresentationFormat>
  <Paragraphs>185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IP ADDRESS</vt:lpstr>
      <vt:lpstr>PowerPoint Presentation</vt:lpstr>
      <vt:lpstr>IP : alamat host</vt:lpstr>
      <vt:lpstr>PowerPoint Presentation</vt:lpstr>
      <vt:lpstr>PowerPoint Presentation</vt:lpstr>
      <vt:lpstr>192.168.10.3 = Kelas C  Netmask = 255.255.255.0</vt:lpstr>
      <vt:lpstr>IP : 192 . 168 . 10 . 1</vt:lpstr>
      <vt:lpstr> GATEWAY</vt:lpstr>
      <vt:lpstr>192.168.10.102</vt:lpstr>
      <vt:lpstr> 11000000.10101000.00001010.01100110/11</vt:lpstr>
      <vt:lpstr>SUBNETTING...</vt:lpstr>
      <vt:lpstr>TERIMA KASIH</vt:lpstr>
      <vt:lpstr>PRAKTIK PENGKABELAN</vt:lpstr>
      <vt:lpstr>PENGENALAN DASAR CISCO  PACKET TRACER</vt:lpstr>
      <vt:lpstr>PowerPoint Presentation</vt:lpstr>
      <vt:lpstr>Packet tracer adalah sebuah  simulator protocol jaringan  yang dikembangkan oleh Cisco  System.</vt:lpstr>
      <vt:lpstr>MEMBUAT  JARINGAN  SEDERHANA</vt:lpstr>
      <vt:lpstr>PowerPoint Presentation</vt:lpstr>
      <vt:lpstr>JENIS-JENIS KABEL PENGHUBUNG  DITENTUKAN BERDASARKAN ATURAN  SEBAGAI BERIKUT :</vt:lpstr>
      <vt:lpstr>3. KONFIGURASI MASING-MASING  DEVICE</vt:lpstr>
      <vt:lpstr>PowerPoint Presentation</vt:lpstr>
      <vt:lpstr> 4. CEK KONEKSI DENGAN PING</vt:lpstr>
      <vt:lpstr>PowerPoint Presentation</vt:lpstr>
      <vt:lpstr>BUAT JARINGAN KOMPUTER PERPUSTAKAAN  SEKOLAH DENGAN MENGGUNAKAN KELAS IP (A  DAN KELAS B)</vt:lpstr>
      <vt:lpstr>ANY QUESTION?</vt:lpstr>
      <vt:lpstr>SUBNETTING</vt:lpstr>
      <vt:lpstr>SUBNETTING</vt:lpstr>
      <vt:lpstr>SUBNETTING</vt:lpstr>
      <vt:lpstr>SUBNETTING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#4-TKJ.pptx</dc:title>
  <dc:creator>ADMIN</dc:creator>
  <cp:lastModifiedBy>ADMIN</cp:lastModifiedBy>
  <cp:revision>3</cp:revision>
  <dcterms:created xsi:type="dcterms:W3CDTF">2024-04-05T06:14:13Z</dcterms:created>
  <dcterms:modified xsi:type="dcterms:W3CDTF">2024-04-05T06:31:05Z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