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matic SC"/>
      <p:regular r:id="rId35"/>
      <p:bold r:id="rId36"/>
    </p:embeddedFont>
    <p:embeddedFont>
      <p:font typeface="Source Code Pro"/>
      <p:regular r:id="rId37"/>
      <p:bold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AmaticSC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52863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51371"/>
            <a:ext cx="8229600" cy="32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204" marL="27305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16522" marL="639762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7000" marL="118745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4937" marL="1462087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Font typeface="Noto Sans Symbol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4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667000" y="4767262"/>
            <a:ext cx="3352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24800" y="4767262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ct val="25000"/>
              <a:buFont typeface="Merriweather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rgbClr val="04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 Operasi-operasi pada Matriks</a:t>
            </a:r>
            <a:b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c.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Perkalian Matriks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934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Hukum yang berlaku :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Jika A, B, C matriks-matriks yang memenuhi syarat-syarat perkalian matriks yang diperlukan, maka :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(1). A(B+C) = AB+AC; (B+C)A = BA+CA, memenuhi hukum distributif.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(2). A(BC) = (AB)C, memenuhi hukum asosiatif.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(3</a:t>
            </a: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). Perkalian tidak komutatif, AB≠BA.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(4). Jika AB = 0, yaitu matriks yang semua elemennya = 0, kemungkinannya :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(i).  A = 0 dan B = 0.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(ii)  A = 0 atau B = 0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(iii) A ≠ 0 dan B ≠ 0</a:t>
            </a: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(5). Bila AB = AC belum tentu B = 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1.3 Transpose dari Suatu Matriks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Definisi :</a:t>
            </a:r>
          </a:p>
          <a:p>
            <a:pPr indent="-273050" lvl="0" marL="2730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Pandang suatu matriks A = (a</a:t>
            </a:r>
            <a:r>
              <a:rPr b="0" baseline="-25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  berukuran (m×n), maka transpose dari A adalah matriks A</a:t>
            </a:r>
            <a:r>
              <a:rPr b="0" baseline="30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 </a:t>
            </a: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berukuran (n × m) yang didapatkan dari A dengan menuliskan baris ke-i dari A, i = 1,2, ..,m sebagai kolom ke-i dari A</a:t>
            </a:r>
            <a:r>
              <a:rPr b="0" baseline="30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Dengan kata lain : A</a:t>
            </a:r>
            <a:r>
              <a:rPr b="0" baseline="30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 ( a</a:t>
            </a:r>
            <a:r>
              <a:rPr b="0" baseline="-25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ji)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-2500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b="0" baseline="0" i="1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Transpose</a:t>
            </a:r>
            <a:r>
              <a:rPr b="0" baseline="0" i="0" lang="en-GB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dari suatu matriks adalah mengubah komponen-komponen dalam matriks, dari yang baris menjadi kolom, dan yang kolom di ubah menjadi baris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1.3 Transpose dari Suatu Matriks</a:t>
            </a:r>
          </a:p>
        </p:txBody>
      </p:sp>
      <p:pic>
        <p:nvPicPr>
          <p:cNvPr id="126" name="Shape 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815702"/>
            <a:ext cx="6232525" cy="118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1.3 Transpose dari Suatu Matriks</a:t>
            </a:r>
          </a:p>
        </p:txBody>
      </p:sp>
      <p:pic>
        <p:nvPicPr>
          <p:cNvPr id="132" name="Shape 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600200"/>
            <a:ext cx="6000750" cy="320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1). Matriks Bujur Sangkar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Char char="●"/>
            </a:pP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bujur sangkar adalah suatu matriks yang banyak barisnya sama dengan banyak kolomnya, berukuran n.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Char char="●"/>
            </a:pP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Barisan elemen  a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11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, a 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22 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33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,....a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nn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disebut diagonal utama dari matriks bujur sangkar A tersebut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2) Matriks Nol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Char char="●"/>
            </a:pP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nol adalah matriks yang semua elemennya nol.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3) Matriks Diagonal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Noto Sans Symbol"/>
              <a:buChar char="●"/>
            </a:pP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diagonal ialah matriks bujur sangkar yang semua elemen di luar diagonal utama adalah nol. Dengan kata lain, (a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 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 adalah matriks diagonal jika a</a:t>
            </a:r>
            <a:r>
              <a:rPr b="0" baseline="-2500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=0  untuk  i ≠ j </a:t>
            </a:r>
            <a:br>
              <a:rPr b="0" baseline="0" i="0" lang="en-GB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4) Matriks Satuan / Matriks Identitas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satuan (identity) adalah matriks diagonal yang elemen-elemen diagonal utamanya semua 1, sedangkan elemen yang lainnya adalah 0. 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Dengan perkataan lain, (a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) adalah matriks satuan jika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 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=1, untuk i=j, dan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=0  untuk i≠j. 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identitas biasanya ditulis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b="0" baseline="-2500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di mana n menunjukkan ukuran matriks tersebut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  <a:b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n-GB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Matriks Satuan</a:t>
            </a: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491852"/>
            <a:ext cx="6624637" cy="186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5). Matriks Skalar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skalar adalah matriks diagonal dengan semua elemen diagonal utamanya sama yaitu k.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6). Matriks Segitiga Bawah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segitiga bawah (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lower triagular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 adalah matriks bujur sangkar yang semua elemen di atas diagonal utamanya adalah 0. Dengan perkataan lain,  (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) adalah matriks segitiga bawah bila  (a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) =0  untuk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&lt;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  <a:br>
              <a:rPr b="1" baseline="0" i="0" lang="en-GB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6) Contoh Matriks Segitiga Bawah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491852"/>
            <a:ext cx="7640637" cy="2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>
            <p:ph type="ctr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676275"/>
            <a:ext cx="8186737" cy="157757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subTitle"/>
          </p:nvPr>
        </p:nvSpPr>
        <p:spPr>
          <a:xfrm>
            <a:off x="1371600" y="2463402"/>
            <a:ext cx="6400799" cy="176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2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4572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D0D9"/>
              </a:buClr>
              <a:buSzPct val="25000"/>
              <a:buFont typeface="Noto Sans Symbol"/>
              <a:buNone/>
            </a:pPr>
            <a:r>
              <a:rPr b="0" baseline="0" i="0" lang="en-GB" sz="6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 MATRIKS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  <a:b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7) Matriks Segitiga Atas</a:t>
            </a:r>
          </a:p>
        </p:txBody>
      </p:sp>
      <p:pic>
        <p:nvPicPr>
          <p:cNvPr id="174" name="Shape 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491852"/>
            <a:ext cx="6342061" cy="203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491852"/>
            <a:ext cx="6342061" cy="203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7). Matriks Segitiga Atas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segitiga atas  (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upper triagular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 adalah matriks bujur sangkar yang semua elemen di bawah diagonal utamanya adalah 0. Dengan perkataan lain,  (a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) adalah matriks segitiga atas bila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=0  untuk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&gt;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8). Matriks Simetris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simetris adalah matriks yang transposenya sama dengan dirinya sendiri, dengan perkataan lain jika A =A</a:t>
            </a:r>
            <a:r>
              <a:rPr b="0" baseline="30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atau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ji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untuk semua i dan j.</a:t>
            </a: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9). Matriks Antisimetris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asimetris adalah matriks yang transposenya adalah negatifnya. Dengan perkataan lain, jika  A</a:t>
            </a:r>
            <a:r>
              <a:rPr b="0" baseline="30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 -A atau  untuk 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= -a</a:t>
            </a:r>
            <a:r>
              <a:rPr b="0" baseline="-25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ji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semua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dan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10). 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Komutatif</a:t>
            </a:r>
          </a:p>
          <a:p>
            <a:pPr indent="-230505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Jika A dan B matriks-matriks bujur sangkar dan berlaku AB=BA, maka A dan B dikatakan berkomutatif satu sama lain.</a:t>
            </a: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1.4 Beberapa Jenis Matriks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11) Matriks Invers</a:t>
            </a:r>
          </a:p>
          <a:p>
            <a:pPr indent="-2425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Jika A dan B matriks-matriks bujur sangkar berorodo n dan berlaku AB=BA=I, maka B invers dari A ditulis  B = A</a:t>
            </a:r>
            <a:r>
              <a:rPr b="0" baseline="30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-1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dan sebaliknya A adalah invers dari B, ditulis  A=B</a:t>
            </a:r>
            <a:r>
              <a:rPr b="0" baseline="30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-1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indent="-2425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Tidak semua matriks bujur sangkar mempunyai invers.</a:t>
            </a:r>
          </a:p>
          <a:p>
            <a:pPr indent="-2425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yang mempunyai invers disebut matrik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non-singular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matriks yang tidak mempunyai invers disebut matriks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singular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indent="-2425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bujur sangkar A yang mempunyai sifat A</a:t>
            </a:r>
            <a:r>
              <a:rPr b="0" baseline="3000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=I disebut matriks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involutary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 Matriks bujur sangkar mempunyai invers matriks itu sendiri.</a:t>
            </a:r>
          </a:p>
          <a:p>
            <a:pPr indent="-1282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" y="1381125"/>
            <a:ext cx="8620124" cy="195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352425"/>
            <a:ext cx="8321675" cy="103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2" y="789383"/>
            <a:ext cx="8064499" cy="291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526256"/>
            <a:ext cx="8321675" cy="86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792956"/>
            <a:ext cx="7200900" cy="355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528637"/>
            <a:ext cx="8305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 b="0" baseline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735806"/>
            <a:ext cx="7704136" cy="367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526256"/>
            <a:ext cx="8321675" cy="86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7" y="1032271"/>
            <a:ext cx="8620124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528637"/>
            <a:ext cx="8305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 b="0" baseline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6527"/>
            <a:ext cx="8964612" cy="398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1.1 Pengertian Matriks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Char char="●"/>
            </a:pPr>
            <a:r>
              <a:rPr b="0" baseline="0" i="1" lang="en-GB" sz="2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Definisi :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b="0" baseline="0" i="1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Matriks adalah himpunan skalar yang disusun secara empat persegi panjang menurut baris dan kolom.</a:t>
            </a: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Noto Sans Symbol"/>
              <a:buChar char="●"/>
            </a:pPr>
            <a:r>
              <a:rPr b="0" baseline="0" i="1" lang="en-GB" sz="2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Matriks Secar</a:t>
            </a:r>
            <a:r>
              <a:rPr b="0" baseline="0" i="1" lang="en-GB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Umum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1" y="3003946"/>
            <a:ext cx="3600450" cy="140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Ordo Matriks</a:t>
            </a:r>
          </a:p>
        </p:txBody>
      </p:sp>
      <p:pic>
        <p:nvPicPr>
          <p:cNvPr id="78" name="Shape 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33537"/>
            <a:ext cx="8229600" cy="292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 Operasi-operasi pada Matriks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51371"/>
            <a:ext cx="8229600" cy="32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AutoNum type="alphaLcPeriod"/>
            </a:pPr>
            <a:r>
              <a:rPr b="0" baseline="0" i="0" lang="en-GB" sz="4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Penjumlahan Matriks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AutoNum type="alphaLcPeriod"/>
            </a:pPr>
            <a:r>
              <a:rPr b="0" baseline="0" i="0" lang="en-GB" sz="4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Perkalian Skalar terhadap Matriks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Noto Sans Symbol"/>
              <a:buAutoNum type="alphaLcPeriod"/>
            </a:pPr>
            <a:r>
              <a:rPr b="0" baseline="0" i="0" lang="en-GB" sz="4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Perkalian Matriks</a:t>
            </a:r>
          </a:p>
          <a:p>
            <a:pPr indent="-357505" lvl="0" marL="5143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1.2 Operasi-operasi pada Matriks</a:t>
            </a:r>
            <a:r>
              <a:rPr b="1" baseline="0" i="0" lang="en-GB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1" baseline="0" i="0" lang="en-GB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a.Penjumlahan  Matriks</a:t>
            </a:r>
            <a:r>
              <a:rPr b="1" baseline="0" i="0" lang="en-GB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0" name="Shape 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818083"/>
            <a:ext cx="8191499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 Operasi-operasi pada Matriks</a:t>
            </a:r>
            <a:b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a. Penjumlahan Matriks </a:t>
            </a:r>
          </a:p>
        </p:txBody>
      </p:sp>
      <p:pic>
        <p:nvPicPr>
          <p:cNvPr id="96" name="Shape 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1600200"/>
            <a:ext cx="7877175" cy="286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 Operasi-operasi pada Matriks</a:t>
            </a:r>
            <a:br>
              <a:rPr b="1" baseline="0" i="0" lang="en-GB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b.Perkalian Skalar terhadap Matriks</a:t>
            </a:r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1465658"/>
            <a:ext cx="8162924" cy="326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5286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 Operasi-operasi pada Matriks</a:t>
            </a:r>
            <a:b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c. 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Perkalian Matriks</a:t>
            </a:r>
            <a:r>
              <a:rPr b="1" baseline="0" i="0" lang="en-GB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600200"/>
            <a:ext cx="8229600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