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7" r:id="rId2"/>
  </p:sldMasterIdLst>
  <p:notesMasterIdLst>
    <p:notesMasterId r:id="rId17"/>
  </p:notesMasterIdLst>
  <p:sldIdLst>
    <p:sldId id="256" r:id="rId3"/>
    <p:sldId id="341" r:id="rId4"/>
    <p:sldId id="310" r:id="rId5"/>
    <p:sldId id="271" r:id="rId6"/>
    <p:sldId id="313" r:id="rId7"/>
    <p:sldId id="315" r:id="rId8"/>
    <p:sldId id="273" r:id="rId9"/>
    <p:sldId id="293" r:id="rId10"/>
    <p:sldId id="294" r:id="rId11"/>
    <p:sldId id="336" r:id="rId12"/>
    <p:sldId id="344" r:id="rId13"/>
    <p:sldId id="299" r:id="rId14"/>
    <p:sldId id="342" r:id="rId15"/>
    <p:sldId id="267" r:id="rId16"/>
  </p:sldIdLst>
  <p:sldSz cx="18288000" cy="10287000"/>
  <p:notesSz cx="6858000" cy="9144000"/>
  <p:embeddedFontLst>
    <p:embeddedFont>
      <p:font typeface="Antonio Bold" panose="020B0604020202020204" charset="0"/>
      <p:regular r:id="rId18"/>
    </p:embeddedFont>
    <p:embeddedFont>
      <p:font typeface="Barlow" panose="00000500000000000000" pitchFamily="2"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Raleway"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5157" autoAdjust="0"/>
  </p:normalViewPr>
  <p:slideViewPr>
    <p:cSldViewPr>
      <p:cViewPr varScale="1">
        <p:scale>
          <a:sx n="47" d="100"/>
          <a:sy n="47" d="100"/>
        </p:scale>
        <p:origin x="516"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a:latin typeface="Calibri" panose="020F0502020204030204"/>
              <a:ea typeface="+mn-ea"/>
              <a:cs typeface="+mn-cs"/>
            </a:rPr>
            <a:t>TAM</a:t>
          </a:r>
          <a:endParaRPr lang="en-IN" dirty="0">
            <a:latin typeface="Calibri" panose="020F0502020204030204"/>
            <a:ea typeface="+mn-ea"/>
            <a:cs typeface="+mn-cs"/>
          </a:endParaRP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a:latin typeface="Calibri" panose="020F0502020204030204"/>
              <a:ea typeface="+mn-ea"/>
              <a:cs typeface="+mn-cs"/>
            </a:rPr>
            <a:t>SAM</a:t>
          </a:r>
          <a:endParaRPr lang="en-IN" dirty="0">
            <a:latin typeface="Calibri" panose="020F0502020204030204"/>
            <a:ea typeface="+mn-ea"/>
            <a:cs typeface="+mn-cs"/>
          </a:endParaRP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a:latin typeface="Calibri" panose="020F0502020204030204"/>
              <a:ea typeface="+mn-ea"/>
              <a:cs typeface="+mn-cs"/>
            </a:rPr>
            <a:t>SOM</a:t>
          </a:r>
          <a:endParaRPr lang="en-IN" dirty="0">
            <a:latin typeface="Calibri" panose="020F0502020204030204"/>
            <a:ea typeface="+mn-ea"/>
            <a:cs typeface="+mn-cs"/>
          </a:endParaRP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TAM</a:t>
          </a:r>
          <a:endParaRPr lang="en-IN" sz="2700" kern="1200" dirty="0">
            <a:latin typeface="Calibri" panose="020F0502020204030204"/>
            <a:ea typeface="+mn-ea"/>
            <a:cs typeface="+mn-cs"/>
          </a:endParaRP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SAM</a:t>
          </a:r>
          <a:endParaRPr lang="en-IN" sz="2700" kern="1200" dirty="0">
            <a:latin typeface="Calibri" panose="020F0502020204030204"/>
            <a:ea typeface="+mn-ea"/>
            <a:cs typeface="+mn-cs"/>
          </a:endParaRP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a:latin typeface="Calibri" panose="020F0502020204030204"/>
              <a:ea typeface="+mn-ea"/>
              <a:cs typeface="+mn-cs"/>
            </a:rPr>
            <a:t>SOM</a:t>
          </a:r>
          <a:endParaRPr lang="en-IN" sz="2700" kern="1200" dirty="0">
            <a:latin typeface="Calibri" panose="020F0502020204030204"/>
            <a:ea typeface="+mn-ea"/>
            <a:cs typeface="+mn-cs"/>
          </a:endParaRP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Evaluation</a:t>
            </a:r>
            <a:r>
              <a:rPr lang="en-US" sz="1200" b="1" i="0" u="none" strike="noStrike" kern="1200" baseline="0">
                <a:solidFill>
                  <a:schemeClr val="tx1"/>
                </a:solidFill>
                <a:effectLst/>
                <a:latin typeface="+mn-lt"/>
                <a:ea typeface="+mn-ea"/>
                <a:cs typeface="+mn-cs"/>
              </a:rPr>
              <a:t> Criteria for slides 12 to 14</a:t>
            </a:r>
            <a:endParaRPr lang="en-US" sz="1200" b="1" i="0" u="none" strike="noStrike" kern="1200">
              <a:solidFill>
                <a:schemeClr val="tx1"/>
              </a:solidFill>
              <a:effectLst/>
              <a:latin typeface="+mn-lt"/>
              <a:ea typeface="+mn-ea"/>
              <a:cs typeface="+mn-cs"/>
            </a:endParaRPr>
          </a:p>
          <a:p>
            <a:endParaRPr lang="en-US" sz="1200" b="1" i="1" u="none" strike="noStrike" kern="1200">
              <a:solidFill>
                <a:schemeClr val="tx1"/>
              </a:solidFill>
              <a:effectLst/>
              <a:latin typeface="+mn-lt"/>
              <a:ea typeface="+mn-ea"/>
              <a:cs typeface="+mn-cs"/>
            </a:endParaRPr>
          </a:p>
          <a:p>
            <a:r>
              <a:rPr lang="en-US" sz="1200" b="0" i="1" u="none" strike="noStrike" kern="1200">
                <a:solidFill>
                  <a:schemeClr val="tx1"/>
                </a:solidFill>
                <a:effectLst/>
                <a:latin typeface="+mn-lt"/>
                <a:ea typeface="+mn-ea"/>
                <a:cs typeface="+mn-cs"/>
              </a:rPr>
              <a:t>Check the following on MVP?</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1. Does it look credible and </a:t>
            </a:r>
            <a:r>
              <a:rPr lang="en-US" sz="1200" b="0" i="1" u="none" strike="noStrike" kern="1200" err="1">
                <a:solidFill>
                  <a:schemeClr val="tx1"/>
                </a:solidFill>
                <a:effectLst/>
                <a:latin typeface="+mn-lt"/>
                <a:ea typeface="+mn-ea"/>
                <a:cs typeface="+mn-cs"/>
              </a:rPr>
              <a:t>showcasable</a:t>
            </a:r>
            <a:r>
              <a:rPr lang="en-US" sz="1200" b="0" i="1" u="none" strike="noStrike" kern="1200">
                <a:solidFill>
                  <a:schemeClr val="tx1"/>
                </a:solidFill>
                <a:effectLst/>
                <a:latin typeface="+mn-lt"/>
                <a:ea typeface="+mn-ea"/>
                <a:cs typeface="+mn-cs"/>
              </a:rPr>
              <a:t>? Add a picture/video of the MVP? (3 marks)</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2. Have you validated the product benefits and the price with real customers? Add the MVP interview records in a Google drive and add to the PPT. (1 + 1 marks)</a:t>
            </a:r>
            <a:r>
              <a:rPr lang="en-US" i="1"/>
              <a:t> </a:t>
            </a:r>
            <a:endParaRPr lang="en-IN" i="1"/>
          </a:p>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5F787C-D8F9-4047-8CC8-08AC13C2A0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098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4/7/2024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6483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792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9687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5324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14028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62259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4384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4896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7239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4286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7481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0949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8939792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2450290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4/7/2024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36691189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330670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7" r:id="rId13"/>
    <p:sldLayoutId id="2147483693" r:id="rId14"/>
    <p:sldLayoutId id="2147483696"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740072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7.xml"/><Relationship Id="rId5"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ID"/>
            </a:p>
          </p:txBody>
        </p:sp>
      </p:grpSp>
      <p:pic>
        <p:nvPicPr>
          <p:cNvPr id="12" name="Picture 12"/>
          <p:cNvPicPr>
            <a:picLocks noChangeAspect="1"/>
          </p:cNvPicPr>
          <p:nvPr/>
        </p:nvPicPr>
        <p:blipFill>
          <a:blip r:embed="rId4"/>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
        <p:nvSpPr>
          <p:cNvPr id="3" name="Rectangle 2"/>
          <p:cNvSpPr/>
          <p:nvPr/>
        </p:nvSpPr>
        <p:spPr>
          <a:xfrm>
            <a:off x="1600200" y="735330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ln w="0"/>
                <a:solidFill>
                  <a:schemeClr val="tx1"/>
                </a:solidFill>
                <a:effectLst>
                  <a:outerShdw blurRad="38100" dist="19050" dir="2700000" algn="tl" rotWithShape="0">
                    <a:schemeClr val="dk1">
                      <a:alpha val="40000"/>
                    </a:schemeClr>
                  </a:outerShdw>
                </a:effectLst>
              </a:rPr>
              <a:t>Milestone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738845" y="546240"/>
            <a:ext cx="12338484" cy="1115690"/>
          </a:xfrm>
          <a:prstGeom prst="rect">
            <a:avLst/>
          </a:prstGeom>
        </p:spPr>
        <p:txBody>
          <a:bodyPr wrap="square" lIns="0" tIns="0" rIns="0" bIns="0" rtlCol="0" anchor="t">
            <a:spAutoFit/>
          </a:bodyPr>
          <a:lstStyle/>
          <a:p>
            <a:pPr marL="0" marR="0" lvl="0" indent="0" algn="l" defTabSz="914400" rtl="0" eaLnBrk="1" fontAlgn="auto" latinLnBrk="0" hangingPunct="1">
              <a:lnSpc>
                <a:spcPts val="8747"/>
              </a:lnSpc>
              <a:spcBef>
                <a:spcPts val="0"/>
              </a:spcBef>
              <a:spcAft>
                <a:spcPts val="0"/>
              </a:spcAft>
              <a:buClrTx/>
              <a:buSzTx/>
              <a:buFontTx/>
              <a:buNone/>
              <a:tabLst/>
              <a:defRPr/>
            </a:pPr>
            <a:r>
              <a:rPr kumimoji="0" lang="en-US" sz="6000" b="1" i="0" u="none" strike="noStrike" kern="1200" cap="none" spc="0" normalizeH="0" baseline="0" noProof="0" dirty="0">
                <a:ln>
                  <a:noFill/>
                </a:ln>
                <a:solidFill>
                  <a:prstClr val="black"/>
                </a:solidFill>
                <a:effectLst/>
                <a:uLnTx/>
                <a:uFillTx/>
                <a:latin typeface="Calibri"/>
                <a:ea typeface="+mn-ea"/>
                <a:cs typeface="+mn-cs"/>
              </a:rPr>
              <a:t>Lean Canvas</a:t>
            </a:r>
          </a:p>
        </p:txBody>
      </p:sp>
      <p:sp>
        <p:nvSpPr>
          <p:cNvPr id="14" name="TextBox 13"/>
          <p:cNvSpPr txBox="1"/>
          <p:nvPr/>
        </p:nvSpPr>
        <p:spPr>
          <a:xfrm>
            <a:off x="14670351" y="2456200"/>
            <a:ext cx="3736225" cy="8402300"/>
          </a:xfrm>
          <a:prstGeom prst="rect">
            <a:avLst/>
          </a:prstGeom>
          <a:noFill/>
          <a:ln>
            <a:solidFill>
              <a:schemeClr val="bg2">
                <a:lumMod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Business Model </a:t>
            </a:r>
            <a:r>
              <a:rPr kumimoji="0" lang="en-IN" sz="1200" b="0" i="0" u="none" strike="noStrike" kern="1200" cap="none" spc="0" normalizeH="0" baseline="0" noProof="0" dirty="0">
                <a:ln>
                  <a:noFill/>
                </a:ln>
                <a:solidFill>
                  <a:prstClr val="black"/>
                </a:solidFill>
                <a:effectLst/>
                <a:uLnTx/>
                <a:uFillTx/>
                <a:latin typeface="Calibri"/>
                <a:ea typeface="+mn-ea"/>
                <a:cs typeface="+mn-cs"/>
              </a:rPr>
              <a:t>(Explain with a process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002060"/>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2060"/>
                </a:solidFill>
                <a:effectLst/>
                <a:uLnTx/>
                <a:uFillTx/>
                <a:latin typeface="Calibri"/>
                <a:ea typeface="+mn-ea"/>
                <a:cs typeface="+mn-cs"/>
              </a:rPr>
              <a:t>Platform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Pengguna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dapat</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melakukan</a:t>
            </a:r>
            <a:r>
              <a:rPr kumimoji="0" lang="en-IN" sz="1800" b="0" i="0" u="none" strike="noStrike" kern="1200" cap="none" spc="0" normalizeH="0" baseline="0" noProof="0" dirty="0">
                <a:ln>
                  <a:noFill/>
                </a:ln>
                <a:solidFill>
                  <a:srgbClr val="002060"/>
                </a:solidFill>
                <a:effectLst/>
                <a:uLnTx/>
                <a:uFillTx/>
                <a:latin typeface="Calibri"/>
                <a:ea typeface="+mn-ea"/>
                <a:cs typeface="+mn-cs"/>
              </a:rPr>
              <a:t>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dengan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berbagai</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metode</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pembayaran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seperti</a:t>
            </a:r>
            <a:r>
              <a:rPr kumimoji="0" lang="en-IN" sz="1800" b="0" i="0" u="none" strike="noStrike" kern="1200" cap="none" spc="0" normalizeH="0" baseline="0" noProof="0" dirty="0">
                <a:ln>
                  <a:noFill/>
                </a:ln>
                <a:solidFill>
                  <a:srgbClr val="002060"/>
                </a:solidFill>
                <a:effectLst/>
                <a:uLnTx/>
                <a:uFillTx/>
                <a:latin typeface="Calibri"/>
                <a:ea typeface="+mn-ea"/>
                <a:cs typeface="+mn-cs"/>
              </a:rPr>
              <a:t> transfer bank, e-wallet,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kartu</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kredit</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rgbClr val="002060"/>
                </a:solidFill>
                <a:effectLst/>
                <a:uLnTx/>
                <a:uFillTx/>
                <a:latin typeface="Calibri"/>
                <a:ea typeface="+mn-ea"/>
                <a:cs typeface="+mn-cs"/>
              </a:rPr>
              <a:t>Layanan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pelanggan</a:t>
            </a:r>
            <a:r>
              <a:rPr kumimoji="0" lang="en-IN" sz="1800" b="0" i="0" u="none" strike="noStrike" kern="1200" cap="none" spc="0" normalizeH="0" baseline="0" noProof="0" dirty="0">
                <a:ln>
                  <a:noFill/>
                </a:ln>
                <a:solidFill>
                  <a:srgbClr val="002060"/>
                </a:solidFill>
                <a:effectLst/>
                <a:uLnTx/>
                <a:uFillTx/>
                <a:latin typeface="Calibri"/>
                <a:ea typeface="+mn-ea"/>
                <a:cs typeface="+mn-cs"/>
              </a:rPr>
              <a:t>: Tim customer service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siap</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membantu</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pengguna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dengan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pertanyaan</a:t>
            </a:r>
            <a:r>
              <a:rPr kumimoji="0" lang="en-IN" sz="1800" b="0" i="0" u="none" strike="noStrike" kern="1200" cap="none" spc="0" normalizeH="0" baseline="0" noProof="0" dirty="0">
                <a:ln>
                  <a:noFill/>
                </a:ln>
                <a:solidFill>
                  <a:srgbClr val="002060"/>
                </a:solidFill>
                <a:effectLst/>
                <a:uLnTx/>
                <a:uFillTx/>
                <a:latin typeface="Calibri"/>
                <a:ea typeface="+mn-ea"/>
                <a:cs typeface="+mn-cs"/>
              </a:rPr>
              <a: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masalah</a:t>
            </a:r>
            <a:r>
              <a:rPr kumimoji="0" lang="en-IN" sz="1800" b="0" i="0" u="none" strike="noStrike" kern="1200" cap="none" spc="0" normalizeH="0" baseline="0" noProof="0" dirty="0">
                <a:ln>
                  <a:noFill/>
                </a:ln>
                <a:solidFill>
                  <a:srgbClr val="002060"/>
                </a:solidFill>
                <a:effectLst/>
                <a:uLnTx/>
                <a:uFillTx/>
                <a:latin typeface="Calibri"/>
                <a:ea typeface="+mn-ea"/>
                <a:cs typeface="+mn-cs"/>
              </a:rPr>
              <a:t>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mereka</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hadapi</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rgbClr val="002060"/>
                </a:solidFill>
                <a:effectLst/>
                <a:uLnTx/>
                <a:uFillTx/>
                <a:latin typeface="Calibri"/>
                <a:ea typeface="+mn-ea"/>
                <a:cs typeface="+mn-cs"/>
              </a:rPr>
              <a:t>Komunitas</a:t>
            </a:r>
            <a:r>
              <a:rPr kumimoji="0" lang="en-IN" sz="1800" b="0" i="0" u="none" strike="noStrike" kern="1200" cap="none" spc="0" normalizeH="0" baseline="0" noProof="0" dirty="0">
                <a:ln>
                  <a:noFill/>
                </a:ln>
                <a:solidFill>
                  <a:srgbClr val="002060"/>
                </a:solidFill>
                <a:effectLst/>
                <a:uLnTx/>
                <a:uFillTx/>
                <a:latin typeface="Calibri"/>
                <a:ea typeface="+mn-ea"/>
                <a:cs typeface="+mn-cs"/>
              </a:rPr>
              <a:t> gamer: Forum online dan acara offline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untuk</a:t>
            </a:r>
            <a:r>
              <a:rPr kumimoji="0" lang="en-IN" sz="1800" b="0" i="0" u="none" strike="noStrike" kern="1200" cap="none" spc="0" normalizeH="0" baseline="0" noProof="0" dirty="0">
                <a:ln>
                  <a:noFill/>
                </a:ln>
                <a:solidFill>
                  <a:srgbClr val="002060"/>
                </a:solidFill>
                <a:effectLst/>
                <a:uLnTx/>
                <a:uFillTx/>
                <a:latin typeface="Calibri"/>
                <a:ea typeface="+mn-ea"/>
                <a:cs typeface="+mn-cs"/>
              </a:rPr>
              <a:t> gamer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berinteraksi</a:t>
            </a:r>
            <a:r>
              <a:rPr kumimoji="0" lang="en-IN" sz="1800" b="0" i="0" u="none" strike="noStrike" kern="1200" cap="none" spc="0" normalizeH="0" baseline="0" noProof="0" dirty="0">
                <a:ln>
                  <a:noFill/>
                </a:ln>
                <a:solidFill>
                  <a:srgbClr val="002060"/>
                </a:solidFill>
                <a:effectLst/>
                <a:uLnTx/>
                <a:uFillTx/>
                <a:latin typeface="Calibri"/>
                <a:ea typeface="+mn-ea"/>
                <a:cs typeface="+mn-cs"/>
              </a:rPr>
              <a:t>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saling</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berbagi</a:t>
            </a:r>
            <a:r>
              <a:rPr kumimoji="0" lang="en-IN" sz="1800" b="0" i="0" u="none" strike="noStrike" kern="1200" cap="none" spc="0" normalizeH="0" baseline="0" noProof="0" dirty="0">
                <a:ln>
                  <a:noFill/>
                </a:ln>
                <a:solidFill>
                  <a:srgbClr val="002060"/>
                </a:solidFill>
                <a:effectLst/>
                <a:uLnTx/>
                <a:uFillTx/>
                <a:latin typeface="Calibri"/>
                <a:ea typeface="+mn-ea"/>
                <a:cs typeface="+mn-cs"/>
              </a:rPr>
              <a:t> tips.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2060"/>
                </a:solidFill>
                <a:effectLst/>
                <a:uLnTx/>
                <a:uFillTx/>
                <a:latin typeface="Calibri"/>
                <a:ea typeface="+mn-ea"/>
                <a:cs typeface="+mn-cs"/>
              </a:rPr>
              <a:t>Program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loyalitas</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Pelanggan</a:t>
            </a:r>
            <a:r>
              <a:rPr kumimoji="0" lang="en-IN" sz="1800" b="0" i="0" u="none" strike="noStrike" kern="1200" cap="none" spc="0" normalizeH="0" baseline="0" noProof="0" dirty="0">
                <a:ln>
                  <a:noFill/>
                </a:ln>
                <a:solidFill>
                  <a:srgbClr val="002060"/>
                </a:solidFill>
                <a:effectLst/>
                <a:uLnTx/>
                <a:uFillTx/>
                <a:latin typeface="Calibri"/>
                <a:ea typeface="+mn-ea"/>
                <a:cs typeface="+mn-cs"/>
              </a:rPr>
              <a:t> yang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sering</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melakukan</a:t>
            </a:r>
            <a:r>
              <a:rPr kumimoji="0" lang="en-IN" sz="1800" b="0" i="0" u="none" strike="noStrike" kern="1200" cap="none" spc="0" normalizeH="0" baseline="0" noProof="0" dirty="0">
                <a:ln>
                  <a:noFill/>
                </a:ln>
                <a:solidFill>
                  <a:srgbClr val="002060"/>
                </a:solidFill>
                <a:effectLst/>
                <a:uLnTx/>
                <a:uFillTx/>
                <a:latin typeface="Calibri"/>
                <a:ea typeface="+mn-ea"/>
                <a:cs typeface="+mn-cs"/>
              </a:rPr>
              <a:t> top-up game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akan</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mendapatkan</a:t>
            </a:r>
            <a:r>
              <a:rPr kumimoji="0" lang="en-IN" sz="1800" b="0" i="0" u="none" strike="noStrike" kern="1200" cap="none" spc="0" normalizeH="0" baseline="0" noProof="0" dirty="0">
                <a:ln>
                  <a:noFill/>
                </a:ln>
                <a:solidFill>
                  <a:srgbClr val="002060"/>
                </a:solidFill>
                <a:effectLst/>
                <a:uLnTx/>
                <a:uFillTx/>
                <a:latin typeface="Calibri"/>
                <a:ea typeface="+mn-ea"/>
                <a:cs typeface="+mn-cs"/>
              </a:rPr>
              <a:t> bonus dan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akses</a:t>
            </a:r>
            <a:r>
              <a:rPr kumimoji="0" lang="en-IN" sz="1800" b="0" i="0" u="none" strike="noStrike" kern="1200" cap="none" spc="0" normalizeH="0" baseline="0" noProof="0" dirty="0">
                <a:ln>
                  <a:noFill/>
                </a:ln>
                <a:solidFill>
                  <a:srgbClr val="002060"/>
                </a:solidFill>
                <a:effectLst/>
                <a:uLnTx/>
                <a:uFillTx/>
                <a:latin typeface="Calibri"/>
                <a:ea typeface="+mn-ea"/>
                <a:cs typeface="+mn-cs"/>
              </a:rPr>
              <a:t> </a:t>
            </a:r>
            <a:r>
              <a:rPr kumimoji="0" lang="en-IN" sz="1800" b="0" i="0" u="none" strike="noStrike" kern="1200" cap="none" spc="0" normalizeH="0" baseline="0" noProof="0" dirty="0" err="1">
                <a:ln>
                  <a:noFill/>
                </a:ln>
                <a:solidFill>
                  <a:srgbClr val="002060"/>
                </a:solidFill>
                <a:effectLst/>
                <a:uLnTx/>
                <a:uFillTx/>
                <a:latin typeface="Calibri"/>
                <a:ea typeface="+mn-ea"/>
                <a:cs typeface="+mn-cs"/>
              </a:rPr>
              <a:t>eksklusif</a:t>
            </a:r>
            <a:r>
              <a:rPr kumimoji="0" lang="en-IN" sz="1800" b="0" i="0" u="none" strike="noStrike" kern="1200" cap="none" spc="0" normalizeH="0" baseline="0" noProof="0" dirty="0">
                <a:ln>
                  <a:noFill/>
                </a:ln>
                <a:solidFill>
                  <a:srgbClr val="002060"/>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2060"/>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437D10F2-D825-4F14-8721-CF5105D60893}"/>
              </a:ext>
            </a:extLst>
          </p:cNvPr>
          <p:cNvSpPr txBox="1"/>
          <p:nvPr/>
        </p:nvSpPr>
        <p:spPr>
          <a:xfrm>
            <a:off x="16426366" y="799815"/>
            <a:ext cx="1422954" cy="623248"/>
          </a:xfrm>
          <a:prstGeom prst="rect">
            <a:avLst/>
          </a:prstGeom>
          <a:noFill/>
        </p:spPr>
        <p:txBody>
          <a:bodyPr wrap="square" lIns="68580" tIns="34290" rIns="68580" bIns="3429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Place your logo here</a:t>
            </a: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5DE34494-019C-4AF1-907B-33245967C575}"/>
              </a:ext>
            </a:extLst>
          </p:cNvPr>
          <p:cNvSpPr/>
          <p:nvPr/>
        </p:nvSpPr>
        <p:spPr>
          <a:xfrm>
            <a:off x="16230600" y="39899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100" b="0" i="0" u="none" strike="noStrike" kern="1200" cap="none" spc="0" normalizeH="0" baseline="0" noProof="0">
              <a:ln>
                <a:noFill/>
              </a:ln>
              <a:solidFill>
                <a:prstClr val="white"/>
              </a:solidFill>
              <a:effectLst/>
              <a:uLnTx/>
              <a:uFillTx/>
              <a:latin typeface="Calibri"/>
              <a:ea typeface="+mn-ea"/>
              <a:cs typeface="+mn-cs"/>
            </a:endParaRPr>
          </a:p>
        </p:txBody>
      </p:sp>
      <p:grpSp>
        <p:nvGrpSpPr>
          <p:cNvPr id="24" name="Group 23">
            <a:extLst>
              <a:ext uri="{FF2B5EF4-FFF2-40B4-BE49-F238E27FC236}">
                <a16:creationId xmlns:a16="http://schemas.microsoft.com/office/drawing/2014/main" id="{2871DA2D-B3CE-4F68-958C-EFD80A045093}"/>
              </a:ext>
            </a:extLst>
          </p:cNvPr>
          <p:cNvGrpSpPr/>
          <p:nvPr/>
        </p:nvGrpSpPr>
        <p:grpSpPr>
          <a:xfrm>
            <a:off x="718063" y="1992878"/>
            <a:ext cx="13952288" cy="8182928"/>
            <a:chOff x="1057033" y="956344"/>
            <a:chExt cx="9301525" cy="5455285"/>
          </a:xfrm>
          <a:noFill/>
        </p:grpSpPr>
        <p:sp>
          <p:nvSpPr>
            <p:cNvPr id="25" name="Rectangle 24">
              <a:extLst>
                <a:ext uri="{FF2B5EF4-FFF2-40B4-BE49-F238E27FC236}">
                  <a16:creationId xmlns:a16="http://schemas.microsoft.com/office/drawing/2014/main" id="{142DE8B1-BA37-482F-A9F6-BEF943895596}"/>
                </a:ext>
              </a:extLst>
            </p:cNvPr>
            <p:cNvSpPr/>
            <p:nvPr/>
          </p:nvSpPr>
          <p:spPr>
            <a:xfrm>
              <a:off x="1057033" y="956344"/>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Gamer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kesulitan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menemukan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GB" sz="1800" b="0" i="0" u="none" strike="noStrike" kern="1200" cap="none" spc="0" normalizeH="0" baseline="0" noProof="0" dirty="0">
                  <a:ln>
                    <a:noFill/>
                  </a:ln>
                  <a:solidFill>
                    <a:prstClr val="black"/>
                  </a:solidFill>
                  <a:effectLst/>
                  <a:uLnTx/>
                  <a:uFillTx/>
                  <a:latin typeface="Calibri"/>
                  <a:ea typeface="+mn-ea"/>
                  <a:cs typeface="+mn-cs"/>
                </a:rPr>
                <a:t> yang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GB" sz="1800" b="0" i="0" u="none" strike="noStrike" kern="1200" cap="none" spc="0" normalizeH="0" baseline="0" noProof="0" dirty="0">
                  <a:ln>
                    <a:noFill/>
                  </a:ln>
                  <a:solidFill>
                    <a:prstClr val="black"/>
                  </a:solidFill>
                  <a:effectLst/>
                  <a:uLnTx/>
                  <a:uFillTx/>
                  <a:latin typeface="Calibri"/>
                  <a:ea typeface="+mn-ea"/>
                  <a:cs typeface="+mn-cs"/>
                </a:rPr>
                <a:t> dan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sesuai</a:t>
              </a:r>
              <a:r>
                <a:rPr lang="en-GB" dirty="0">
                  <a:solidFill>
                    <a:prstClr val="black"/>
                  </a:solidFill>
                  <a:latin typeface="Calibri"/>
                </a:rPr>
                <a:t>.</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Harga top-up mahal dan minim promo.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Kekhawatiran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tentang</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keamanan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Proses top-up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lambat</a:t>
              </a:r>
              <a:r>
                <a:rPr kumimoji="0" lang="en-GB" sz="1800" b="0" i="0" u="none" strike="noStrike" kern="1200" cap="none" spc="0" normalizeH="0" baseline="0" noProof="0" dirty="0">
                  <a:ln>
                    <a:noFill/>
                  </a:ln>
                  <a:solidFill>
                    <a:prstClr val="black"/>
                  </a:solidFill>
                  <a:effectLst/>
                  <a:uLnTx/>
                  <a:uFillTx/>
                  <a:latin typeface="Calibri"/>
                  <a:ea typeface="+mn-ea"/>
                  <a:cs typeface="+mn-cs"/>
                </a:rPr>
                <a:t> dan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rumit</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Kurangnya</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GB" sz="1800" b="0" i="0" u="none" strike="noStrike" kern="1200" cap="none" spc="0" normalizeH="0" baseline="0" noProof="0" dirty="0">
                  <a:ln>
                    <a:noFill/>
                  </a:ln>
                  <a:solidFill>
                    <a:prstClr val="black"/>
                  </a:solidFill>
                  <a:effectLst/>
                  <a:uLnTx/>
                  <a:uFillTx/>
                  <a:latin typeface="Calibri"/>
                  <a:ea typeface="+mn-ea"/>
                  <a:cs typeface="+mn-cs"/>
                </a:rPr>
                <a:t> yang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EXISTING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GB" sz="1800" b="0" i="0" u="none" strike="noStrike" kern="1200" cap="none" spc="0" normalizeH="0" baseline="0" noProof="0" dirty="0">
                  <a:ln>
                    <a:noFill/>
                  </a:ln>
                  <a:solidFill>
                    <a:prstClr val="black"/>
                  </a:solidFill>
                  <a:effectLst/>
                  <a:uLnTx/>
                  <a:uFillTx/>
                  <a:latin typeface="Calibri"/>
                  <a:ea typeface="+mn-ea"/>
                  <a:cs typeface="+mn-cs"/>
                </a:rPr>
                <a:t> top-up game online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lainnya</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Toko game offline.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Kartu</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prabayar</a:t>
              </a:r>
              <a:r>
                <a:rPr kumimoji="0" lang="en-GB" sz="1800" b="0" i="0" u="none" strike="noStrike" kern="1200" cap="none" spc="0" normalizeH="0" baseline="0" noProof="0" dirty="0">
                  <a:ln>
                    <a:noFill/>
                  </a:ln>
                  <a:solidFill>
                    <a:prstClr val="black"/>
                  </a:solidFill>
                  <a:effectLst/>
                  <a:uLnTx/>
                  <a:uFillTx/>
                  <a:latin typeface="Calibri"/>
                  <a:ea typeface="+mn-ea"/>
                  <a:cs typeface="+mn-cs"/>
                </a:rPr>
                <a:t> game.</a:t>
              </a:r>
            </a:p>
          </p:txBody>
        </p:sp>
        <p:sp>
          <p:nvSpPr>
            <p:cNvPr id="26" name="Rectangle 25">
              <a:extLst>
                <a:ext uri="{FF2B5EF4-FFF2-40B4-BE49-F238E27FC236}">
                  <a16:creationId xmlns:a16="http://schemas.microsoft.com/office/drawing/2014/main" id="{DA61AF53-C124-49C7-9FFB-00E90C7BD86C}"/>
                </a:ext>
              </a:extLst>
            </p:cNvPr>
            <p:cNvSpPr/>
            <p:nvPr/>
          </p:nvSpPr>
          <p:spPr>
            <a:xfrm>
              <a:off x="3032477" y="2637347"/>
              <a:ext cx="1608198" cy="23688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KEY METRICS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Jumlah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pengguna</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aktif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Volume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Rata-rata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nilai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Tingkat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retensi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Kepuasan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8C3C327D-2A6A-43E6-8F62-9A1FFF479CDC}"/>
                </a:ext>
              </a:extLst>
            </p:cNvPr>
            <p:cNvSpPr/>
            <p:nvPr/>
          </p:nvSpPr>
          <p:spPr>
            <a:xfrm>
              <a:off x="3036352" y="956345"/>
              <a:ext cx="1608198"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SOLUTION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cepat</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aman</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EB374BDD-612A-4745-8EB3-8C7D069E8146}"/>
                </a:ext>
              </a:extLst>
            </p:cNvPr>
            <p:cNvSpPr/>
            <p:nvPr/>
          </p:nvSpPr>
          <p:spPr>
            <a:xfrm>
              <a:off x="4752681" y="956344"/>
              <a:ext cx="1835913"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UNIQUE VALUE PROPOSITION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Menawarkan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berbagai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diakses</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Memberikan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diskon</a:t>
              </a:r>
              <a:r>
                <a:rPr kumimoji="0" lang="en-US" sz="1800" b="0" i="0" u="none" strike="noStrike" kern="1200" cap="none" spc="0" normalizeH="0" baseline="0" noProof="0" dirty="0">
                  <a:ln>
                    <a:noFill/>
                  </a:ln>
                  <a:solidFill>
                    <a:prstClr val="black"/>
                  </a:solidFill>
                  <a:effectLst/>
                  <a:uLnTx/>
                  <a:uFillTx/>
                  <a:latin typeface="Calibri"/>
                  <a:ea typeface="+mn-ea"/>
                  <a:cs typeface="+mn-cs"/>
                </a:rPr>
                <a:t> dan promo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menarik</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Menjamin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keamanan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Menyediakan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HIGH-LEVEL CONCEPT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err="1">
                  <a:ln>
                    <a:noFill/>
                  </a:ln>
                  <a:solidFill>
                    <a:prstClr val="black"/>
                  </a:solidFill>
                  <a:effectLst/>
                  <a:uLnTx/>
                  <a:uFillTx/>
                  <a:latin typeface="Calibri"/>
                  <a:ea typeface="+mn-ea"/>
                  <a:cs typeface="+mn-cs"/>
                </a:rPr>
                <a:t>Melakukan</a:t>
              </a:r>
              <a:r>
                <a:rPr kumimoji="0" lang="en-US" sz="1800" i="0" u="none" strike="noStrike" kern="1200" cap="none" spc="0" normalizeH="0" baseline="0" noProof="0" dirty="0">
                  <a:ln>
                    <a:noFill/>
                  </a:ln>
                  <a:solidFill>
                    <a:prstClr val="black"/>
                  </a:solidFill>
                  <a:effectLst/>
                  <a:uLnTx/>
                  <a:uFillTx/>
                  <a:latin typeface="Calibri"/>
                  <a:ea typeface="+mn-ea"/>
                  <a:cs typeface="+mn-cs"/>
                </a:rPr>
                <a:t> A/B testing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mengoptimalkan</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konversi</a:t>
              </a:r>
              <a:r>
                <a:rPr kumimoji="0" lang="en-US" sz="1800" i="0" u="none" strike="noStrike" kern="1200" cap="none" spc="0" normalizeH="0" baseline="0" noProof="0" dirty="0">
                  <a:ln>
                    <a:noFill/>
                  </a:ln>
                  <a:solidFill>
                    <a:prstClr val="black"/>
                  </a:solidFill>
                  <a:effectLst/>
                  <a:uLnTx/>
                  <a:uFillTx/>
                  <a:latin typeface="Calibri"/>
                  <a:ea typeface="+mn-ea"/>
                  <a:cs typeface="+mn-cs"/>
                </a:rPr>
                <a:t> pada website dan </a:t>
              </a:r>
              <a:r>
                <a:rPr kumimoji="0" lang="en-US" sz="180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i="0" u="none" strike="noStrike" kern="1200" cap="none" spc="0" normalizeH="0" baseline="0" noProof="0" dirty="0">
                  <a:ln>
                    <a:noFill/>
                  </a:ln>
                  <a:solidFill>
                    <a:prstClr val="black"/>
                  </a:solidFill>
                  <a:effectLst/>
                  <a:uLnTx/>
                  <a:uFillTx/>
                  <a:latin typeface="Calibri"/>
                  <a:ea typeface="+mn-ea"/>
                  <a:cs typeface="+mn-cs"/>
                </a:rPr>
                <a:t> mobile.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err="1">
                  <a:ln>
                    <a:noFill/>
                  </a:ln>
                  <a:solidFill>
                    <a:prstClr val="black"/>
                  </a:solidFill>
                  <a:effectLst/>
                  <a:uLnTx/>
                  <a:uFillTx/>
                  <a:latin typeface="Calibri"/>
                  <a:ea typeface="+mn-ea"/>
                  <a:cs typeface="+mn-cs"/>
                </a:rPr>
                <a:t>Mengadakan</a:t>
              </a:r>
              <a:r>
                <a:rPr kumimoji="0" lang="en-US" sz="1800" i="0" u="none" strike="noStrike" kern="1200" cap="none" spc="0" normalizeH="0" baseline="0" noProof="0" dirty="0">
                  <a:ln>
                    <a:noFill/>
                  </a:ln>
                  <a:solidFill>
                    <a:prstClr val="black"/>
                  </a:solidFill>
                  <a:effectLst/>
                  <a:uLnTx/>
                  <a:uFillTx/>
                  <a:latin typeface="Calibri"/>
                  <a:ea typeface="+mn-ea"/>
                  <a:cs typeface="+mn-cs"/>
                </a:rPr>
                <a:t> acara offline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menjangkau</a:t>
              </a:r>
              <a:r>
                <a:rPr kumimoji="0" lang="en-US" sz="1800" i="0" u="none" strike="noStrike" kern="1200" cap="none" spc="0" normalizeH="0" baseline="0" noProof="0" dirty="0">
                  <a:ln>
                    <a:noFill/>
                  </a:ln>
                  <a:solidFill>
                    <a:prstClr val="black"/>
                  </a:solidFill>
                  <a:effectLst/>
                  <a:uLnTx/>
                  <a:uFillTx/>
                  <a:latin typeface="Calibri"/>
                  <a:ea typeface="+mn-ea"/>
                  <a:cs typeface="+mn-cs"/>
                </a:rPr>
                <a:t> gamer </a:t>
              </a:r>
              <a:r>
                <a:rPr kumimoji="0" lang="en-US" sz="1800" i="0" u="none" strike="noStrike" kern="1200" cap="none" spc="0" normalizeH="0" baseline="0" noProof="0" dirty="0" err="1">
                  <a:ln>
                    <a:noFill/>
                  </a:ln>
                  <a:solidFill>
                    <a:prstClr val="black"/>
                  </a:solidFill>
                  <a:effectLst/>
                  <a:uLnTx/>
                  <a:uFillTx/>
                  <a:latin typeface="Calibri"/>
                  <a:ea typeface="+mn-ea"/>
                  <a:cs typeface="+mn-cs"/>
                </a:rPr>
                <a:t>baru</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p:txBody>
        </p:sp>
        <p:sp>
          <p:nvSpPr>
            <p:cNvPr id="29" name="Rectangle 28">
              <a:extLst>
                <a:ext uri="{FF2B5EF4-FFF2-40B4-BE49-F238E27FC236}">
                  <a16:creationId xmlns:a16="http://schemas.microsoft.com/office/drawing/2014/main" id="{2BA62365-66A4-404F-8375-01904FBE1169}"/>
                </a:ext>
              </a:extLst>
            </p:cNvPr>
            <p:cNvSpPr/>
            <p:nvPr/>
          </p:nvSpPr>
          <p:spPr>
            <a:xfrm>
              <a:off x="6689796" y="956344"/>
              <a:ext cx="1657072"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UNFAIR ADVANTAGE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Beragam</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metode</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ZA" sz="1800" b="0" i="0" u="none" strike="noStrike" kern="1200" cap="none" spc="0" normalizeH="0" baseline="0" noProof="0" dirty="0">
                  <a:ln>
                    <a:noFill/>
                  </a:ln>
                  <a:solidFill>
                    <a:prstClr val="black"/>
                  </a:solidFill>
                  <a:effectLst/>
                  <a:uLnTx/>
                  <a:uFillTx/>
                  <a:latin typeface="Calibri"/>
                  <a:ea typeface="+mn-ea"/>
                  <a:cs typeface="+mn-cs"/>
                </a:rPr>
                <a:t> yang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mudah</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diakses</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Diskon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promo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menarik</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ZA" sz="1800" b="0" i="0" u="none" strike="noStrike" kern="1200" cap="none" spc="0" normalizeH="0" baseline="0" noProof="0" dirty="0">
                  <a:ln>
                    <a:noFill/>
                  </a:ln>
                  <a:solidFill>
                    <a:prstClr val="black"/>
                  </a:solidFill>
                  <a:effectLst/>
                  <a:uLnTx/>
                  <a:uFillTx/>
                  <a:latin typeface="Calibri"/>
                  <a:ea typeface="+mn-ea"/>
                  <a:cs typeface="+mn-cs"/>
                </a:rPr>
                <a:t> yang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responsif</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F7BC84B1-956D-42A5-8672-FCFD7B07D99A}"/>
                </a:ext>
              </a:extLst>
            </p:cNvPr>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CHANNELS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Website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Media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sosial</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Kolaborasi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a:ea typeface="+mn-ea"/>
                  <a:cs typeface="+mn-cs"/>
                </a:rPr>
                <a:t> influencer game.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US" sz="1800" b="0" i="0" u="none" strike="noStrike" kern="1200" cap="none" spc="0" normalizeH="0" baseline="0" noProof="0" dirty="0">
                  <a:ln>
                    <a:noFill/>
                  </a:ln>
                  <a:solidFill>
                    <a:prstClr val="black"/>
                  </a:solidFill>
                  <a:effectLst/>
                  <a:uLnTx/>
                  <a:uFillTx/>
                  <a:latin typeface="Calibri"/>
                  <a:ea typeface="+mn-ea"/>
                  <a:cs typeface="+mn-cs"/>
                </a:rPr>
                <a:t> online dan offline.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REVENUE STREAMS</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Komisi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dari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setiap</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transaksi</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Penjualan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US" sz="1800" b="0" i="0" u="none" strike="noStrike" kern="1200" cap="none" spc="0" normalizeH="0" baseline="0" noProof="0" dirty="0">
                  <a:ln>
                    <a:noFill/>
                  </a:ln>
                  <a:solidFill>
                    <a:prstClr val="black"/>
                  </a:solidFill>
                  <a:effectLst/>
                  <a:uLnTx/>
                  <a:uFillTx/>
                  <a:latin typeface="Calibri"/>
                  <a:ea typeface="+mn-ea"/>
                  <a:cs typeface="+mn-cs"/>
                </a:rPr>
                <a:t> pada website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US"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Penawaran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US" sz="1800" b="0" i="0" u="none" strike="noStrike" kern="1200" cap="none" spc="0" normalizeH="0" baseline="0" noProof="0" dirty="0">
                  <a:ln>
                    <a:noFill/>
                  </a:ln>
                  <a:solidFill>
                    <a:prstClr val="black"/>
                  </a:solidFill>
                  <a:effectLst/>
                  <a:uLnTx/>
                  <a:uFillTx/>
                  <a:latin typeface="Calibri"/>
                  <a:ea typeface="+mn-ea"/>
                  <a:cs typeface="+mn-cs"/>
                </a:rPr>
                <a:t> premium,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seperti</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dengan</a:t>
              </a:r>
              <a:r>
                <a:rPr kumimoji="0" lang="en-US" sz="1800" b="0" i="0" u="none" strike="noStrike" kern="1200" cap="none" spc="0" normalizeH="0" baseline="0" noProof="0" dirty="0">
                  <a:ln>
                    <a:noFill/>
                  </a:ln>
                  <a:solidFill>
                    <a:prstClr val="black"/>
                  </a:solidFill>
                  <a:effectLst/>
                  <a:uLnTx/>
                  <a:uFillTx/>
                  <a:latin typeface="Calibri"/>
                  <a:ea typeface="+mn-ea"/>
                  <a:cs typeface="+mn-cs"/>
                </a:rPr>
                <a:t> bonus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akses</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eksklusif</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32" name="Rectangle 31">
              <a:extLst>
                <a:ext uri="{FF2B5EF4-FFF2-40B4-BE49-F238E27FC236}">
                  <a16:creationId xmlns:a16="http://schemas.microsoft.com/office/drawing/2014/main" id="{009C3843-A5E1-4267-892B-5C21CFF1D0BF}"/>
                </a:ext>
              </a:extLst>
            </p:cNvPr>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CUSTOMER SEGMENTS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Gamer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dari</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semua</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kalangan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usia</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demografi</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 Orang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tua</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ingin</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membelikan</a:t>
              </a:r>
              <a:r>
                <a:rPr kumimoji="0" lang="en-US" sz="1800" b="0" i="0" u="none" strike="noStrike" kern="1200" cap="none" spc="0" normalizeH="0" baseline="0" noProof="0" dirty="0">
                  <a:ln>
                    <a:noFill/>
                  </a:ln>
                  <a:solidFill>
                    <a:prstClr val="black"/>
                  </a:solidFill>
                  <a:effectLst/>
                  <a:uLnTx/>
                  <a:uFillTx/>
                  <a:latin typeface="Calibri"/>
                  <a:ea typeface="+mn-ea"/>
                  <a:cs typeface="+mn-cs"/>
                </a:rPr>
                <a:t> game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anak-anak</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mereka</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 Gamer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profesional</a:t>
              </a:r>
              <a:r>
                <a:rPr kumimoji="0" lang="en-US" sz="1800" b="0" i="0" u="none" strike="noStrike" kern="1200" cap="none" spc="0" normalizeH="0" baseline="0" noProof="0" dirty="0">
                  <a:ln>
                    <a:noFill/>
                  </a:ln>
                  <a:solidFill>
                    <a:prstClr val="black"/>
                  </a:solidFill>
                  <a:effectLst/>
                  <a:uLnTx/>
                  <a:uFillTx/>
                  <a:latin typeface="Calibri"/>
                  <a:ea typeface="+mn-ea"/>
                  <a:cs typeface="+mn-cs"/>
                </a:rPr>
                <a:t>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membutuhkan</a:t>
              </a:r>
              <a:r>
                <a:rPr kumimoji="0" lang="en-US" sz="1800" b="0" i="0" u="none" strike="noStrike" kern="1200" cap="none" spc="0" normalizeH="0" baseline="0" noProof="0" dirty="0">
                  <a:ln>
                    <a:noFill/>
                  </a:ln>
                  <a:solidFill>
                    <a:prstClr val="black"/>
                  </a:solidFill>
                  <a:effectLst/>
                  <a:uLnTx/>
                  <a:uFillTx/>
                  <a:latin typeface="Calibri"/>
                  <a:ea typeface="+mn-ea"/>
                  <a:cs typeface="+mn-cs"/>
                </a:rPr>
                <a:t> top-up game yang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cepat</a:t>
              </a:r>
              <a:r>
                <a:rPr kumimoji="0" lang="en-US" sz="1800" b="0" i="0" u="none" strike="noStrike" kern="1200" cap="none" spc="0" normalizeH="0" baseline="0" noProof="0" dirty="0">
                  <a:ln>
                    <a:noFill/>
                  </a:ln>
                  <a:solidFill>
                    <a:prstClr val="black"/>
                  </a:solidFill>
                  <a:effectLst/>
                  <a:uLnTx/>
                  <a:uFillTx/>
                  <a:latin typeface="Calibri"/>
                  <a:ea typeface="+mn-ea"/>
                  <a:cs typeface="+mn-cs"/>
                </a:rPr>
                <a:t> dan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andal</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EARLY ADOPTERS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Gamer yang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sering</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melakukan</a:t>
              </a:r>
              <a:r>
                <a:rPr kumimoji="0" lang="en-US" sz="1800" i="0" u="none" strike="noStrike" kern="1200" cap="none" spc="0" normalizeH="0" baseline="0" noProof="0" dirty="0">
                  <a:ln>
                    <a:noFill/>
                  </a:ln>
                  <a:solidFill>
                    <a:prstClr val="black"/>
                  </a:solidFill>
                  <a:effectLst/>
                  <a:uLnTx/>
                  <a:uFillTx/>
                  <a:latin typeface="Calibri"/>
                  <a:ea typeface="+mn-ea"/>
                  <a:cs typeface="+mn-cs"/>
                </a:rPr>
                <a:t> top-up game.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Gamer </a:t>
              </a:r>
              <a:r>
                <a:rPr kumimoji="0" lang="en-US" sz="1800" i="0" u="none" strike="noStrike" kern="1200" cap="none" spc="0" normalizeH="0" baseline="0" noProof="0" dirty="0" err="1">
                  <a:ln>
                    <a:noFill/>
                  </a:ln>
                  <a:solidFill>
                    <a:prstClr val="black"/>
                  </a:solidFill>
                  <a:effectLst/>
                  <a:uLnTx/>
                  <a:uFillTx/>
                  <a:latin typeface="Calibri"/>
                  <a:ea typeface="+mn-ea"/>
                  <a:cs typeface="+mn-cs"/>
                </a:rPr>
                <a:t>profesional</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Calibri"/>
                  <a:ea typeface="+mn-ea"/>
                  <a:cs typeface="+mn-cs"/>
                </a:rPr>
                <a:t>Orang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tua</a:t>
              </a:r>
              <a:r>
                <a:rPr kumimoji="0" lang="en-US" sz="1800" i="0" u="none" strike="noStrike" kern="1200" cap="none" spc="0" normalizeH="0" baseline="0" noProof="0" dirty="0">
                  <a:ln>
                    <a:noFill/>
                  </a:ln>
                  <a:solidFill>
                    <a:prstClr val="black"/>
                  </a:solidFill>
                  <a:effectLst/>
                  <a:uLnTx/>
                  <a:uFillTx/>
                  <a:latin typeface="Calibri"/>
                  <a:ea typeface="+mn-ea"/>
                  <a:cs typeface="+mn-cs"/>
                </a:rPr>
                <a:t> yang </a:t>
              </a:r>
              <a:r>
                <a:rPr kumimoji="0" lang="en-US" sz="1800" i="0" u="none" strike="noStrike" kern="1200" cap="none" spc="0" normalizeH="0" baseline="0" noProof="0" dirty="0" err="1">
                  <a:ln>
                    <a:noFill/>
                  </a:ln>
                  <a:solidFill>
                    <a:prstClr val="black"/>
                  </a:solidFill>
                  <a:effectLst/>
                  <a:uLnTx/>
                  <a:uFillTx/>
                  <a:latin typeface="Calibri"/>
                  <a:ea typeface="+mn-ea"/>
                  <a:cs typeface="+mn-cs"/>
                </a:rPr>
                <a:t>ingin</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membelikan</a:t>
              </a:r>
              <a:r>
                <a:rPr kumimoji="0" lang="en-US" sz="1800" i="0" u="none" strike="noStrike" kern="1200" cap="none" spc="0" normalizeH="0" baseline="0" noProof="0" dirty="0">
                  <a:ln>
                    <a:noFill/>
                  </a:ln>
                  <a:solidFill>
                    <a:prstClr val="black"/>
                  </a:solidFill>
                  <a:effectLst/>
                  <a:uLnTx/>
                  <a:uFillTx/>
                  <a:latin typeface="Calibri"/>
                  <a:ea typeface="+mn-ea"/>
                  <a:cs typeface="+mn-cs"/>
                </a:rPr>
                <a:t> game </a:t>
              </a:r>
              <a:r>
                <a:rPr kumimoji="0" lang="en-US" sz="1800" i="0" u="none" strike="noStrike" kern="1200" cap="none" spc="0" normalizeH="0" baseline="0" noProof="0" dirty="0" err="1">
                  <a:ln>
                    <a:noFill/>
                  </a:ln>
                  <a:solidFill>
                    <a:prstClr val="black"/>
                  </a:solidFill>
                  <a:effectLst/>
                  <a:uLnTx/>
                  <a:uFillTx/>
                  <a:latin typeface="Calibri"/>
                  <a:ea typeface="+mn-ea"/>
                  <a:cs typeface="+mn-cs"/>
                </a:rPr>
                <a:t>untuk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anak-anak</a:t>
              </a:r>
              <a:r>
                <a:rPr kumimoji="0" lang="en-US" sz="1800" i="0" u="none" strike="noStrike" kern="1200" cap="none" spc="0" normalizeH="0" baseline="0" noProof="0" dirty="0">
                  <a:ln>
                    <a:noFill/>
                  </a:ln>
                  <a:solidFill>
                    <a:prstClr val="black"/>
                  </a:solidFill>
                  <a:effectLst/>
                  <a:uLnTx/>
                  <a:uFillTx/>
                  <a:latin typeface="Calibri"/>
                  <a:ea typeface="+mn-ea"/>
                  <a:cs typeface="+mn-cs"/>
                </a:rPr>
                <a:t> </a:t>
              </a:r>
              <a:r>
                <a:rPr kumimoji="0" lang="en-US" sz="1800" i="0" u="none" strike="noStrike" kern="1200" cap="none" spc="0" normalizeH="0" baseline="0" noProof="0" dirty="0" err="1">
                  <a:ln>
                    <a:noFill/>
                  </a:ln>
                  <a:solidFill>
                    <a:prstClr val="black"/>
                  </a:solidFill>
                  <a:effectLst/>
                  <a:uLnTx/>
                  <a:uFillTx/>
                  <a:latin typeface="Calibri"/>
                  <a:ea typeface="+mn-ea"/>
                  <a:cs typeface="+mn-cs"/>
                </a:rPr>
                <a:t>mereka</a:t>
              </a:r>
              <a:r>
                <a:rPr kumimoji="0" lang="en-US" sz="1800" i="0" u="none" strike="noStrike" kern="1200" cap="none" spc="0" normalizeH="0" baseline="0" noProof="0" dirty="0">
                  <a:ln>
                    <a:noFill/>
                  </a:ln>
                  <a:solidFill>
                    <a:prstClr val="black"/>
                  </a:solidFill>
                  <a:effectLst/>
                  <a:uLnTx/>
                  <a:uFillTx/>
                  <a:latin typeface="Calibri"/>
                  <a:ea typeface="+mn-ea"/>
                  <a:cs typeface="+mn-cs"/>
                </a:rPr>
                <a:t>.</a:t>
              </a:r>
            </a:p>
          </p:txBody>
        </p:sp>
        <p:sp>
          <p:nvSpPr>
            <p:cNvPr id="33" name="Rectangle 32">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COST STRUCTURE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pengembangan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pemeliharaan</a:t>
              </a:r>
              <a:r>
                <a:rPr kumimoji="0" lang="en-ZA" sz="1800" b="0" i="0" u="none" strike="noStrike" kern="1200" cap="none" spc="0" normalizeH="0" baseline="0" noProof="0" dirty="0">
                  <a:ln>
                    <a:noFill/>
                  </a:ln>
                  <a:solidFill>
                    <a:prstClr val="black"/>
                  </a:solidFill>
                  <a:effectLst/>
                  <a:uLnTx/>
                  <a:uFillTx/>
                  <a:latin typeface="Calibri"/>
                  <a:ea typeface="+mn-ea"/>
                  <a:cs typeface="+mn-cs"/>
                </a:rPr>
                <a:t> website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aplikasi</a:t>
              </a:r>
              <a:r>
                <a:rPr kumimoji="0" lang="en-ZA" sz="1800" b="0" i="0" u="none" strike="noStrike" kern="1200" cap="none" spc="0" normalizeH="0" baseline="0" noProof="0" dirty="0">
                  <a:ln>
                    <a:noFill/>
                  </a:ln>
                  <a:solidFill>
                    <a:prstClr val="black"/>
                  </a:solidFill>
                  <a:effectLst/>
                  <a:uLnTx/>
                  <a:uFillTx/>
                  <a:latin typeface="Calibri"/>
                  <a:ea typeface="+mn-ea"/>
                  <a:cs typeface="+mn-cs"/>
                </a:rPr>
                <a:t> mobile.</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pemasaran</a:t>
              </a:r>
              <a:r>
                <a:rPr kumimoji="0" lang="en-ZA" sz="1800" b="0" i="0" u="none" strike="noStrike" kern="1200" cap="none" spc="0" normalizeH="0" baseline="0" noProof="0" dirty="0">
                  <a:ln>
                    <a:noFill/>
                  </a:ln>
                  <a:solidFill>
                    <a:prstClr val="black"/>
                  </a:solidFill>
                  <a:effectLst/>
                  <a:uLnTx/>
                  <a:uFillTx/>
                  <a:latin typeface="Calibri"/>
                  <a:ea typeface="+mn-ea"/>
                  <a:cs typeface="+mn-cs"/>
                </a:rPr>
                <a:t> dan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iklan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layanan</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pelanggan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infrastruktur</a:t>
              </a:r>
              <a:r>
                <a:rPr kumimoji="0" lang="en-ZA" sz="1800" b="0" i="0" u="none" strike="noStrike" kern="1200" cap="none" spc="0" normalizeH="0" baseline="0" noProof="0" dirty="0">
                  <a:ln>
                    <a:noFill/>
                  </a:ln>
                  <a:solidFill>
                    <a:prstClr val="black"/>
                  </a:solidFill>
                  <a:effectLst/>
                  <a:uLnTx/>
                  <a:uFillTx/>
                  <a:latin typeface="Calibri"/>
                  <a:ea typeface="+mn-ea"/>
                  <a:cs typeface="+mn-cs"/>
                </a:rPr>
                <a:t>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teknologi</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257176" marR="0" lvl="0" indent="-25717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ZA" sz="1800" b="0" i="0" u="none" strike="noStrike" kern="1200" cap="none" spc="0" normalizeH="0" baseline="0" noProof="0" dirty="0" err="1">
                  <a:ln>
                    <a:noFill/>
                  </a:ln>
                  <a:solidFill>
                    <a:prstClr val="black"/>
                  </a:solidFill>
                  <a:effectLst/>
                  <a:uLnTx/>
                  <a:uFillTx/>
                  <a:latin typeface="Calibri"/>
                  <a:ea typeface="+mn-ea"/>
                  <a:cs typeface="+mn-cs"/>
                </a:rPr>
                <a:t>Biaya</a:t>
              </a:r>
              <a:r>
                <a:rPr kumimoji="0" lang="en-ZA" sz="1800" b="0" i="0" u="none" strike="noStrike" kern="1200" cap="none" spc="0" normalizeH="0" baseline="0" noProof="0" dirty="0">
                  <a:ln>
                    <a:noFill/>
                  </a:ln>
                  <a:solidFill>
                    <a:prstClr val="black"/>
                  </a:solidFill>
                  <a:effectLst/>
                  <a:uLnTx/>
                  <a:uFillTx/>
                  <a:latin typeface="Calibri"/>
                  <a:ea typeface="+mn-ea"/>
                  <a:cs typeface="+mn-cs"/>
                </a:rPr>
                <a:t> proses </a:t>
              </a:r>
              <a:r>
                <a:rPr kumimoji="0" lang="en-ZA" sz="1800" b="0" i="0" u="none" strike="noStrike" kern="1200" cap="none" spc="0" normalizeH="0" baseline="0" noProof="0" dirty="0" err="1">
                  <a:ln>
                    <a:noFill/>
                  </a:ln>
                  <a:solidFill>
                    <a:prstClr val="black"/>
                  </a:solidFill>
                  <a:effectLst/>
                  <a:uLnTx/>
                  <a:uFillTx/>
                  <a:latin typeface="Calibri"/>
                  <a:ea typeface="+mn-ea"/>
                  <a:cs typeface="+mn-cs"/>
                </a:rPr>
                <a:t>pembayaran</a:t>
              </a:r>
              <a:r>
                <a:rPr kumimoji="0" lang="en-ZA"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2" name="Rectangle 1"/>
          <p:cNvSpPr/>
          <p:nvPr/>
        </p:nvSpPr>
        <p:spPr>
          <a:xfrm>
            <a:off x="12801600" y="419100"/>
            <a:ext cx="3033182" cy="1200329"/>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mn-cs"/>
              </a:rPr>
              <a:t>	This canvas explains how the venture makes money (attracts, serves and keeps customers)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54287" y="439081"/>
            <a:ext cx="655576" cy="360734"/>
          </a:xfrm>
          <a:prstGeom prst="rect">
            <a:avLst/>
          </a:prstGeom>
        </p:spPr>
      </p:pic>
      <p:pic>
        <p:nvPicPr>
          <p:cNvPr id="4" name="Picture 3">
            <a:extLst>
              <a:ext uri="{FF2B5EF4-FFF2-40B4-BE49-F238E27FC236}">
                <a16:creationId xmlns:a16="http://schemas.microsoft.com/office/drawing/2014/main" id="{AA79D78B-BF8F-7410-8882-7ECE9EEA35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69594" y="335162"/>
            <a:ext cx="1656227" cy="1656227"/>
          </a:xfrm>
          <a:prstGeom prst="rect">
            <a:avLst/>
          </a:prstGeom>
        </p:spPr>
      </p:pic>
      <p:pic>
        <p:nvPicPr>
          <p:cNvPr id="6" name="Picture 5">
            <a:extLst>
              <a:ext uri="{FF2B5EF4-FFF2-40B4-BE49-F238E27FC236}">
                <a16:creationId xmlns:a16="http://schemas.microsoft.com/office/drawing/2014/main" id="{C142EA19-F0AC-57A3-2424-B0C45354BF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88711" y="3009900"/>
            <a:ext cx="3275309" cy="1817173"/>
          </a:xfrm>
          <a:prstGeom prst="rect">
            <a:avLst/>
          </a:prstGeom>
        </p:spPr>
      </p:pic>
    </p:spTree>
    <p:extLst>
      <p:ext uri="{BB962C8B-B14F-4D97-AF65-F5344CB8AC3E}">
        <p14:creationId xmlns:p14="http://schemas.microsoft.com/office/powerpoint/2010/main" val="328139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
            <a:ext cx="4191000" cy="652462"/>
          </a:xfrm>
        </p:spPr>
        <p:txBody>
          <a:bodyPr>
            <a:normAutofit fontScale="90000"/>
          </a:bodyPr>
          <a:lstStyle/>
          <a:p>
            <a:pPr algn="l"/>
            <a:r>
              <a:rPr lang="en-US" sz="4400" dirty="0">
                <a:solidFill>
                  <a:schemeClr val="tx1"/>
                </a:solidFill>
              </a:rPr>
              <a:t>MVP</a:t>
            </a:r>
            <a:endParaRPr lang="en-US" dirty="0">
              <a:solidFill>
                <a:schemeClr val="tx1"/>
              </a:solidFill>
            </a:endParaRPr>
          </a:p>
        </p:txBody>
      </p:sp>
      <p:sp>
        <p:nvSpPr>
          <p:cNvPr id="3" name="TextBox 2"/>
          <p:cNvSpPr txBox="1"/>
          <p:nvPr/>
        </p:nvSpPr>
        <p:spPr>
          <a:xfrm>
            <a:off x="1143000" y="2122281"/>
            <a:ext cx="13182600" cy="5093702"/>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700" b="1" i="0" u="none" strike="noStrike" kern="1200" cap="none" spc="0" normalizeH="0" baseline="0" noProof="0" dirty="0">
                <a:ln>
                  <a:noFill/>
                </a:ln>
                <a:solidFill>
                  <a:prstClr val="black"/>
                </a:solidFill>
                <a:effectLst/>
                <a:uLnTx/>
                <a:uFillTx/>
                <a:latin typeface="Calibri"/>
                <a:ea typeface="+mn-ea"/>
                <a:cs typeface="+mn-cs"/>
              </a:rPr>
              <a:t>Provide Full product/service description</a:t>
            </a:r>
            <a:endPar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Insert a picture of the prototype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Provide video link of the working prototype, if any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Share screenshots of website ( Landing page, testimony etc.,).</a:t>
            </a:r>
            <a:r>
              <a:rPr kumimoji="0" lang="en-US" sz="2800" b="0" i="0" u="none" strike="noStrike" kern="1200" cap="none" spc="0" normalizeH="0" baseline="0" noProof="0" dirty="0">
                <a:ln>
                  <a:noFill/>
                </a:ln>
                <a:solidFill>
                  <a:prstClr val="black"/>
                </a:solidFill>
                <a:effectLst/>
                <a:uLnTx/>
                <a:uFillTx/>
                <a:latin typeface="Calibri"/>
                <a:ea typeface="+mn-ea"/>
                <a:cs typeface="+mn-cs"/>
              </a:rPr>
              <a:t> If the venture is in any online business, it must definitely showcase a functional website</a:t>
            </a:r>
            <a:r>
              <a:rPr kumimoji="0" lang="en-US" sz="2800" b="1" i="0" u="none" strike="noStrike" kern="1200" cap="none" spc="0" normalizeH="0" baseline="0" noProof="0" dirty="0">
                <a:ln>
                  <a:noFill/>
                </a:ln>
                <a:solidFill>
                  <a:prstClr val="black"/>
                </a:solidFill>
                <a:effectLst/>
                <a:uLnTx/>
                <a:uFillTx/>
                <a:latin typeface="Calibri"/>
                <a:ea typeface="+mn-ea"/>
                <a:cs typeface="+mn-cs"/>
              </a:rPr>
              <a:t>.</a:t>
            </a:r>
            <a:endPar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panose="020F0502020204030204"/>
                <a:ea typeface="+mn-ea"/>
                <a:cs typeface="+mn-cs"/>
              </a:rPr>
              <a:t>Share website link (</a:t>
            </a:r>
            <a:r>
              <a:rPr kumimoji="0" lang="en-US" sz="2400" b="0" i="0" u="none" strike="noStrike" kern="1200" cap="none" spc="0" normalizeH="0" baseline="0" noProof="0" dirty="0">
                <a:ln>
                  <a:noFill/>
                </a:ln>
                <a:solidFill>
                  <a:prstClr val="black"/>
                </a:solidFill>
                <a:effectLst/>
                <a:uLnTx/>
                <a:uFillTx/>
                <a:latin typeface="Calibri"/>
                <a:ea typeface="+mn-ea"/>
                <a:cs typeface="+mn-cs"/>
              </a:rPr>
              <a:t>If the venture is in any online business, it must definitely showcase a functional website</a:t>
            </a:r>
            <a:r>
              <a:rPr kumimoji="0" lang="en-US" sz="2400" b="1" i="0" u="none" strike="noStrike" kern="1200" cap="none" spc="0" normalizeH="0" baseline="0" noProof="0" dirty="0">
                <a:ln>
                  <a:noFill/>
                </a:ln>
                <a:solidFill>
                  <a:prstClr val="black"/>
                </a:solidFill>
                <a:effectLst/>
                <a:uLnTx/>
                <a:uFillTx/>
                <a:latin typeface="Calibri"/>
                <a:ea typeface="+mn-ea"/>
                <a:cs typeface="+mn-cs"/>
              </a:rPr>
              <a:t>.</a:t>
            </a:r>
            <a:r>
              <a:rPr kumimoji="0" lang="en-IN" sz="2400" b="1" i="0" u="none" strike="noStrike" kern="1200" cap="none" spc="0" normalizeH="0" baseline="0" noProof="0" dirty="0">
                <a:ln>
                  <a:noFill/>
                </a:ln>
                <a:solidFill>
                  <a:prstClr val="black"/>
                </a:solidFill>
                <a:effectLst/>
                <a:uLnTx/>
                <a:uFillTx/>
                <a:latin typeface="Calibri"/>
                <a:ea typeface="+mn-ea"/>
                <a:cs typeface="+mn-cs"/>
              </a:rPr>
              <a:t>)</a:t>
            </a: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700" b="1" i="0" u="none" strike="noStrike" kern="1200" cap="none" spc="0" normalizeH="0" baseline="0" noProof="0" dirty="0">
                <a:ln>
                  <a:noFill/>
                </a:ln>
                <a:solidFill>
                  <a:prstClr val="black"/>
                </a:solidFill>
                <a:effectLst/>
                <a:uLnTx/>
                <a:uFillTx/>
                <a:latin typeface="Calibri"/>
                <a:ea typeface="+mn-ea"/>
                <a:cs typeface="+mn-cs"/>
              </a:rPr>
              <a:t>Share App link</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Description of how the product will work and steps the customer will follow</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a:ea typeface="+mn-ea"/>
                <a:cs typeface="+mn-cs"/>
              </a:rPr>
              <a:t>Any other information</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700" b="1"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5DE34494-019C-4AF1-907B-33245967C575}"/>
              </a:ext>
            </a:extLst>
          </p:cNvPr>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100" b="0" i="0" u="none" strike="noStrike" kern="1200" cap="none" spc="0" normalizeH="0" baseline="0" noProof="0">
              <a:ln>
                <a:noFill/>
              </a:ln>
              <a:solidFill>
                <a:prstClr val="white"/>
              </a:solidFill>
              <a:effectLst/>
              <a:uLnTx/>
              <a:uFillTx/>
              <a:latin typeface="Calibri"/>
              <a:ea typeface="+mn-ea"/>
              <a:cs typeface="+mn-cs"/>
            </a:endParaRPr>
          </a:p>
        </p:txBody>
      </p:sp>
      <p:sp>
        <p:nvSpPr>
          <p:cNvPr id="5" name="TextBox 4">
            <a:extLst>
              <a:ext uri="{FF2B5EF4-FFF2-40B4-BE49-F238E27FC236}">
                <a16:creationId xmlns:a16="http://schemas.microsoft.com/office/drawing/2014/main" id="{437D10F2-D825-4F14-8721-CF5105D60893}"/>
              </a:ext>
            </a:extLst>
          </p:cNvPr>
          <p:cNvSpPr txBox="1"/>
          <p:nvPr/>
        </p:nvSpPr>
        <p:spPr>
          <a:xfrm>
            <a:off x="16173748" y="648157"/>
            <a:ext cx="1422954" cy="623248"/>
          </a:xfrm>
          <a:prstGeom prst="rect">
            <a:avLst/>
          </a:prstGeom>
          <a:noFill/>
        </p:spPr>
        <p:txBody>
          <a:bodyPr wrap="square" lIns="68580" tIns="34290" rIns="68580" bIns="3429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Place your logo here</a:t>
            </a:r>
            <a:endParaRPr kumimoji="0" lang="en-ZA"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p:nvPr/>
        </p:nvSpPr>
        <p:spPr>
          <a:xfrm>
            <a:off x="12344400" y="7197498"/>
            <a:ext cx="5629701" cy="1200329"/>
          </a:xfrm>
          <a:prstGeom prst="rect">
            <a:avLst/>
          </a:prstGeom>
          <a:solidFill>
            <a:srgbClr val="FFC000"/>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	The slide helps to see your vision in action with a clear demonstration</a:t>
            </a:r>
            <a:endParaRPr kumimoji="0" lang="en-US" sz="24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49200" y="7197498"/>
            <a:ext cx="655576" cy="858078"/>
          </a:xfrm>
          <a:prstGeom prst="rect">
            <a:avLst/>
          </a:prstGeom>
        </p:spPr>
      </p:pic>
      <p:pic>
        <p:nvPicPr>
          <p:cNvPr id="8" name="Picture 7">
            <a:extLst>
              <a:ext uri="{FF2B5EF4-FFF2-40B4-BE49-F238E27FC236}">
                <a16:creationId xmlns:a16="http://schemas.microsoft.com/office/drawing/2014/main" id="{A41FC067-DD2C-3DAC-67C0-62F00DC270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45973" y="114300"/>
            <a:ext cx="1656227" cy="1656227"/>
          </a:xfrm>
          <a:prstGeom prst="rect">
            <a:avLst/>
          </a:prstGeom>
        </p:spPr>
      </p:pic>
    </p:spTree>
    <p:extLst>
      <p:ext uri="{BB962C8B-B14F-4D97-AF65-F5344CB8AC3E}">
        <p14:creationId xmlns:p14="http://schemas.microsoft.com/office/powerpoint/2010/main" val="323203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3CAEC04B-1429-4612-89DB-5CA4F4B031FD}"/>
              </a:ext>
            </a:extLst>
          </p:cNvPr>
          <p:cNvSpPr txBox="1">
            <a:spLocks/>
          </p:cNvSpPr>
          <p:nvPr/>
        </p:nvSpPr>
        <p:spPr>
          <a:xfrm>
            <a:off x="376232" y="330449"/>
            <a:ext cx="15087600" cy="1266400"/>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ts val="8747"/>
              </a:lnSpc>
              <a:spcBef>
                <a:spcPct val="0"/>
              </a:spcBef>
              <a:spcAft>
                <a:spcPts val="0"/>
              </a:spcAft>
              <a:buClrTx/>
              <a:buSzTx/>
              <a:buFontTx/>
              <a:buNone/>
              <a:tabLst/>
              <a:defRPr/>
            </a:pPr>
            <a:r>
              <a:rPr kumimoji="0" lang="en-GB" sz="3000" b="1" i="0" u="none" strike="noStrike" kern="1200" cap="none" spc="0" normalizeH="0" baseline="0" noProof="0" dirty="0">
                <a:ln>
                  <a:noFill/>
                </a:ln>
                <a:solidFill>
                  <a:prstClr val="black"/>
                </a:solidFill>
                <a:effectLst/>
                <a:uLnTx/>
                <a:uFillTx/>
                <a:latin typeface="Raleway"/>
                <a:ea typeface="+mj-ea"/>
                <a:cs typeface="+mj-cs"/>
              </a:rPr>
              <a:t>  </a:t>
            </a:r>
            <a:r>
              <a:rPr kumimoji="0" lang="en-GB" sz="6000" b="0" i="0" u="none" strike="noStrike" kern="1200" cap="none" spc="0" normalizeH="0" baseline="0" noProof="0" dirty="0">
                <a:ln>
                  <a:noFill/>
                </a:ln>
                <a:solidFill>
                  <a:srgbClr val="C0504D"/>
                </a:solidFill>
                <a:effectLst/>
                <a:uLnTx/>
                <a:uFillTx/>
                <a:latin typeface="Antonio Bold"/>
                <a:ea typeface="+mj-ea"/>
                <a:cs typeface="+mj-cs"/>
              </a:rPr>
              <a:t>MVP Validation</a:t>
            </a:r>
            <a:endParaRPr kumimoji="0" lang="en-US" sz="6000" b="0" i="0" u="none" strike="noStrike" kern="1200" cap="none" spc="0" normalizeH="0" baseline="0" noProof="0" dirty="0">
              <a:ln>
                <a:noFill/>
              </a:ln>
              <a:solidFill>
                <a:srgbClr val="C0504D"/>
              </a:solidFill>
              <a:effectLst/>
              <a:uLnTx/>
              <a:uFillTx/>
              <a:latin typeface="Antonio Bold"/>
              <a:ea typeface="+mj-ea"/>
              <a:cs typeface="+mj-cs"/>
            </a:endParaRPr>
          </a:p>
        </p:txBody>
      </p:sp>
      <p:sp>
        <p:nvSpPr>
          <p:cNvPr id="110" name="Rectangle 109">
            <a:extLst>
              <a:ext uri="{FF2B5EF4-FFF2-40B4-BE49-F238E27FC236}">
                <a16:creationId xmlns:a16="http://schemas.microsoft.com/office/drawing/2014/main" id="{51D08DA0-06DC-8B4E-BD66-A9F65085D413}"/>
              </a:ext>
            </a:extLst>
          </p:cNvPr>
          <p:cNvSpPr/>
          <p:nvPr/>
        </p:nvSpPr>
        <p:spPr>
          <a:xfrm>
            <a:off x="496630" y="1596849"/>
            <a:ext cx="16709136" cy="829412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white"/>
              </a:solidFill>
              <a:effectLst/>
              <a:uLnTx/>
              <a:uFillTx/>
              <a:latin typeface="Barlow" panose="00000800000000000000" pitchFamily="2" charset="0"/>
              <a:ea typeface="+mn-ea"/>
              <a:cs typeface="+mn-cs"/>
            </a:endParaRPr>
          </a:p>
        </p:txBody>
      </p:sp>
      <p:cxnSp>
        <p:nvCxnSpPr>
          <p:cNvPr id="133" name="Straight Connector 132">
            <a:extLst>
              <a:ext uri="{FF2B5EF4-FFF2-40B4-BE49-F238E27FC236}">
                <a16:creationId xmlns:a16="http://schemas.microsoft.com/office/drawing/2014/main" id="{97A66D7F-E190-4448-B607-C21D56C9EC0E}"/>
              </a:ext>
            </a:extLst>
          </p:cNvPr>
          <p:cNvCxnSpPr>
            <a:cxnSpLocks/>
          </p:cNvCxnSpPr>
          <p:nvPr/>
        </p:nvCxnSpPr>
        <p:spPr>
          <a:xfrm flipH="1" flipV="1">
            <a:off x="9486473" y="2138069"/>
            <a:ext cx="0" cy="7958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671FBED-F807-C244-997A-A62DD004EDFB}"/>
              </a:ext>
            </a:extLst>
          </p:cNvPr>
          <p:cNvSpPr txBox="1"/>
          <p:nvPr/>
        </p:nvSpPr>
        <p:spPr>
          <a:xfrm>
            <a:off x="652487" y="2577445"/>
            <a:ext cx="8991731"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Test Details: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GB" sz="1600" dirty="0">
                <a:solidFill>
                  <a:prstClr val="black"/>
                </a:solidFill>
                <a:latin typeface="Barlow" panose="00000800000000000000" pitchFamily="2" charset="0"/>
              </a:rPr>
              <a:t>Target </a:t>
            </a:r>
            <a:r>
              <a:rPr lang="en-GB" sz="1600" dirty="0" err="1">
                <a:solidFill>
                  <a:prstClr val="black"/>
                </a:solidFill>
                <a:latin typeface="Barlow" panose="00000800000000000000" pitchFamily="2" charset="0"/>
              </a:rPr>
              <a:t>Audiens</a:t>
            </a:r>
            <a:r>
              <a:rPr lang="en-GB" sz="1600" dirty="0">
                <a:solidFill>
                  <a:prstClr val="black"/>
                </a:solidFill>
                <a:latin typeface="Barlow" panose="00000800000000000000" pitchFamily="2" charset="0"/>
              </a:rPr>
              <a:t> (Gamer)</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GB" sz="1600" dirty="0">
                <a:solidFill>
                  <a:prstClr val="black"/>
                </a:solidFill>
                <a:latin typeface="Barlow" panose="00000800000000000000" pitchFamily="2" charset="0"/>
              </a:rPr>
              <a:t>Channel </a:t>
            </a:r>
            <a:r>
              <a:rPr lang="en-GB" sz="1600" dirty="0" err="1">
                <a:solidFill>
                  <a:prstClr val="black"/>
                </a:solidFill>
                <a:latin typeface="Barlow" panose="00000800000000000000" pitchFamily="2" charset="0"/>
              </a:rPr>
              <a:t>Pemasaran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Iklan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Medsos</a:t>
            </a:r>
            <a:r>
              <a:rPr lang="en-GB" sz="1600" dirty="0">
                <a:solidFill>
                  <a:prstClr val="black"/>
                </a:solidFill>
                <a:latin typeface="Barlow" panose="00000800000000000000" pitchFamily="2" charset="0"/>
              </a:rPr>
              <a:t>, Influencer Marketing, dan Forum </a:t>
            </a:r>
            <a:r>
              <a:rPr lang="en-GB" sz="1600" dirty="0" err="1">
                <a:solidFill>
                  <a:prstClr val="black"/>
                </a:solidFill>
                <a:latin typeface="Barlow" panose="00000800000000000000" pitchFamily="2" charset="0"/>
              </a:rPr>
              <a:t>Komunitas</a:t>
            </a:r>
            <a:r>
              <a:rPr lang="en-GB" sz="1600" dirty="0">
                <a:solidFill>
                  <a:prstClr val="black"/>
                </a:solidFill>
                <a:latin typeface="Barlow" panose="00000800000000000000" pitchFamily="2" charset="0"/>
              </a:rPr>
              <a:t> Game)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Metrik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pengguna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kepuasan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35" name="TextBox 134">
            <a:extLst>
              <a:ext uri="{FF2B5EF4-FFF2-40B4-BE49-F238E27FC236}">
                <a16:creationId xmlns:a16="http://schemas.microsoft.com/office/drawing/2014/main" id="{FEA05CF0-7156-F54C-B0C2-FBC0374002EC}"/>
              </a:ext>
            </a:extLst>
          </p:cNvPr>
          <p:cNvSpPr txBox="1"/>
          <p:nvPr/>
        </p:nvSpPr>
        <p:spPr>
          <a:xfrm>
            <a:off x="730785" y="4945627"/>
            <a:ext cx="32992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Results of Test:</a:t>
            </a:r>
          </a:p>
        </p:txBody>
      </p:sp>
      <p:sp>
        <p:nvSpPr>
          <p:cNvPr id="136" name="TextBox 135">
            <a:extLst>
              <a:ext uri="{FF2B5EF4-FFF2-40B4-BE49-F238E27FC236}">
                <a16:creationId xmlns:a16="http://schemas.microsoft.com/office/drawing/2014/main" id="{28E58E65-6693-2848-B580-E0CC47E8C136}"/>
              </a:ext>
            </a:extLst>
          </p:cNvPr>
          <p:cNvSpPr txBox="1"/>
          <p:nvPr/>
        </p:nvSpPr>
        <p:spPr>
          <a:xfrm>
            <a:off x="9993726" y="2292334"/>
            <a:ext cx="329925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Conclusion:</a:t>
            </a:r>
          </a:p>
        </p:txBody>
      </p:sp>
      <p:sp>
        <p:nvSpPr>
          <p:cNvPr id="137" name="TextBox 136">
            <a:extLst>
              <a:ext uri="{FF2B5EF4-FFF2-40B4-BE49-F238E27FC236}">
                <a16:creationId xmlns:a16="http://schemas.microsoft.com/office/drawing/2014/main" id="{7430E071-9B96-1446-8F6F-64CD7A481BC2}"/>
              </a:ext>
            </a:extLst>
          </p:cNvPr>
          <p:cNvSpPr txBox="1"/>
          <p:nvPr/>
        </p:nvSpPr>
        <p:spPr>
          <a:xfrm>
            <a:off x="9829799" y="5076840"/>
            <a:ext cx="579119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Realizations / Insights: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Data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dikumpulkan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cukup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menarik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kesimpulan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definitif</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pengujian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dalam</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jangka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waktu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singkat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sampel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kecil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audiens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38" name="TextBox 137">
            <a:extLst>
              <a:ext uri="{FF2B5EF4-FFF2-40B4-BE49-F238E27FC236}">
                <a16:creationId xmlns:a16="http://schemas.microsoft.com/office/drawing/2014/main" id="{2C2B3B00-73BC-054E-9F8B-8D188EEB2FB0}"/>
              </a:ext>
            </a:extLst>
          </p:cNvPr>
          <p:cNvSpPr txBox="1"/>
          <p:nvPr/>
        </p:nvSpPr>
        <p:spPr>
          <a:xfrm>
            <a:off x="9827372" y="7220234"/>
            <a:ext cx="6327028"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Next Steps: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Mengumpulkan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lebih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banyak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Ini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memperpanjang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periode</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pengujian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meningkatkan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sampel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memperluas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audiens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39" name="TextBox 138">
            <a:extLst>
              <a:ext uri="{FF2B5EF4-FFF2-40B4-BE49-F238E27FC236}">
                <a16:creationId xmlns:a16="http://schemas.microsoft.com/office/drawing/2014/main" id="{85F8CBB3-C33D-0B4D-8BEA-8C46D5F70F1E}"/>
              </a:ext>
            </a:extLst>
          </p:cNvPr>
          <p:cNvSpPr txBox="1"/>
          <p:nvPr/>
        </p:nvSpPr>
        <p:spPr>
          <a:xfrm>
            <a:off x="739477" y="3543300"/>
            <a:ext cx="536717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How long will we test this MVP?</a:t>
            </a:r>
            <a:r>
              <a:rPr lang="en-GB" sz="1600" b="1" dirty="0">
                <a:solidFill>
                  <a:prstClr val="black"/>
                </a:solidFill>
                <a:latin typeface="Barlow" panose="00000800000000000000" pitchFamily="2" charset="0"/>
              </a:rPr>
              <a:t> </a:t>
            </a:r>
            <a:r>
              <a:rPr lang="en-GB" sz="1600" dirty="0">
                <a:solidFill>
                  <a:prstClr val="black"/>
                </a:solidFill>
                <a:latin typeface="Barlow" panose="00000800000000000000" pitchFamily="2" charset="0"/>
              </a:rPr>
              <a:t>2 </a:t>
            </a:r>
            <a:r>
              <a:rPr lang="en-GB" sz="1600" dirty="0" err="1">
                <a:solidFill>
                  <a:prstClr val="black"/>
                </a:solidFill>
                <a:latin typeface="Barlow" panose="00000800000000000000" pitchFamily="2" charset="0"/>
              </a:rPr>
              <a:t>Minggu</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Hingga</a:t>
            </a:r>
            <a:r>
              <a:rPr lang="en-GB" sz="1600" dirty="0">
                <a:solidFill>
                  <a:prstClr val="black"/>
                </a:solidFill>
                <a:latin typeface="Barlow" panose="00000800000000000000" pitchFamily="2" charset="0"/>
              </a:rPr>
              <a:t> 4 </a:t>
            </a:r>
            <a:r>
              <a:rPr lang="en-GB" sz="1600" dirty="0" err="1">
                <a:solidFill>
                  <a:prstClr val="black"/>
                </a:solidFill>
                <a:latin typeface="Barlow" panose="00000800000000000000" pitchFamily="2" charset="0"/>
              </a:rPr>
              <a:t>Minggu</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0" name="TextBox 139">
            <a:extLst>
              <a:ext uri="{FF2B5EF4-FFF2-40B4-BE49-F238E27FC236}">
                <a16:creationId xmlns:a16="http://schemas.microsoft.com/office/drawing/2014/main" id="{F64229BF-1A85-6D45-B2B7-855A518F1B89}"/>
              </a:ext>
            </a:extLst>
          </p:cNvPr>
          <p:cNvSpPr txBox="1"/>
          <p:nvPr/>
        </p:nvSpPr>
        <p:spPr>
          <a:xfrm>
            <a:off x="739478" y="4339881"/>
            <a:ext cx="1075551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How will we get to that audience?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Menjangkau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target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lang="en-GB" sz="1600" dirty="0" err="1">
                <a:solidFill>
                  <a:prstClr val="black"/>
                </a:solidFill>
                <a:latin typeface="Barlow" panose="00000800000000000000" pitchFamily="2" charset="0"/>
                <a:ea typeface="+mn-ea"/>
                <a:cs typeface="+mn-cs"/>
              </a:rPr>
              <a:t>ik;an</a:t>
            </a:r>
            <a:r>
              <a:rPr lang="en-GB" sz="1600" dirty="0">
                <a:solidFill>
                  <a:prstClr val="black"/>
                </a:solidFill>
                <a:latin typeface="Barlow" panose="00000800000000000000" pitchFamily="2" charset="0"/>
                <a:ea typeface="+mn-ea"/>
                <a:cs typeface="+mn-cs"/>
              </a:rPr>
              <a:t> </a:t>
            </a:r>
            <a:r>
              <a:rPr lang="en-GB" sz="1600" dirty="0" err="1">
                <a:solidFill>
                  <a:prstClr val="black"/>
                </a:solidFill>
                <a:latin typeface="Barlow" panose="00000800000000000000" pitchFamily="2" charset="0"/>
                <a:ea typeface="+mn-ea"/>
                <a:cs typeface="+mn-cs"/>
              </a:rPr>
              <a:t>sosmed</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maupun</a:t>
            </a:r>
            <a:r>
              <a:rPr lang="en-GB" sz="1600" dirty="0">
                <a:solidFill>
                  <a:prstClr val="black"/>
                </a:solidFill>
                <a:latin typeface="Barlow" panose="00000800000000000000" pitchFamily="2" charset="0"/>
              </a:rPr>
              <a:t> </a:t>
            </a:r>
            <a:r>
              <a:rPr lang="en-GB" sz="1600" dirty="0" err="1">
                <a:solidFill>
                  <a:prstClr val="black"/>
                </a:solidFill>
                <a:latin typeface="Barlow" panose="00000800000000000000" pitchFamily="2" charset="0"/>
              </a:rPr>
              <a:t>komunitas</a:t>
            </a:r>
            <a:r>
              <a:rPr lang="en-GB" sz="1600" dirty="0">
                <a:solidFill>
                  <a:prstClr val="black"/>
                </a:solidFill>
                <a:latin typeface="Barlow" panose="00000800000000000000" pitchFamily="2" charset="0"/>
              </a:rPr>
              <a:t> game</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1" name="TextBox 140">
            <a:extLst>
              <a:ext uri="{FF2B5EF4-FFF2-40B4-BE49-F238E27FC236}">
                <a16:creationId xmlns:a16="http://schemas.microsoft.com/office/drawing/2014/main" id="{18EC7D1D-EFBB-2E4F-9EFB-AB531420D6FC}"/>
              </a:ext>
            </a:extLst>
          </p:cNvPr>
          <p:cNvSpPr txBox="1"/>
          <p:nvPr/>
        </p:nvSpPr>
        <p:spPr>
          <a:xfrm>
            <a:off x="739477" y="3875140"/>
            <a:ext cx="840452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Who is our target audience for the test? How many of them? </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Gamer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bermain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 online, 30 Orang Gamer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dari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masing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masing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game.</a:t>
            </a: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42" name="Rectangle 141">
            <a:extLst>
              <a:ext uri="{FF2B5EF4-FFF2-40B4-BE49-F238E27FC236}">
                <a16:creationId xmlns:a16="http://schemas.microsoft.com/office/drawing/2014/main" id="{DCB024B3-A3D8-5942-AD22-2BBF7AC46378}"/>
              </a:ext>
            </a:extLst>
          </p:cNvPr>
          <p:cNvSpPr/>
          <p:nvPr/>
        </p:nvSpPr>
        <p:spPr>
          <a:xfrm>
            <a:off x="10165494" y="3077597"/>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3" name="TextBox 142">
            <a:extLst>
              <a:ext uri="{FF2B5EF4-FFF2-40B4-BE49-F238E27FC236}">
                <a16:creationId xmlns:a16="http://schemas.microsoft.com/office/drawing/2014/main" id="{B01EE1C5-A970-0647-A387-B5E639C06D66}"/>
              </a:ext>
            </a:extLst>
          </p:cNvPr>
          <p:cNvSpPr txBox="1"/>
          <p:nvPr/>
        </p:nvSpPr>
        <p:spPr>
          <a:xfrm>
            <a:off x="10412440" y="2673706"/>
            <a:ext cx="129554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Persevere</a:t>
            </a:r>
          </a:p>
        </p:txBody>
      </p:sp>
      <p:sp>
        <p:nvSpPr>
          <p:cNvPr id="144" name="TextBox 143">
            <a:extLst>
              <a:ext uri="{FF2B5EF4-FFF2-40B4-BE49-F238E27FC236}">
                <a16:creationId xmlns:a16="http://schemas.microsoft.com/office/drawing/2014/main" id="{2E6F00F6-742E-C24C-92EB-6D9513CB41D0}"/>
              </a:ext>
            </a:extLst>
          </p:cNvPr>
          <p:cNvSpPr txBox="1"/>
          <p:nvPr/>
        </p:nvSpPr>
        <p:spPr>
          <a:xfrm>
            <a:off x="10412440" y="3030521"/>
            <a:ext cx="80182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Pivot</a:t>
            </a:r>
          </a:p>
        </p:txBody>
      </p:sp>
      <p:sp>
        <p:nvSpPr>
          <p:cNvPr id="145" name="TextBox 144">
            <a:extLst>
              <a:ext uri="{FF2B5EF4-FFF2-40B4-BE49-F238E27FC236}">
                <a16:creationId xmlns:a16="http://schemas.microsoft.com/office/drawing/2014/main" id="{60063187-BB1B-A444-B619-E14E03BA62DF}"/>
              </a:ext>
            </a:extLst>
          </p:cNvPr>
          <p:cNvSpPr txBox="1"/>
          <p:nvPr/>
        </p:nvSpPr>
        <p:spPr>
          <a:xfrm>
            <a:off x="10388995" y="3390844"/>
            <a:ext cx="1912703"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Not conclusive</a:t>
            </a:r>
          </a:p>
        </p:txBody>
      </p:sp>
      <p:sp>
        <p:nvSpPr>
          <p:cNvPr id="146" name="Rectangle 145">
            <a:extLst>
              <a:ext uri="{FF2B5EF4-FFF2-40B4-BE49-F238E27FC236}">
                <a16:creationId xmlns:a16="http://schemas.microsoft.com/office/drawing/2014/main" id="{B6E6BF1D-5E5B-5243-AA5E-F55C0BC6CB58}"/>
              </a:ext>
            </a:extLst>
          </p:cNvPr>
          <p:cNvSpPr/>
          <p:nvPr/>
        </p:nvSpPr>
        <p:spPr>
          <a:xfrm>
            <a:off x="10170879" y="3439245"/>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7" name="Rectangle 146">
            <a:extLst>
              <a:ext uri="{FF2B5EF4-FFF2-40B4-BE49-F238E27FC236}">
                <a16:creationId xmlns:a16="http://schemas.microsoft.com/office/drawing/2014/main" id="{AAE7E61C-15D7-594A-94D7-75068E7F9D29}"/>
              </a:ext>
            </a:extLst>
          </p:cNvPr>
          <p:cNvSpPr/>
          <p:nvPr/>
        </p:nvSpPr>
        <p:spPr>
          <a:xfrm>
            <a:off x="10169611" y="2711009"/>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prstClr val="white"/>
              </a:solidFill>
              <a:effectLst/>
              <a:uLnTx/>
              <a:uFillTx/>
              <a:latin typeface="Barlow" panose="00000800000000000000" pitchFamily="2" charset="0"/>
              <a:ea typeface="+mn-ea"/>
              <a:cs typeface="+mn-cs"/>
            </a:endParaRPr>
          </a:p>
        </p:txBody>
      </p:sp>
      <p:sp>
        <p:nvSpPr>
          <p:cNvPr id="148" name="TextBox 147">
            <a:extLst>
              <a:ext uri="{FF2B5EF4-FFF2-40B4-BE49-F238E27FC236}">
                <a16:creationId xmlns:a16="http://schemas.microsoft.com/office/drawing/2014/main" id="{9118EE0E-947B-0F47-A725-AA544F75E946}"/>
              </a:ext>
            </a:extLst>
          </p:cNvPr>
          <p:cNvSpPr txBox="1"/>
          <p:nvPr/>
        </p:nvSpPr>
        <p:spPr>
          <a:xfrm>
            <a:off x="708402" y="1638300"/>
            <a:ext cx="8905979"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What is your MVP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aplikasi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sederhana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memungkinkan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melakukan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akun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game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menggunakan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berbagai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metode</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pembayaran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ini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harus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mudah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digunakan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aman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menawarkan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bersaing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49" name="TextBox 148">
            <a:extLst>
              <a:ext uri="{FF2B5EF4-FFF2-40B4-BE49-F238E27FC236}">
                <a16:creationId xmlns:a16="http://schemas.microsoft.com/office/drawing/2014/main" id="{65F1A852-0296-784A-8B55-666EC2213AD5}"/>
              </a:ext>
            </a:extLst>
          </p:cNvPr>
          <p:cNvSpPr txBox="1"/>
          <p:nvPr/>
        </p:nvSpPr>
        <p:spPr>
          <a:xfrm>
            <a:off x="708404" y="5423538"/>
            <a:ext cx="7875548"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enough customers buy? Why or why not?</a:t>
            </a:r>
            <a:b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b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mengukur</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membeli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melalui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sedikit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kurang</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dikenal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kompetitif</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endParaRPr>
          </a:p>
        </p:txBody>
      </p:sp>
      <p:sp>
        <p:nvSpPr>
          <p:cNvPr id="150" name="TextBox 149">
            <a:extLst>
              <a:ext uri="{FF2B5EF4-FFF2-40B4-BE49-F238E27FC236}">
                <a16:creationId xmlns:a16="http://schemas.microsoft.com/office/drawing/2014/main" id="{E19D8FFA-C619-0B4F-92CF-D27367E4FAE7}"/>
              </a:ext>
            </a:extLst>
          </p:cNvPr>
          <p:cNvSpPr txBox="1"/>
          <p:nvPr/>
        </p:nvSpPr>
        <p:spPr>
          <a:xfrm>
            <a:off x="763522" y="6355786"/>
            <a:ext cx="8162903"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pay the price we expected? Why or why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melacak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rata-rata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melihat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apakah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membayar</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sesuai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harga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harapkan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transaksi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rata-rata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rendah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hanya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membeli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mata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uang top up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dalam</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kecil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51" name="TextBox 150">
            <a:extLst>
              <a:ext uri="{FF2B5EF4-FFF2-40B4-BE49-F238E27FC236}">
                <a16:creationId xmlns:a16="http://schemas.microsoft.com/office/drawing/2014/main" id="{57EDA9B1-7A7D-DC46-85AD-020525D3F1D1}"/>
              </a:ext>
            </a:extLst>
          </p:cNvPr>
          <p:cNvSpPr txBox="1"/>
          <p:nvPr/>
        </p:nvSpPr>
        <p:spPr>
          <a:xfrm>
            <a:off x="708403" y="7294893"/>
            <a:ext cx="722204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come back to our product or show interest in doing so? Why or why not?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melacak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tetap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yang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terlibat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seperti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membuat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akun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menjelajahi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daftar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produk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jumlah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tetap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sedikit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ramah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pengguna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memberikan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cukup</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nilai</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kepada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sp>
        <p:nvSpPr>
          <p:cNvPr id="152" name="TextBox 151">
            <a:extLst>
              <a:ext uri="{FF2B5EF4-FFF2-40B4-BE49-F238E27FC236}">
                <a16:creationId xmlns:a16="http://schemas.microsoft.com/office/drawing/2014/main" id="{CB6141DC-819C-2A45-B9F6-A119949D60F3}"/>
              </a:ext>
            </a:extLst>
          </p:cNvPr>
          <p:cNvSpPr txBox="1"/>
          <p:nvPr/>
        </p:nvSpPr>
        <p:spPr>
          <a:xfrm>
            <a:off x="652488" y="8865768"/>
            <a:ext cx="8491512"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Did customers recommend our product to others or evangelize about it? Why or why not?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Kita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dapat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memantau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media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sosial</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dan forum online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untuk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melihat</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apakah</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membicarakan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Jika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pelanggan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merekomendasikan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platform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mungkin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karena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mereka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tidak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puas</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dengan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produk</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atau</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layanan</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 </a:t>
            </a:r>
            <a:r>
              <a:rPr kumimoji="0" lang="en-GB" sz="1600" i="0" u="none" strike="noStrike" kern="1200" cap="none" spc="0" normalizeH="0" baseline="0" noProof="0" dirty="0" err="1">
                <a:ln>
                  <a:noFill/>
                </a:ln>
                <a:solidFill>
                  <a:prstClr val="black"/>
                </a:solidFill>
                <a:effectLst/>
                <a:uLnTx/>
                <a:uFillTx/>
                <a:latin typeface="Barlow" panose="00000800000000000000" pitchFamily="2" charset="0"/>
                <a:ea typeface="+mn-ea"/>
                <a:cs typeface="+mn-cs"/>
              </a:rPr>
              <a:t>kita</a:t>
            </a:r>
            <a:r>
              <a:rPr kumimoji="0" lang="en-GB" sz="1600" i="0" u="none" strike="noStrike" kern="1200" cap="none" spc="0" normalizeH="0" baseline="0" noProof="0" dirty="0">
                <a:ln>
                  <a:noFill/>
                </a:ln>
                <a:solidFill>
                  <a:prstClr val="black"/>
                </a:solidFill>
                <a:effectLst/>
                <a:uLnTx/>
                <a:uFillTx/>
                <a:latin typeface="Barlow" panose="00000800000000000000" pitchFamily="2" charset="0"/>
                <a:ea typeface="+mn-ea"/>
                <a:cs typeface="+mn-cs"/>
              </a:rPr>
              <a:t>.</a:t>
            </a:r>
          </a:p>
        </p:txBody>
      </p:sp>
      <p:cxnSp>
        <p:nvCxnSpPr>
          <p:cNvPr id="153" name="Straight Connector 152"/>
          <p:cNvCxnSpPr/>
          <p:nvPr/>
        </p:nvCxnSpPr>
        <p:spPr>
          <a:xfrm flipV="1">
            <a:off x="652487"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ECA7754-4692-3236-41E6-1D73BCE695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3731" y="3323898"/>
            <a:ext cx="390131" cy="338554"/>
          </a:xfrm>
          <a:prstGeom prst="rect">
            <a:avLst/>
          </a:prstGeom>
        </p:spPr>
      </p:pic>
    </p:spTree>
    <p:extLst>
      <p:ext uri="{BB962C8B-B14F-4D97-AF65-F5344CB8AC3E}">
        <p14:creationId xmlns:p14="http://schemas.microsoft.com/office/powerpoint/2010/main" val="161246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45" name="Rectangle 44">
            <a:extLst>
              <a:ext uri="{FF2B5EF4-FFF2-40B4-BE49-F238E27FC236}">
                <a16:creationId xmlns:a16="http://schemas.microsoft.com/office/drawing/2014/main" id="{FE41B64D-B44D-44C6-BDBC-3EBF35934BD5}"/>
              </a:ext>
            </a:extLst>
          </p:cNvPr>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6" name="Rectangle 45">
            <a:extLst>
              <a:ext uri="{FF2B5EF4-FFF2-40B4-BE49-F238E27FC236}">
                <a16:creationId xmlns:a16="http://schemas.microsoft.com/office/drawing/2014/main" id="{56942A5F-346B-4A9B-8B0F-4CA8E26F5936}"/>
              </a:ext>
            </a:extLst>
          </p:cNvPr>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7" name="TextBox 46">
            <a:extLst>
              <a:ext uri="{FF2B5EF4-FFF2-40B4-BE49-F238E27FC236}">
                <a16:creationId xmlns:a16="http://schemas.microsoft.com/office/drawing/2014/main" id="{F961E885-688B-47C4-BE5D-90587DA49207}"/>
              </a:ext>
            </a:extLst>
          </p:cNvPr>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48" name="Rectangle 47">
            <a:extLst>
              <a:ext uri="{FF2B5EF4-FFF2-40B4-BE49-F238E27FC236}">
                <a16:creationId xmlns:a16="http://schemas.microsoft.com/office/drawing/2014/main" id="{0EA7884A-0608-4E8F-AEEB-438C18DE1534}"/>
              </a:ext>
            </a:extLst>
          </p:cNvPr>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ZA" sz="10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49" name="TextBox 48">
            <a:extLst>
              <a:ext uri="{FF2B5EF4-FFF2-40B4-BE49-F238E27FC236}">
                <a16:creationId xmlns:a16="http://schemas.microsoft.com/office/drawing/2014/main" id="{A874D554-969C-4697-B06E-D7709DC86278}"/>
              </a:ext>
            </a:extLst>
          </p:cNvPr>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50" name="TextBox 49">
            <a:extLst>
              <a:ext uri="{FF2B5EF4-FFF2-40B4-BE49-F238E27FC236}">
                <a16:creationId xmlns:a16="http://schemas.microsoft.com/office/drawing/2014/main" id="{2A0B3626-D74C-4000-9FF5-75B635C12759}"/>
              </a:ext>
            </a:extLst>
          </p:cNvPr>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a:buNone/>
            </a:pPr>
            <a:r>
              <a:rPr lang="en-US" sz="2400" kern="0" dirty="0">
                <a:solidFill>
                  <a:schemeClr val="accent2"/>
                </a:solidFill>
                <a:latin typeface="Arial"/>
                <a:cs typeface="Arial"/>
                <a:sym typeface="Arial"/>
              </a:rPr>
              <a:t>Picture</a:t>
            </a:r>
            <a:endParaRPr lang="en-ZA" sz="2400" kern="0" dirty="0">
              <a:solidFill>
                <a:schemeClr val="accent2"/>
              </a:solidFill>
              <a:latin typeface="Arial"/>
              <a:cs typeface="Arial"/>
              <a:sym typeface="Arial"/>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a:t> </a:t>
            </a:r>
            <a:r>
              <a:rPr lang="en-US" dirty="0" err="1"/>
              <a:t>saya</a:t>
            </a:r>
            <a:r>
              <a:rPr lang="en-US" dirty="0"/>
              <a:t> </a:t>
            </a:r>
            <a:r>
              <a:rPr lang="en-US" dirty="0" err="1"/>
              <a:t>memiliki</a:t>
            </a:r>
            <a:r>
              <a:rPr lang="en-US" dirty="0"/>
              <a:t> </a:t>
            </a:r>
            <a:r>
              <a:rPr lang="en-US" dirty="0" err="1"/>
              <a:t>visi</a:t>
            </a:r>
            <a:r>
              <a:rPr lang="en-US" dirty="0"/>
              <a:t> yang </a:t>
            </a:r>
            <a:r>
              <a:rPr lang="en-US" dirty="0" err="1"/>
              <a:t>jelas</a:t>
            </a:r>
            <a:r>
              <a:rPr lang="en-US" dirty="0"/>
              <a:t> </a:t>
            </a:r>
            <a:r>
              <a:rPr lang="en-US" dirty="0" err="1"/>
              <a:t>untuk</a:t>
            </a:r>
            <a:r>
              <a:rPr lang="en-US" dirty="0"/>
              <a:t> masa </a:t>
            </a:r>
            <a:r>
              <a:rPr lang="en-US" dirty="0" err="1"/>
              <a:t>depan</a:t>
            </a:r>
            <a:r>
              <a:rPr lang="en-US" dirty="0"/>
              <a:t> </a:t>
            </a:r>
            <a:r>
              <a:rPr lang="en-US" dirty="0" err="1"/>
              <a:t>perusahaan</a:t>
            </a:r>
            <a:r>
              <a:rPr lang="en-US" dirty="0"/>
              <a:t>, </a:t>
            </a:r>
            <a:r>
              <a:rPr lang="en-US" dirty="0" err="1"/>
              <a:t>memahami</a:t>
            </a:r>
            <a:r>
              <a:rPr lang="en-US" dirty="0"/>
              <a:t> </a:t>
            </a:r>
            <a:r>
              <a:rPr lang="en-US" dirty="0" err="1"/>
              <a:t>industri</a:t>
            </a:r>
            <a:r>
              <a:rPr lang="en-US" dirty="0"/>
              <a:t> game dan </a:t>
            </a:r>
            <a:r>
              <a:rPr lang="en-US" dirty="0" err="1"/>
              <a:t>layanan</a:t>
            </a:r>
            <a:r>
              <a:rPr lang="en-US" dirty="0"/>
              <a:t> </a:t>
            </a:r>
            <a:r>
              <a:rPr lang="en-US" dirty="0" err="1"/>
              <a:t>jasa</a:t>
            </a:r>
            <a:r>
              <a:rPr lang="en-US" dirty="0"/>
              <a:t> top up, </a:t>
            </a:r>
            <a:r>
              <a:rPr lang="en-US" dirty="0" err="1"/>
              <a:t>serta</a:t>
            </a:r>
            <a:r>
              <a:rPr lang="en-US" dirty="0"/>
              <a:t> </a:t>
            </a:r>
            <a:r>
              <a:rPr lang="en-US" dirty="0" err="1"/>
              <a:t>fokus</a:t>
            </a:r>
            <a:r>
              <a:rPr lang="en-US" dirty="0"/>
              <a:t> pada </a:t>
            </a:r>
            <a:r>
              <a:rPr lang="en-US" dirty="0" err="1"/>
              <a:t>memberikan</a:t>
            </a:r>
            <a:r>
              <a:rPr lang="en-US" dirty="0"/>
              <a:t> </a:t>
            </a:r>
            <a:r>
              <a:rPr lang="en-US" dirty="0" err="1"/>
              <a:t>layanan</a:t>
            </a:r>
            <a:r>
              <a:rPr lang="en-US" dirty="0"/>
              <a:t> </a:t>
            </a:r>
            <a:r>
              <a:rPr lang="en-US" dirty="0" err="1"/>
              <a:t>terbaik</a:t>
            </a:r>
            <a:r>
              <a:rPr lang="en-US" dirty="0"/>
              <a:t> </a:t>
            </a:r>
            <a:r>
              <a:rPr lang="en-US" dirty="0" err="1"/>
              <a:t>bagi</a:t>
            </a:r>
            <a:r>
              <a:rPr lang="en-US" dirty="0"/>
              <a:t> para </a:t>
            </a:r>
            <a:r>
              <a:rPr lang="en-US" dirty="0" err="1"/>
              <a:t>pelanggan</a:t>
            </a:r>
            <a:r>
              <a:rPr lang="en-US" dirty="0"/>
              <a:t>. </a:t>
            </a:r>
          </a:p>
          <a:p>
            <a:endParaRPr lang="en-US" dirty="0"/>
          </a:p>
        </p:txBody>
      </p:sp>
      <p:sp>
        <p:nvSpPr>
          <p:cNvPr id="32" name="Rectangle 31"/>
          <p:cNvSpPr/>
          <p:nvPr/>
        </p:nvSpPr>
        <p:spPr>
          <a:xfrm>
            <a:off x="3784372" y="6515100"/>
            <a:ext cx="2845028" cy="2862322"/>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keahlian</a:t>
            </a:r>
            <a:r>
              <a:rPr lang="en-US" dirty="0"/>
              <a:t> </a:t>
            </a:r>
            <a:r>
              <a:rPr lang="en-US" dirty="0" err="1"/>
              <a:t>teknis</a:t>
            </a:r>
            <a:r>
              <a:rPr lang="en-US" dirty="0"/>
              <a:t> yang </a:t>
            </a:r>
            <a:r>
              <a:rPr lang="en-US" dirty="0" err="1"/>
              <a:t>kuat</a:t>
            </a:r>
            <a:r>
              <a:rPr lang="en-US" dirty="0"/>
              <a:t>, </a:t>
            </a:r>
            <a:r>
              <a:rPr lang="en-US" dirty="0" err="1"/>
              <a:t>kemampuan</a:t>
            </a:r>
            <a:r>
              <a:rPr lang="en-US" dirty="0"/>
              <a:t> </a:t>
            </a:r>
            <a:r>
              <a:rPr lang="en-US" dirty="0" err="1"/>
              <a:t>berinovasi</a:t>
            </a:r>
            <a:r>
              <a:rPr lang="en-US" dirty="0"/>
              <a:t>, dan </a:t>
            </a:r>
            <a:r>
              <a:rPr lang="en-US" dirty="0" err="1"/>
              <a:t>kepemimpinan</a:t>
            </a:r>
            <a:r>
              <a:rPr lang="en-US" dirty="0"/>
              <a:t> yang </a:t>
            </a:r>
            <a:r>
              <a:rPr lang="en-US" dirty="0" err="1"/>
              <a:t>efektif</a:t>
            </a:r>
            <a:r>
              <a:rPr lang="en-US" dirty="0"/>
              <a:t>. Saya </a:t>
            </a:r>
            <a:r>
              <a:rPr lang="en-US" dirty="0" err="1"/>
              <a:t>mampu</a:t>
            </a:r>
            <a:r>
              <a:rPr lang="en-US" dirty="0"/>
              <a:t> </a:t>
            </a:r>
            <a:r>
              <a:rPr lang="en-US" dirty="0" err="1"/>
              <a:t>berkomunikasi</a:t>
            </a:r>
            <a:r>
              <a:rPr lang="en-US" dirty="0"/>
              <a:t> </a:t>
            </a:r>
            <a:r>
              <a:rPr lang="en-US" dirty="0" err="1"/>
              <a:t>secara</a:t>
            </a:r>
            <a:r>
              <a:rPr lang="en-US" dirty="0"/>
              <a:t> </a:t>
            </a:r>
            <a:r>
              <a:rPr lang="en-US" dirty="0" err="1"/>
              <a:t>efektif</a:t>
            </a:r>
            <a:r>
              <a:rPr lang="en-US" dirty="0"/>
              <a:t> dan </a:t>
            </a:r>
            <a:r>
              <a:rPr lang="en-US" dirty="0" err="1"/>
              <a:t>fokus</a:t>
            </a:r>
            <a:r>
              <a:rPr lang="en-US" dirty="0"/>
              <a:t> pada </a:t>
            </a:r>
            <a:r>
              <a:rPr lang="en-US" dirty="0" err="1"/>
              <a:t>hasil</a:t>
            </a:r>
            <a:r>
              <a:rPr lang="en-US" dirty="0"/>
              <a:t>.</a:t>
            </a:r>
          </a:p>
          <a:p>
            <a:endParaRPr lang="en-US" dirty="0"/>
          </a:p>
        </p:txBody>
      </p:sp>
      <p:sp>
        <p:nvSpPr>
          <p:cNvPr id="33" name="Rectangle 32"/>
          <p:cNvSpPr/>
          <p:nvPr/>
        </p:nvSpPr>
        <p:spPr>
          <a:xfrm>
            <a:off x="7286865" y="6210300"/>
            <a:ext cx="2628546" cy="3693319"/>
          </a:xfrm>
          <a:prstGeom prst="rect">
            <a:avLst/>
          </a:prstGeom>
          <a:ln>
            <a:solidFill>
              <a:schemeClr val="tx1"/>
            </a:solidFill>
          </a:ln>
        </p:spPr>
        <p:txBody>
          <a:bodyPr wrap="square">
            <a:spAutoFit/>
          </a:bodyPr>
          <a:lstStyle/>
          <a:p>
            <a:r>
              <a:rPr lang="en-US" dirty="0"/>
              <a:t>Key Strengths and abilities </a:t>
            </a:r>
          </a:p>
          <a:p>
            <a:endParaRPr lang="en-US" dirty="0"/>
          </a:p>
          <a:p>
            <a:r>
              <a:rPr lang="en-US" dirty="0" err="1"/>
              <a:t>saya</a:t>
            </a:r>
            <a:r>
              <a:rPr lang="en-US" dirty="0"/>
              <a:t> </a:t>
            </a:r>
            <a:r>
              <a:rPr lang="en-US" dirty="0" err="1"/>
              <a:t>memiliki</a:t>
            </a:r>
            <a:r>
              <a:rPr lang="en-US" dirty="0"/>
              <a:t> </a:t>
            </a:r>
            <a:r>
              <a:rPr lang="en-US" dirty="0" err="1"/>
              <a:t>pemahaman</a:t>
            </a:r>
            <a:r>
              <a:rPr lang="en-US" dirty="0"/>
              <a:t> </a:t>
            </a:r>
            <a:r>
              <a:rPr lang="en-US" dirty="0" err="1"/>
              <a:t>mendalam</a:t>
            </a:r>
            <a:r>
              <a:rPr lang="en-US" dirty="0"/>
              <a:t> </a:t>
            </a:r>
            <a:r>
              <a:rPr lang="en-US" dirty="0" err="1"/>
              <a:t>tentang</a:t>
            </a:r>
            <a:r>
              <a:rPr lang="en-US" dirty="0"/>
              <a:t> </a:t>
            </a:r>
            <a:r>
              <a:rPr lang="en-US" dirty="0" err="1"/>
              <a:t>industri</a:t>
            </a:r>
            <a:r>
              <a:rPr lang="en-US" dirty="0"/>
              <a:t> game dan </a:t>
            </a:r>
            <a:r>
              <a:rPr lang="en-US" dirty="0" err="1"/>
              <a:t>perilaku</a:t>
            </a:r>
            <a:r>
              <a:rPr lang="en-US" dirty="0"/>
              <a:t> </a:t>
            </a:r>
            <a:r>
              <a:rPr lang="en-US" dirty="0" err="1"/>
              <a:t>konsumen</a:t>
            </a:r>
            <a:r>
              <a:rPr lang="en-US" dirty="0"/>
              <a:t>, </a:t>
            </a:r>
            <a:r>
              <a:rPr lang="en-US" dirty="0" err="1"/>
              <a:t>mampu</a:t>
            </a:r>
            <a:r>
              <a:rPr lang="en-US" dirty="0"/>
              <a:t> </a:t>
            </a:r>
            <a:r>
              <a:rPr lang="en-US" dirty="0" err="1"/>
              <a:t>mengembangkan</a:t>
            </a:r>
            <a:r>
              <a:rPr lang="en-US" dirty="0"/>
              <a:t> strategi marketing yang </a:t>
            </a:r>
            <a:r>
              <a:rPr lang="en-US" dirty="0" err="1"/>
              <a:t>efektif</a:t>
            </a:r>
            <a:r>
              <a:rPr lang="en-US" dirty="0"/>
              <a:t>, </a:t>
            </a:r>
            <a:r>
              <a:rPr lang="en-US" dirty="0" err="1"/>
              <a:t>membangun</a:t>
            </a:r>
            <a:r>
              <a:rPr lang="en-US" dirty="0"/>
              <a:t> brand awareness yang </a:t>
            </a:r>
            <a:r>
              <a:rPr lang="en-US" dirty="0" err="1"/>
              <a:t>kuat</a:t>
            </a:r>
            <a:r>
              <a:rPr lang="en-US" dirty="0"/>
              <a:t>, dan </a:t>
            </a:r>
            <a:r>
              <a:rPr lang="en-US" dirty="0" err="1"/>
              <a:t>memimpin</a:t>
            </a:r>
            <a:r>
              <a:rPr lang="en-US" dirty="0"/>
              <a:t> </a:t>
            </a:r>
            <a:r>
              <a:rPr lang="en-US" dirty="0" err="1"/>
              <a:t>tim</a:t>
            </a:r>
            <a:r>
              <a:rPr lang="en-US" dirty="0"/>
              <a:t> marketing yang </a:t>
            </a:r>
            <a:r>
              <a:rPr lang="en-US" dirty="0" err="1"/>
              <a:t>kreatif</a:t>
            </a:r>
            <a:r>
              <a:rPr lang="en-US" dirty="0"/>
              <a:t> dan </a:t>
            </a:r>
            <a:r>
              <a:rPr lang="en-US" dirty="0" err="1"/>
              <a:t>inovatif</a:t>
            </a:r>
            <a:r>
              <a:rPr lang="en-US" dirty="0"/>
              <a:t>. </a:t>
            </a:r>
          </a:p>
        </p:txBody>
      </p:sp>
      <p:sp>
        <p:nvSpPr>
          <p:cNvPr id="15" name="Rectangle 14"/>
          <p:cNvSpPr/>
          <p:nvPr/>
        </p:nvSpPr>
        <p:spPr>
          <a:xfrm>
            <a:off x="10696364" y="3592685"/>
            <a:ext cx="7439236" cy="2599686"/>
          </a:xfrm>
          <a:prstGeom prst="rect">
            <a:avLst/>
          </a:prstGeom>
          <a:ln>
            <a:solidFill>
              <a:schemeClr val="tx1"/>
            </a:solidFill>
          </a:ln>
        </p:spPr>
        <p:txBody>
          <a:bodyPr wrap="square">
            <a:spAutoFit/>
          </a:bodyPr>
          <a:lstStyle/>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endParaRPr lang="en-GB" b="1"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r>
              <a:rPr lang="en-GB" b="1" kern="0" dirty="0">
                <a:solidFill>
                  <a:srgbClr val="000000"/>
                </a:solidFill>
                <a:latin typeface="Arial"/>
                <a:ea typeface="+mn-lt"/>
                <a:cs typeface="Arial"/>
                <a:sym typeface="Arial"/>
              </a:rPr>
              <a:t>Tim kami </a:t>
            </a:r>
            <a:r>
              <a:rPr lang="en-GB" b="1" kern="0" dirty="0" err="1">
                <a:solidFill>
                  <a:srgbClr val="000000"/>
                </a:solidFill>
                <a:latin typeface="Arial"/>
                <a:ea typeface="+mn-lt"/>
                <a:cs typeface="Arial"/>
                <a:sym typeface="Arial"/>
              </a:rPr>
              <a:t>unggul</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menyelesaikan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masalah</a:t>
            </a:r>
            <a:r>
              <a:rPr lang="en-GB" b="1" kern="0" dirty="0">
                <a:solidFill>
                  <a:srgbClr val="000000"/>
                </a:solidFill>
                <a:latin typeface="Arial"/>
                <a:ea typeface="+mn-lt"/>
                <a:cs typeface="Arial"/>
                <a:sym typeface="Arial"/>
              </a:rPr>
              <a:t> top-up game </a:t>
            </a:r>
            <a:r>
              <a:rPr lang="en-GB" b="1" kern="0" dirty="0" err="1">
                <a:solidFill>
                  <a:srgbClr val="000000"/>
                </a:solidFill>
                <a:latin typeface="Arial"/>
                <a:ea typeface="+mn-lt"/>
                <a:cs typeface="Arial"/>
                <a:sym typeface="Arial"/>
              </a:rPr>
              <a:t>karena</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memiliki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kombinasi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a:t>
            </a: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Pemahaman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industri</a:t>
            </a:r>
            <a:r>
              <a:rPr lang="en-GB" b="1" kern="0" dirty="0">
                <a:solidFill>
                  <a:srgbClr val="000000"/>
                </a:solidFill>
                <a:latin typeface="Arial"/>
                <a:ea typeface="+mn-lt"/>
                <a:cs typeface="Arial"/>
                <a:sym typeface="Arial"/>
              </a:rPr>
              <a:t> game &amp; </a:t>
            </a:r>
            <a:r>
              <a:rPr lang="en-GB" b="1" kern="0" dirty="0" err="1">
                <a:solidFill>
                  <a:srgbClr val="000000"/>
                </a:solidFill>
                <a:latin typeface="Arial"/>
                <a:ea typeface="+mn-lt"/>
                <a:cs typeface="Arial"/>
                <a:sym typeface="Arial"/>
              </a:rPr>
              <a:t>keahlian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teknis</a:t>
            </a:r>
            <a:endParaRPr lang="en-GB" b="1" kern="0" dirty="0">
              <a:solidFill>
                <a:srgbClr val="000000"/>
              </a:solidFill>
              <a:latin typeface="Arial"/>
              <a:ea typeface="+mn-lt"/>
              <a:cs typeface="Arial"/>
              <a:sym typeface="Arial"/>
            </a:endParaRPr>
          </a:p>
          <a:p>
            <a:pPr marL="285750" indent="-285750">
              <a:lnSpc>
                <a:spcPct val="90000"/>
              </a:lnSpc>
              <a:spcBef>
                <a:spcPts val="750"/>
              </a:spcBef>
              <a:buClr>
                <a:srgbClr val="000000"/>
              </a:buClr>
              <a:buFont typeface="Arial" panose="020B0604020202020204" pitchFamily="34" charset="0"/>
              <a:buChar char="•"/>
            </a:pPr>
            <a:r>
              <a:rPr lang="en-GB" b="1" kern="0" dirty="0" err="1">
                <a:solidFill>
                  <a:srgbClr val="000000"/>
                </a:solidFill>
                <a:latin typeface="Arial"/>
                <a:ea typeface="+mn-lt"/>
                <a:cs typeface="Arial"/>
                <a:sym typeface="Arial"/>
              </a:rPr>
              <a:t>Fokus</a:t>
            </a:r>
            <a:r>
              <a:rPr lang="en-GB" b="1" kern="0" dirty="0">
                <a:solidFill>
                  <a:srgbClr val="000000"/>
                </a:solidFill>
                <a:latin typeface="Arial"/>
                <a:ea typeface="+mn-lt"/>
                <a:cs typeface="Arial"/>
                <a:sym typeface="Arial"/>
              </a:rPr>
              <a:t> pada </a:t>
            </a:r>
            <a:r>
              <a:rPr lang="en-GB" b="1" kern="0" dirty="0" err="1">
                <a:solidFill>
                  <a:srgbClr val="000000"/>
                </a:solidFill>
                <a:latin typeface="Arial"/>
                <a:ea typeface="+mn-lt"/>
                <a:cs typeface="Arial"/>
                <a:sym typeface="Arial"/>
              </a:rPr>
              <a:t>kepuasan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pelanggan</a:t>
            </a:r>
            <a:r>
              <a:rPr lang="en-GB" b="1" kern="0" dirty="0">
                <a:solidFill>
                  <a:srgbClr val="000000"/>
                </a:solidFill>
                <a:latin typeface="Arial"/>
                <a:ea typeface="+mn-lt"/>
                <a:cs typeface="Arial"/>
                <a:sym typeface="Arial"/>
              </a:rPr>
              <a:t> &amp; </a:t>
            </a:r>
            <a:r>
              <a:rPr lang="en-GB" b="1" kern="0" dirty="0" err="1">
                <a:solidFill>
                  <a:srgbClr val="000000"/>
                </a:solidFill>
                <a:latin typeface="Arial"/>
                <a:ea typeface="+mn-lt"/>
                <a:cs typeface="Arial"/>
                <a:sym typeface="Arial"/>
              </a:rPr>
              <a:t>semangat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untuk</a:t>
            </a:r>
            <a:r>
              <a:rPr lang="en-GB" b="1" kern="0" dirty="0">
                <a:solidFill>
                  <a:srgbClr val="000000"/>
                </a:solidFill>
                <a:latin typeface="Arial"/>
                <a:ea typeface="+mn-lt"/>
                <a:cs typeface="Arial"/>
                <a:sym typeface="Arial"/>
              </a:rPr>
              <a:t> game</a:t>
            </a:r>
          </a:p>
          <a:p>
            <a:pPr>
              <a:lnSpc>
                <a:spcPct val="90000"/>
              </a:lnSpc>
              <a:spcBef>
                <a:spcPts val="750"/>
              </a:spcBef>
              <a:buClr>
                <a:srgbClr val="000000"/>
              </a:buClr>
              <a:buFont typeface="Arial"/>
              <a:buNone/>
            </a:pPr>
            <a:r>
              <a:rPr lang="en-GB" b="1" kern="0" dirty="0" err="1">
                <a:solidFill>
                  <a:srgbClr val="000000"/>
                </a:solidFill>
                <a:latin typeface="Arial"/>
                <a:ea typeface="+mn-lt"/>
                <a:cs typeface="Arial"/>
                <a:sym typeface="Arial"/>
              </a:rPr>
              <a:t>Kekuatan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ini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menjadikan</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tim</a:t>
            </a:r>
            <a:r>
              <a:rPr lang="en-GB" b="1" kern="0" dirty="0">
                <a:solidFill>
                  <a:srgbClr val="000000"/>
                </a:solidFill>
                <a:latin typeface="Arial"/>
                <a:ea typeface="+mn-lt"/>
                <a:cs typeface="Arial"/>
                <a:sym typeface="Arial"/>
              </a:rPr>
              <a:t> kami </a:t>
            </a:r>
            <a:r>
              <a:rPr lang="en-GB" b="1" kern="0" dirty="0" err="1">
                <a:solidFill>
                  <a:srgbClr val="000000"/>
                </a:solidFill>
                <a:latin typeface="Arial"/>
                <a:ea typeface="+mn-lt"/>
                <a:cs typeface="Arial"/>
                <a:sym typeface="Arial"/>
              </a:rPr>
              <a:t>kuat</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dalam</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mengatasi</a:t>
            </a:r>
            <a:r>
              <a:rPr lang="en-GB" b="1" kern="0" dirty="0">
                <a:solidFill>
                  <a:srgbClr val="000000"/>
                </a:solidFill>
                <a:latin typeface="Arial"/>
                <a:ea typeface="+mn-lt"/>
                <a:cs typeface="Arial"/>
                <a:sym typeface="Arial"/>
              </a:rPr>
              <a:t> </a:t>
            </a:r>
            <a:r>
              <a:rPr lang="en-GB" b="1" kern="0" dirty="0" err="1">
                <a:solidFill>
                  <a:srgbClr val="000000"/>
                </a:solidFill>
                <a:latin typeface="Arial"/>
                <a:ea typeface="+mn-lt"/>
                <a:cs typeface="Arial"/>
                <a:sym typeface="Arial"/>
              </a:rPr>
              <a:t>tantangan</a:t>
            </a:r>
            <a:r>
              <a:rPr lang="en-GB" b="1" kern="0" dirty="0">
                <a:solidFill>
                  <a:srgbClr val="000000"/>
                </a:solidFill>
                <a:latin typeface="Arial"/>
                <a:ea typeface="+mn-lt"/>
                <a:cs typeface="Arial"/>
                <a:sym typeface="Arial"/>
              </a:rPr>
              <a:t> top-up game yang </a:t>
            </a:r>
            <a:r>
              <a:rPr lang="en-GB" b="1" kern="0" dirty="0" err="1">
                <a:solidFill>
                  <a:srgbClr val="000000"/>
                </a:solidFill>
                <a:latin typeface="Arial"/>
                <a:ea typeface="+mn-lt"/>
                <a:cs typeface="Arial"/>
                <a:sym typeface="Arial"/>
              </a:rPr>
              <a:t>lancar</a:t>
            </a:r>
            <a:r>
              <a:rPr lang="en-GB" b="1" kern="0" dirty="0">
                <a:solidFill>
                  <a:srgbClr val="000000"/>
                </a:solidFill>
                <a:latin typeface="Arial"/>
                <a:ea typeface="+mn-lt"/>
                <a:cs typeface="Arial"/>
                <a:sym typeface="Arial"/>
              </a:rPr>
              <a:t>.</a:t>
            </a:r>
          </a:p>
        </p:txBody>
      </p:sp>
      <p:sp>
        <p:nvSpPr>
          <p:cNvPr id="40" name="Rectangle 39"/>
          <p:cNvSpPr/>
          <p:nvPr/>
        </p:nvSpPr>
        <p:spPr>
          <a:xfrm>
            <a:off x="11658600" y="7200900"/>
            <a:ext cx="6324599"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The goal is to demonstrate teams commitment. Mention who’s on your team, why them and their extremely relevant credentials</a:t>
            </a:r>
            <a:endParaRPr lang="en-US" sz="2400" dirty="0"/>
          </a:p>
        </p:txBody>
      </p:sp>
      <p:pic>
        <p:nvPicPr>
          <p:cNvPr id="42"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03" y="7362695"/>
            <a:ext cx="651510" cy="637001"/>
          </a:xfrm>
          <a:prstGeom prst="rect">
            <a:avLst/>
          </a:prstGeom>
        </p:spPr>
      </p:pic>
      <p:pic>
        <p:nvPicPr>
          <p:cNvPr id="3" name="Picture 2">
            <a:extLst>
              <a:ext uri="{FF2B5EF4-FFF2-40B4-BE49-F238E27FC236}">
                <a16:creationId xmlns:a16="http://schemas.microsoft.com/office/drawing/2014/main" id="{FB280839-4510-7D0A-6787-0B1C4CE507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9343" y="2977960"/>
            <a:ext cx="1454256" cy="1463012"/>
          </a:xfrm>
          <a:prstGeom prst="rect">
            <a:avLst/>
          </a:prstGeom>
        </p:spPr>
      </p:pic>
      <p:pic>
        <p:nvPicPr>
          <p:cNvPr id="5" name="Picture 4">
            <a:extLst>
              <a:ext uri="{FF2B5EF4-FFF2-40B4-BE49-F238E27FC236}">
                <a16:creationId xmlns:a16="http://schemas.microsoft.com/office/drawing/2014/main" id="{54008AB8-123C-3F5F-2EA6-250C4EC71D4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211"/>
          <a:stretch/>
        </p:blipFill>
        <p:spPr>
          <a:xfrm>
            <a:off x="7466217" y="2901151"/>
            <a:ext cx="1581539" cy="1508809"/>
          </a:xfrm>
          <a:prstGeom prst="rect">
            <a:avLst/>
          </a:prstGeom>
        </p:spPr>
      </p:pic>
      <p:pic>
        <p:nvPicPr>
          <p:cNvPr id="9" name="Picture 8">
            <a:extLst>
              <a:ext uri="{FF2B5EF4-FFF2-40B4-BE49-F238E27FC236}">
                <a16:creationId xmlns:a16="http://schemas.microsoft.com/office/drawing/2014/main" id="{BAEC479D-9954-0CAA-ED27-C8E436BAA78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3293" r="17169"/>
          <a:stretch/>
        </p:blipFill>
        <p:spPr>
          <a:xfrm>
            <a:off x="842386" y="2968884"/>
            <a:ext cx="1521093" cy="1441076"/>
          </a:xfrm>
          <a:prstGeom prst="rect">
            <a:avLst/>
          </a:prstGeom>
        </p:spPr>
      </p:pic>
      <p:pic>
        <p:nvPicPr>
          <p:cNvPr id="4" name="Picture 3">
            <a:extLst>
              <a:ext uri="{FF2B5EF4-FFF2-40B4-BE49-F238E27FC236}">
                <a16:creationId xmlns:a16="http://schemas.microsoft.com/office/drawing/2014/main" id="{AD4DC485-804E-272F-9B78-B04914C8820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54400" y="496140"/>
            <a:ext cx="1656227" cy="1656227"/>
          </a:xfrm>
          <a:prstGeom prst="rect">
            <a:avLst/>
          </a:prstGeom>
        </p:spPr>
      </p:pic>
    </p:spTree>
    <p:extLst>
      <p:ext uri="{BB962C8B-B14F-4D97-AF65-F5344CB8AC3E}">
        <p14:creationId xmlns:p14="http://schemas.microsoft.com/office/powerpoint/2010/main" val="4006280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097" y="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4751365" cy="461665"/>
          </a:xfrm>
          <a:prstGeom prst="rect">
            <a:avLst/>
          </a:prstGeom>
        </p:spPr>
        <p:txBody>
          <a:bodyPr wrap="none">
            <a:spAutoFit/>
          </a:bodyPr>
          <a:lstStyle/>
          <a:p>
            <a:r>
              <a:rPr lang="en-US" sz="2400" dirty="0">
                <a:solidFill>
                  <a:srgbClr val="000000"/>
                </a:solidFill>
                <a:latin typeface="Avenir"/>
              </a:rPr>
              <a:t>Name of your Venture: Night Market</a:t>
            </a:r>
            <a:endParaRPr lang="en-US" sz="2400"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44713" y="2247692"/>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sp>
        <p:nvSpPr>
          <p:cNvPr id="6" name="Rectangle 5">
            <a:extLst>
              <a:ext uri="{FF2B5EF4-FFF2-40B4-BE49-F238E27FC236}">
                <a16:creationId xmlns:a16="http://schemas.microsoft.com/office/drawing/2014/main" id="{862D71A8-9D56-6D10-840B-C7C6C619AABA}"/>
              </a:ext>
            </a:extLst>
          </p:cNvPr>
          <p:cNvSpPr/>
          <p:nvPr/>
        </p:nvSpPr>
        <p:spPr>
          <a:xfrm>
            <a:off x="2864745" y="2630716"/>
            <a:ext cx="8163854" cy="1200329"/>
          </a:xfrm>
          <a:prstGeom prst="rect">
            <a:avLst/>
          </a:prstGeom>
        </p:spPr>
        <p:txBody>
          <a:bodyPr wrap="square">
            <a:spAutoFit/>
          </a:bodyPr>
          <a:lstStyle/>
          <a:p>
            <a:r>
              <a:rPr lang="en-US" b="0" i="0" dirty="0" err="1">
                <a:solidFill>
                  <a:schemeClr val="tx1">
                    <a:lumMod val="95000"/>
                    <a:lumOff val="5000"/>
                  </a:schemeClr>
                </a:solidFill>
                <a:effectLst/>
                <a:latin typeface="Google Sans"/>
              </a:rPr>
              <a:t>Industri</a:t>
            </a:r>
            <a:r>
              <a:rPr lang="en-US" b="0" i="0" dirty="0">
                <a:solidFill>
                  <a:schemeClr val="tx1">
                    <a:lumMod val="95000"/>
                    <a:lumOff val="5000"/>
                  </a:schemeClr>
                </a:solidFill>
                <a:effectLst/>
                <a:latin typeface="Google Sans"/>
              </a:rPr>
              <a:t> game online yang </a:t>
            </a:r>
            <a:r>
              <a:rPr lang="en-US" b="0" i="0" dirty="0" err="1">
                <a:solidFill>
                  <a:schemeClr val="tx1">
                    <a:lumMod val="95000"/>
                    <a:lumOff val="5000"/>
                  </a:schemeClr>
                </a:solidFill>
                <a:effectLst/>
                <a:latin typeface="Google Sans"/>
              </a:rPr>
              <a:t>terus</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berkembang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membuka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peluang</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bisnis</a:t>
            </a:r>
            <a:r>
              <a:rPr lang="en-US" b="0" i="0" dirty="0">
                <a:solidFill>
                  <a:schemeClr val="tx1">
                    <a:lumMod val="95000"/>
                    <a:lumOff val="5000"/>
                  </a:schemeClr>
                </a:solidFill>
                <a:effectLst/>
                <a:latin typeface="Google Sans"/>
              </a:rPr>
              <a:t> yang </a:t>
            </a:r>
            <a:r>
              <a:rPr lang="en-US" b="0" i="0" dirty="0" err="1">
                <a:solidFill>
                  <a:schemeClr val="tx1">
                    <a:lumMod val="95000"/>
                    <a:lumOff val="5000"/>
                  </a:schemeClr>
                </a:solidFill>
                <a:effectLst/>
                <a:latin typeface="Google Sans"/>
              </a:rPr>
              <a:t>menarik</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 game. </a:t>
            </a:r>
            <a:r>
              <a:rPr lang="en-US" b="0" i="0" dirty="0" err="1">
                <a:solidFill>
                  <a:schemeClr val="tx1">
                    <a:lumMod val="95000"/>
                    <a:lumOff val="5000"/>
                  </a:schemeClr>
                </a:solidFill>
                <a:effectLst/>
                <a:latin typeface="Google Sans"/>
              </a:rPr>
              <a:t>Konsepnya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simpel</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yaitu</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menawarkan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layanan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pengisian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mata</a:t>
            </a:r>
            <a:r>
              <a:rPr lang="en-US" b="0" i="0" dirty="0">
                <a:solidFill>
                  <a:schemeClr val="tx1">
                    <a:lumMod val="95000"/>
                    <a:lumOff val="5000"/>
                  </a:schemeClr>
                </a:solidFill>
                <a:effectLst/>
                <a:latin typeface="Google Sans"/>
              </a:rPr>
              <a:t> uang digital yang </a:t>
            </a:r>
            <a:r>
              <a:rPr lang="en-US" b="0" i="0" dirty="0" err="1">
                <a:solidFill>
                  <a:schemeClr val="tx1">
                    <a:lumMod val="95000"/>
                    <a:lumOff val="5000"/>
                  </a:schemeClr>
                </a:solidFill>
                <a:effectLst/>
                <a:latin typeface="Google Sans"/>
              </a:rPr>
              <a:t>digunakan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dalam</a:t>
            </a:r>
            <a:r>
              <a:rPr lang="en-US" b="0" i="0" dirty="0">
                <a:solidFill>
                  <a:schemeClr val="tx1">
                    <a:lumMod val="95000"/>
                    <a:lumOff val="5000"/>
                  </a:schemeClr>
                </a:solidFill>
                <a:effectLst/>
                <a:latin typeface="Google Sans"/>
              </a:rPr>
              <a:t> game online. Para </a:t>
            </a:r>
            <a:r>
              <a:rPr lang="en-US" b="0" i="0" dirty="0" err="1">
                <a:solidFill>
                  <a:schemeClr val="tx1">
                    <a:lumMod val="95000"/>
                    <a:lumOff val="5000"/>
                  </a:schemeClr>
                </a:solidFill>
                <a:effectLst/>
                <a:latin typeface="Google Sans"/>
              </a:rPr>
              <a:t>pemain</a:t>
            </a:r>
            <a:r>
              <a:rPr lang="en-US" b="0" i="0" dirty="0">
                <a:solidFill>
                  <a:schemeClr val="tx1">
                    <a:lumMod val="95000"/>
                    <a:lumOff val="5000"/>
                  </a:schemeClr>
                </a:solidFill>
                <a:effectLst/>
                <a:latin typeface="Google Sans"/>
              </a:rPr>
              <a:t> game yang </a:t>
            </a:r>
            <a:r>
              <a:rPr lang="en-US" b="0" i="0" dirty="0" err="1">
                <a:solidFill>
                  <a:schemeClr val="tx1">
                    <a:lumMod val="95000"/>
                    <a:lumOff val="5000"/>
                  </a:schemeClr>
                </a:solidFill>
                <a:effectLst/>
                <a:latin typeface="Google Sans"/>
              </a:rPr>
              <a:t>kehabisan</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kredit</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bisa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membelinya</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melalui</a:t>
            </a:r>
            <a:r>
              <a:rPr lang="en-US" b="0" i="0" dirty="0">
                <a:solidFill>
                  <a:schemeClr val="tx1">
                    <a:lumMod val="95000"/>
                    <a:lumOff val="5000"/>
                  </a:schemeClr>
                </a:solidFill>
                <a:effectLst/>
                <a:latin typeface="Google Sans"/>
              </a:rPr>
              <a:t> </a:t>
            </a:r>
            <a:r>
              <a:rPr lang="en-US" b="0" i="0" dirty="0" err="1">
                <a:solidFill>
                  <a:schemeClr val="tx1">
                    <a:lumMod val="95000"/>
                    <a:lumOff val="5000"/>
                  </a:schemeClr>
                </a:solidFill>
                <a:effectLst/>
                <a:latin typeface="Google Sans"/>
              </a:rPr>
              <a:t>jasa</a:t>
            </a:r>
            <a:r>
              <a:rPr lang="en-US" b="0" i="0" dirty="0">
                <a:solidFill>
                  <a:schemeClr val="tx1">
                    <a:lumMod val="95000"/>
                    <a:lumOff val="5000"/>
                  </a:schemeClr>
                </a:solidFill>
                <a:effectLst/>
                <a:latin typeface="Google Sans"/>
              </a:rPr>
              <a:t> top up.</a:t>
            </a:r>
            <a:endParaRPr lang="en-US" dirty="0">
              <a:solidFill>
                <a:schemeClr val="tx1">
                  <a:lumMod val="95000"/>
                  <a:lumOff val="5000"/>
                </a:schemeClr>
              </a:solidFill>
            </a:endParaRPr>
          </a:p>
        </p:txBody>
      </p:sp>
      <p:sp>
        <p:nvSpPr>
          <p:cNvPr id="7" name="Rectangle 6">
            <a:extLst>
              <a:ext uri="{FF2B5EF4-FFF2-40B4-BE49-F238E27FC236}">
                <a16:creationId xmlns:a16="http://schemas.microsoft.com/office/drawing/2014/main" id="{7479D056-5878-1CD7-4E0D-22A2FB29E14B}"/>
              </a:ext>
            </a:extLst>
          </p:cNvPr>
          <p:cNvSpPr/>
          <p:nvPr/>
        </p:nvSpPr>
        <p:spPr>
          <a:xfrm>
            <a:off x="2805781" y="5104118"/>
            <a:ext cx="8163854" cy="1200329"/>
          </a:xfrm>
          <a:prstGeom prst="rect">
            <a:avLst/>
          </a:prstGeom>
        </p:spPr>
        <p:txBody>
          <a:bodyPr wrap="square">
            <a:spAutoFit/>
          </a:bodyPr>
          <a:lstStyle/>
          <a:p>
            <a:r>
              <a:rPr lang="en-US" dirty="0">
                <a:solidFill>
                  <a:schemeClr val="tx1">
                    <a:lumMod val="95000"/>
                    <a:lumOff val="5000"/>
                  </a:schemeClr>
                </a:solidFill>
              </a:rPr>
              <a:t>Jasa top up </a:t>
            </a:r>
            <a:r>
              <a:rPr lang="en-US" dirty="0" err="1">
                <a:solidFill>
                  <a:schemeClr val="tx1">
                    <a:lumMod val="95000"/>
                    <a:lumOff val="5000"/>
                  </a:schemeClr>
                </a:solidFill>
              </a:rPr>
              <a:t>merupakan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yang </a:t>
            </a:r>
            <a:r>
              <a:rPr lang="en-US" dirty="0" err="1">
                <a:solidFill>
                  <a:schemeClr val="tx1">
                    <a:lumMod val="95000"/>
                    <a:lumOff val="5000"/>
                  </a:schemeClr>
                </a:solidFill>
              </a:rPr>
              <a:t>membantu</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a:t>
            </a:r>
            <a:r>
              <a:rPr lang="en-US" dirty="0" err="1">
                <a:solidFill>
                  <a:schemeClr val="tx1">
                    <a:lumMod val="95000"/>
                    <a:lumOff val="5000"/>
                  </a:schemeClr>
                </a:solidFill>
              </a:rPr>
              <a:t>mengisi</a:t>
            </a:r>
            <a:r>
              <a:rPr lang="en-US" dirty="0">
                <a:solidFill>
                  <a:schemeClr val="tx1">
                    <a:lumMod val="95000"/>
                    <a:lumOff val="5000"/>
                  </a:schemeClr>
                </a:solidFill>
              </a:rPr>
              <a:t> </a:t>
            </a:r>
            <a:r>
              <a:rPr lang="en-US" dirty="0" err="1">
                <a:solidFill>
                  <a:schemeClr val="tx1">
                    <a:lumMod val="95000"/>
                    <a:lumOff val="5000"/>
                  </a:schemeClr>
                </a:solidFill>
              </a:rPr>
              <a:t>saldo</a:t>
            </a:r>
            <a:r>
              <a:rPr lang="en-US" dirty="0">
                <a:solidFill>
                  <a:schemeClr val="tx1">
                    <a:lumMod val="95000"/>
                    <a:lumOff val="5000"/>
                  </a:schemeClr>
                </a:solidFill>
              </a:rPr>
              <a:t> </a:t>
            </a:r>
            <a:r>
              <a:rPr lang="en-US" dirty="0" err="1">
                <a:solidFill>
                  <a:schemeClr val="tx1">
                    <a:lumMod val="95000"/>
                    <a:lumOff val="5000"/>
                  </a:schemeClr>
                </a:solidFill>
              </a:rPr>
              <a:t>atau</a:t>
            </a:r>
            <a:r>
              <a:rPr lang="en-US" dirty="0">
                <a:solidFill>
                  <a:schemeClr val="tx1">
                    <a:lumMod val="95000"/>
                    <a:lumOff val="5000"/>
                  </a:schemeClr>
                </a:solidFill>
              </a:rPr>
              <a:t> </a:t>
            </a:r>
            <a:r>
              <a:rPr lang="en-US" dirty="0" err="1">
                <a:solidFill>
                  <a:schemeClr val="tx1">
                    <a:lumMod val="95000"/>
                    <a:lumOff val="5000"/>
                  </a:schemeClr>
                </a:solidFill>
              </a:rPr>
              <a:t>kredit</a:t>
            </a:r>
            <a:r>
              <a:rPr lang="en-US" dirty="0">
                <a:solidFill>
                  <a:schemeClr val="tx1">
                    <a:lumMod val="95000"/>
                    <a:lumOff val="5000"/>
                  </a:schemeClr>
                </a:solidFill>
              </a:rPr>
              <a:t> </a:t>
            </a:r>
            <a:r>
              <a:rPr lang="en-US" dirty="0" err="1">
                <a:solidFill>
                  <a:schemeClr val="tx1">
                    <a:lumMod val="95000"/>
                    <a:lumOff val="5000"/>
                  </a:schemeClr>
                </a:solidFill>
              </a:rPr>
              <a:t>akun</a:t>
            </a:r>
            <a:r>
              <a:rPr lang="en-US" dirty="0">
                <a:solidFill>
                  <a:schemeClr val="tx1">
                    <a:lumMod val="95000"/>
                    <a:lumOff val="5000"/>
                  </a:schemeClr>
                </a:solidFill>
              </a:rPr>
              <a:t> </a:t>
            </a:r>
            <a:r>
              <a:rPr lang="en-US" dirty="0" err="1">
                <a:solidFill>
                  <a:schemeClr val="tx1">
                    <a:lumMod val="95000"/>
                    <a:lumOff val="5000"/>
                  </a:schemeClr>
                </a:solidFill>
              </a:rPr>
              <a:t>mereka</a:t>
            </a:r>
            <a:r>
              <a:rPr lang="en-US" dirty="0">
                <a:solidFill>
                  <a:schemeClr val="tx1">
                    <a:lumMod val="95000"/>
                    <a:lumOff val="5000"/>
                  </a:schemeClr>
                </a:solidFill>
              </a:rPr>
              <a:t> </a:t>
            </a:r>
            <a:r>
              <a:rPr lang="en-US" dirty="0" err="1">
                <a:solidFill>
                  <a:schemeClr val="tx1">
                    <a:lumMod val="95000"/>
                    <a:lumOff val="5000"/>
                  </a:schemeClr>
                </a:solidFill>
              </a:rPr>
              <a:t>dengan</a:t>
            </a:r>
            <a:r>
              <a:rPr lang="en-US" dirty="0">
                <a:solidFill>
                  <a:schemeClr val="tx1">
                    <a:lumMod val="95000"/>
                    <a:lumOff val="5000"/>
                  </a:schemeClr>
                </a:solidFill>
              </a:rPr>
              <a:t> </a:t>
            </a:r>
            <a:r>
              <a:rPr lang="en-US" dirty="0" err="1">
                <a:solidFill>
                  <a:schemeClr val="tx1">
                    <a:lumMod val="95000"/>
                    <a:lumOff val="5000"/>
                  </a:schemeClr>
                </a:solidFill>
              </a:rPr>
              <a:t>mudah</a:t>
            </a:r>
            <a:r>
              <a:rPr lang="en-US" dirty="0">
                <a:solidFill>
                  <a:schemeClr val="tx1">
                    <a:lumMod val="95000"/>
                    <a:lumOff val="5000"/>
                  </a:schemeClr>
                </a:solidFill>
              </a:rPr>
              <a:t>, </a:t>
            </a:r>
            <a:r>
              <a:rPr lang="en-US" dirty="0" err="1">
                <a:solidFill>
                  <a:schemeClr val="tx1">
                    <a:lumMod val="95000"/>
                    <a:lumOff val="5000"/>
                  </a:schemeClr>
                </a:solidFill>
              </a:rPr>
              <a:t>cepat</a:t>
            </a:r>
            <a:r>
              <a:rPr lang="en-US" dirty="0">
                <a:solidFill>
                  <a:schemeClr val="tx1">
                    <a:lumMod val="95000"/>
                    <a:lumOff val="5000"/>
                  </a:schemeClr>
                </a:solidFill>
              </a:rPr>
              <a:t>, dan </a:t>
            </a:r>
            <a:r>
              <a:rPr lang="en-US" dirty="0" err="1">
                <a:solidFill>
                  <a:schemeClr val="tx1">
                    <a:lumMod val="95000"/>
                    <a:lumOff val="5000"/>
                  </a:schemeClr>
                </a:solidFill>
              </a:rPr>
              <a:t>aman</a:t>
            </a:r>
            <a:r>
              <a:rPr lang="en-US" dirty="0">
                <a:solidFill>
                  <a:schemeClr val="tx1">
                    <a:lumMod val="95000"/>
                    <a:lumOff val="5000"/>
                  </a:schemeClr>
                </a:solidFill>
              </a:rPr>
              <a:t>. </a:t>
            </a:r>
            <a:r>
              <a:rPr lang="en-US" dirty="0" err="1">
                <a:solidFill>
                  <a:schemeClr val="tx1">
                    <a:lumMod val="95000"/>
                    <a:lumOff val="5000"/>
                  </a:schemeClr>
                </a:solidFill>
              </a:rPr>
              <a:t>Layanan</a:t>
            </a:r>
            <a:r>
              <a:rPr lang="en-US" dirty="0">
                <a:solidFill>
                  <a:schemeClr val="tx1">
                    <a:lumMod val="95000"/>
                    <a:lumOff val="5000"/>
                  </a:schemeClr>
                </a:solidFill>
              </a:rPr>
              <a:t> </a:t>
            </a:r>
            <a:r>
              <a:rPr lang="en-US" dirty="0" err="1">
                <a:solidFill>
                  <a:schemeClr val="tx1">
                    <a:lumMod val="95000"/>
                    <a:lumOff val="5000"/>
                  </a:schemeClr>
                </a:solidFill>
              </a:rPr>
              <a:t>ini</a:t>
            </a:r>
            <a:r>
              <a:rPr lang="en-US" dirty="0">
                <a:solidFill>
                  <a:schemeClr val="tx1">
                    <a:lumMod val="95000"/>
                    <a:lumOff val="5000"/>
                  </a:schemeClr>
                </a:solidFill>
              </a:rPr>
              <a:t> sangat </a:t>
            </a:r>
            <a:r>
              <a:rPr lang="en-US" dirty="0" err="1">
                <a:solidFill>
                  <a:schemeClr val="tx1">
                    <a:lumMod val="95000"/>
                    <a:lumOff val="5000"/>
                  </a:schemeClr>
                </a:solidFill>
              </a:rPr>
              <a:t>bermanfaat</a:t>
            </a:r>
            <a:r>
              <a:rPr lang="en-US" dirty="0">
                <a:solidFill>
                  <a:schemeClr val="tx1">
                    <a:lumMod val="95000"/>
                    <a:lumOff val="5000"/>
                  </a:schemeClr>
                </a:solidFill>
              </a:rPr>
              <a:t> </a:t>
            </a:r>
            <a:r>
              <a:rPr lang="en-US" dirty="0" err="1">
                <a:solidFill>
                  <a:schemeClr val="tx1">
                    <a:lumMod val="95000"/>
                    <a:lumOff val="5000"/>
                  </a:schemeClr>
                </a:solidFill>
              </a:rPr>
              <a:t>bagi</a:t>
            </a:r>
            <a:r>
              <a:rPr lang="en-US" dirty="0">
                <a:solidFill>
                  <a:schemeClr val="tx1">
                    <a:lumMod val="95000"/>
                    <a:lumOff val="5000"/>
                  </a:schemeClr>
                </a:solidFill>
              </a:rPr>
              <a:t> </a:t>
            </a:r>
            <a:r>
              <a:rPr lang="en-US" dirty="0" err="1">
                <a:solidFill>
                  <a:schemeClr val="tx1">
                    <a:lumMod val="95000"/>
                    <a:lumOff val="5000"/>
                  </a:schemeClr>
                </a:solidFill>
              </a:rPr>
              <a:t>pengguna</a:t>
            </a:r>
            <a:r>
              <a:rPr lang="en-US" dirty="0">
                <a:solidFill>
                  <a:schemeClr val="tx1">
                    <a:lumMod val="95000"/>
                    <a:lumOff val="5000"/>
                  </a:schemeClr>
                </a:solidFill>
              </a:rPr>
              <a:t> yang </a:t>
            </a:r>
            <a:r>
              <a:rPr lang="en-US" dirty="0" err="1">
                <a:solidFill>
                  <a:schemeClr val="tx1">
                    <a:lumMod val="95000"/>
                    <a:lumOff val="5000"/>
                  </a:schemeClr>
                </a:solidFill>
              </a:rPr>
              <a:t>ingin</a:t>
            </a:r>
            <a:r>
              <a:rPr lang="en-US" dirty="0">
                <a:solidFill>
                  <a:schemeClr val="tx1">
                    <a:lumMod val="95000"/>
                    <a:lumOff val="5000"/>
                  </a:schemeClr>
                </a:solidFill>
              </a:rPr>
              <a:t> </a:t>
            </a:r>
            <a:r>
              <a:rPr lang="en-US" dirty="0" err="1">
                <a:solidFill>
                  <a:schemeClr val="tx1">
                    <a:lumMod val="95000"/>
                    <a:lumOff val="5000"/>
                  </a:schemeClr>
                </a:solidFill>
              </a:rPr>
              <a:t>menghemat</a:t>
            </a:r>
            <a:r>
              <a:rPr lang="en-US" dirty="0">
                <a:solidFill>
                  <a:schemeClr val="tx1">
                    <a:lumMod val="95000"/>
                    <a:lumOff val="5000"/>
                  </a:schemeClr>
                </a:solidFill>
              </a:rPr>
              <a:t> </a:t>
            </a:r>
            <a:r>
              <a:rPr lang="en-US" dirty="0" err="1">
                <a:solidFill>
                  <a:schemeClr val="tx1">
                    <a:lumMod val="95000"/>
                    <a:lumOff val="5000"/>
                  </a:schemeClr>
                </a:solidFill>
              </a:rPr>
              <a:t>waktu</a:t>
            </a:r>
            <a:r>
              <a:rPr lang="en-US" dirty="0">
                <a:solidFill>
                  <a:schemeClr val="tx1">
                    <a:lumMod val="95000"/>
                    <a:lumOff val="5000"/>
                  </a:schemeClr>
                </a:solidFill>
              </a:rPr>
              <a:t> dan </a:t>
            </a:r>
            <a:r>
              <a:rPr lang="en-US" dirty="0" err="1">
                <a:solidFill>
                  <a:schemeClr val="tx1">
                    <a:lumMod val="95000"/>
                    <a:lumOff val="5000"/>
                  </a:schemeClr>
                </a:solidFill>
              </a:rPr>
              <a:t>tenaga</a:t>
            </a:r>
            <a:r>
              <a:rPr lang="en-US" dirty="0">
                <a:solidFill>
                  <a:schemeClr val="tx1">
                    <a:lumMod val="95000"/>
                    <a:lumOff val="5000"/>
                  </a:schemeClr>
                </a:solidFill>
              </a:rPr>
              <a:t> </a:t>
            </a:r>
            <a:r>
              <a:rPr lang="en-US" dirty="0" err="1">
                <a:solidFill>
                  <a:schemeClr val="tx1">
                    <a:lumMod val="95000"/>
                    <a:lumOff val="5000"/>
                  </a:schemeClr>
                </a:solidFill>
              </a:rPr>
              <a:t>dalam</a:t>
            </a:r>
            <a:r>
              <a:rPr lang="en-US" dirty="0">
                <a:solidFill>
                  <a:schemeClr val="tx1">
                    <a:lumMod val="95000"/>
                    <a:lumOff val="5000"/>
                  </a:schemeClr>
                </a:solidFill>
              </a:rPr>
              <a:t> </a:t>
            </a:r>
            <a:r>
              <a:rPr lang="en-US" dirty="0" err="1">
                <a:solidFill>
                  <a:schemeClr val="tx1">
                    <a:lumMod val="95000"/>
                    <a:lumOff val="5000"/>
                  </a:schemeClr>
                </a:solidFill>
              </a:rPr>
              <a:t>melakukan</a:t>
            </a:r>
            <a:r>
              <a:rPr lang="en-US" dirty="0">
                <a:solidFill>
                  <a:schemeClr val="tx1">
                    <a:lumMod val="95000"/>
                    <a:lumOff val="5000"/>
                  </a:schemeClr>
                </a:solidFill>
              </a:rPr>
              <a:t> </a:t>
            </a:r>
            <a:r>
              <a:rPr lang="en-US" dirty="0" err="1">
                <a:solidFill>
                  <a:schemeClr val="tx1">
                    <a:lumMod val="95000"/>
                    <a:lumOff val="5000"/>
                  </a:schemeClr>
                </a:solidFill>
              </a:rPr>
              <a:t>berbagai</a:t>
            </a:r>
            <a:r>
              <a:rPr lang="en-US" dirty="0">
                <a:solidFill>
                  <a:schemeClr val="tx1">
                    <a:lumMod val="95000"/>
                    <a:lumOff val="5000"/>
                  </a:schemeClr>
                </a:solidFill>
              </a:rPr>
              <a:t> </a:t>
            </a:r>
            <a:r>
              <a:rPr lang="en-US" dirty="0" err="1">
                <a:solidFill>
                  <a:schemeClr val="tx1">
                    <a:lumMod val="95000"/>
                    <a:lumOff val="5000"/>
                  </a:schemeClr>
                </a:solidFill>
              </a:rPr>
              <a:t>transaksi</a:t>
            </a:r>
            <a:r>
              <a:rPr lang="en-US" dirty="0">
                <a:solidFill>
                  <a:schemeClr val="tx1">
                    <a:lumMod val="95000"/>
                    <a:lumOff val="5000"/>
                  </a:schemeClr>
                </a:solidFill>
              </a:rPr>
              <a:t> online.</a:t>
            </a:r>
          </a:p>
        </p:txBody>
      </p:sp>
      <p:sp>
        <p:nvSpPr>
          <p:cNvPr id="8" name="Rectangle 7">
            <a:extLst>
              <a:ext uri="{FF2B5EF4-FFF2-40B4-BE49-F238E27FC236}">
                <a16:creationId xmlns:a16="http://schemas.microsoft.com/office/drawing/2014/main" id="{2E2A1EF5-08DF-576C-97D4-4339AECDC60D}"/>
              </a:ext>
            </a:extLst>
          </p:cNvPr>
          <p:cNvSpPr/>
          <p:nvPr/>
        </p:nvSpPr>
        <p:spPr>
          <a:xfrm>
            <a:off x="2864745" y="7925409"/>
            <a:ext cx="8031855" cy="1464194"/>
          </a:xfrm>
          <a:prstGeom prst="rect">
            <a:avLst/>
          </a:prstGeom>
        </p:spPr>
        <p:txBody>
          <a:bodyPr wrap="square">
            <a:spAutoFit/>
          </a:bodyPr>
          <a:lstStyle/>
          <a:p>
            <a:r>
              <a:rPr lang="en-US" dirty="0" err="1"/>
              <a:t>Bisnis</a:t>
            </a:r>
            <a:r>
              <a:rPr lang="en-US" dirty="0"/>
              <a:t> </a:t>
            </a:r>
            <a:r>
              <a:rPr lang="en-US" dirty="0" err="1"/>
              <a:t>jasa</a:t>
            </a:r>
            <a:r>
              <a:rPr lang="en-US" dirty="0"/>
              <a:t> top up </a:t>
            </a:r>
            <a:r>
              <a:rPr lang="en-US" dirty="0" err="1"/>
              <a:t>dapat</a:t>
            </a:r>
            <a:r>
              <a:rPr lang="en-US" dirty="0"/>
              <a:t> </a:t>
            </a:r>
            <a:r>
              <a:rPr lang="en-US" dirty="0" err="1"/>
              <a:t>memecahkan</a:t>
            </a:r>
            <a:r>
              <a:rPr lang="en-US" dirty="0"/>
              <a:t> </a:t>
            </a:r>
            <a:r>
              <a:rPr lang="en-US" dirty="0" err="1"/>
              <a:t>masalah</a:t>
            </a:r>
            <a:r>
              <a:rPr lang="en-US" dirty="0"/>
              <a:t> </a:t>
            </a:r>
            <a:r>
              <a:rPr lang="en-US" dirty="0" err="1"/>
              <a:t>dengan</a:t>
            </a:r>
            <a:r>
              <a:rPr lang="en-US" dirty="0"/>
              <a:t> </a:t>
            </a:r>
            <a:r>
              <a:rPr lang="en-US" dirty="0" err="1"/>
              <a:t>menyediakan</a:t>
            </a:r>
            <a:r>
              <a:rPr lang="en-US" dirty="0"/>
              <a:t> </a:t>
            </a:r>
            <a:r>
              <a:rPr lang="en-US" dirty="0" err="1"/>
              <a:t>akses</a:t>
            </a:r>
            <a:r>
              <a:rPr lang="en-US" dirty="0"/>
              <a:t> </a:t>
            </a:r>
            <a:r>
              <a:rPr lang="en-US" dirty="0" err="1"/>
              <a:t>mudah</a:t>
            </a:r>
            <a:r>
              <a:rPr lang="en-US" dirty="0"/>
              <a:t> </a:t>
            </a:r>
            <a:r>
              <a:rPr lang="en-US" dirty="0" err="1"/>
              <a:t>ke</a:t>
            </a:r>
            <a:r>
              <a:rPr lang="en-US" dirty="0"/>
              <a:t> </a:t>
            </a:r>
            <a:r>
              <a:rPr lang="en-US" dirty="0" err="1"/>
              <a:t>pembelian</a:t>
            </a:r>
            <a:r>
              <a:rPr lang="en-US" dirty="0"/>
              <a:t> digital </a:t>
            </a:r>
            <a:r>
              <a:rPr lang="en-US" dirty="0" err="1"/>
              <a:t>bagi</a:t>
            </a:r>
            <a:r>
              <a:rPr lang="en-US" dirty="0"/>
              <a:t> </a:t>
            </a:r>
            <a:r>
              <a:rPr lang="en-US" dirty="0" err="1"/>
              <a:t>mereka</a:t>
            </a:r>
            <a:r>
              <a:rPr lang="en-US" dirty="0"/>
              <a:t> yang </a:t>
            </a:r>
            <a:r>
              <a:rPr lang="en-US" dirty="0" err="1"/>
              <a:t>terbatas</a:t>
            </a:r>
            <a:r>
              <a:rPr lang="en-US" dirty="0"/>
              <a:t> oleh </a:t>
            </a:r>
            <a:r>
              <a:rPr lang="en-US" dirty="0" err="1"/>
              <a:t>metode</a:t>
            </a:r>
            <a:r>
              <a:rPr lang="en-US" dirty="0"/>
              <a:t> </a:t>
            </a:r>
            <a:r>
              <a:rPr lang="en-US" dirty="0" err="1"/>
              <a:t>pembayaran</a:t>
            </a:r>
            <a:r>
              <a:rPr lang="en-US" dirty="0"/>
              <a:t> </a:t>
            </a:r>
            <a:r>
              <a:rPr lang="en-US" dirty="0" err="1"/>
              <a:t>tradisional</a:t>
            </a:r>
            <a:r>
              <a:rPr lang="en-US" dirty="0"/>
              <a:t>. </a:t>
            </a:r>
            <a:r>
              <a:rPr lang="en-US" dirty="0" err="1"/>
              <a:t>Ini</a:t>
            </a:r>
            <a:r>
              <a:rPr lang="en-US" dirty="0"/>
              <a:t> </a:t>
            </a:r>
            <a:r>
              <a:rPr lang="en-US" dirty="0" err="1"/>
              <a:t>menghasilkan</a:t>
            </a:r>
            <a:r>
              <a:rPr lang="en-US" dirty="0"/>
              <a:t> </a:t>
            </a:r>
            <a:r>
              <a:rPr lang="en-US" dirty="0" err="1"/>
              <a:t>pendapatan</a:t>
            </a:r>
            <a:r>
              <a:rPr lang="en-US" dirty="0"/>
              <a:t> </a:t>
            </a:r>
            <a:r>
              <a:rPr lang="en-US" dirty="0" err="1"/>
              <a:t>dengan</a:t>
            </a:r>
            <a:r>
              <a:rPr lang="en-US" dirty="0"/>
              <a:t> </a:t>
            </a:r>
            <a:r>
              <a:rPr lang="en-US" dirty="0" err="1"/>
              <a:t>menargetkan</a:t>
            </a:r>
            <a:r>
              <a:rPr lang="en-US" dirty="0"/>
              <a:t> pasar yang </a:t>
            </a:r>
            <a:r>
              <a:rPr lang="en-US" dirty="0" err="1"/>
              <a:t>luas</a:t>
            </a:r>
            <a:r>
              <a:rPr lang="en-US" dirty="0"/>
              <a:t>, </a:t>
            </a:r>
            <a:r>
              <a:rPr lang="en-US" dirty="0" err="1"/>
              <a:t>menawarkan</a:t>
            </a:r>
            <a:r>
              <a:rPr lang="en-US" dirty="0"/>
              <a:t> </a:t>
            </a:r>
            <a:r>
              <a:rPr lang="en-US" dirty="0" err="1"/>
              <a:t>layanan</a:t>
            </a:r>
            <a:r>
              <a:rPr lang="en-US" dirty="0"/>
              <a:t> </a:t>
            </a:r>
            <a:r>
              <a:rPr lang="en-US" dirty="0" err="1"/>
              <a:t>tambahan</a:t>
            </a:r>
            <a:r>
              <a:rPr lang="en-US" dirty="0"/>
              <a:t>, dan </a:t>
            </a:r>
            <a:r>
              <a:rPr lang="en-US" dirty="0" err="1"/>
              <a:t>pemasaran</a:t>
            </a:r>
            <a:r>
              <a:rPr lang="en-US" dirty="0"/>
              <a:t> yang </a:t>
            </a:r>
            <a:r>
              <a:rPr lang="en-US" dirty="0" err="1"/>
              <a:t>efektif</a:t>
            </a:r>
            <a:r>
              <a:rPr lang="en-US" dirty="0"/>
              <a:t> </a:t>
            </a:r>
            <a:r>
              <a:rPr lang="en-US" dirty="0" err="1"/>
              <a:t>untuk</a:t>
            </a:r>
            <a:r>
              <a:rPr lang="en-US" dirty="0"/>
              <a:t> </a:t>
            </a:r>
            <a:r>
              <a:rPr lang="en-US" dirty="0" err="1"/>
              <a:t>menarik</a:t>
            </a:r>
            <a:r>
              <a:rPr lang="en-US" dirty="0"/>
              <a:t> dan </a:t>
            </a:r>
            <a:r>
              <a:rPr lang="en-US" dirty="0" err="1"/>
              <a:t>mempertahankan</a:t>
            </a:r>
            <a:r>
              <a:rPr lang="en-US" dirty="0"/>
              <a:t> </a:t>
            </a:r>
            <a:r>
              <a:rPr lang="en-US" dirty="0" err="1"/>
              <a:t>pelanggan</a:t>
            </a:r>
            <a:r>
              <a:rPr lang="en-US" dirty="0"/>
              <a:t>.</a:t>
            </a:r>
          </a:p>
        </p:txBody>
      </p:sp>
      <p:sp>
        <p:nvSpPr>
          <p:cNvPr id="4" name="Rectangle 3">
            <a:extLst>
              <a:ext uri="{FF2B5EF4-FFF2-40B4-BE49-F238E27FC236}">
                <a16:creationId xmlns:a16="http://schemas.microsoft.com/office/drawing/2014/main" id="{3B4B5E9F-B8BD-C712-0CF9-40075AACEA26}"/>
              </a:ext>
            </a:extLst>
          </p:cNvPr>
          <p:cNvSpPr/>
          <p:nvPr/>
        </p:nvSpPr>
        <p:spPr>
          <a:xfrm>
            <a:off x="13944600" y="4267518"/>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p>
          <a:p>
            <a:pPr algn="just"/>
            <a:r>
              <a:rPr lang="en-US" sz="2400" dirty="0">
                <a:solidFill>
                  <a:srgbClr val="000000"/>
                </a:solidFill>
                <a:latin typeface="Avenir"/>
              </a:rPr>
              <a:t>	Your goal when answering this slide should be to create enough interest about your venture.</a:t>
            </a:r>
            <a:endParaRPr lang="en-US" sz="2400" dirty="0"/>
          </a:p>
        </p:txBody>
      </p:sp>
      <p:pic>
        <p:nvPicPr>
          <p:cNvPr id="9" name="Graphic 27" descr="Target with solid fill">
            <a:extLst>
              <a:ext uri="{FF2B5EF4-FFF2-40B4-BE49-F238E27FC236}">
                <a16:creationId xmlns:a16="http://schemas.microsoft.com/office/drawing/2014/main" id="{50A93727-CA8A-EDB9-221F-C5EE7E9264F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97000" y="4399002"/>
            <a:ext cx="655576" cy="637001"/>
          </a:xfrm>
          <a:prstGeom prst="rect">
            <a:avLst/>
          </a:prstGeom>
        </p:spPr>
      </p:pic>
      <p:pic>
        <p:nvPicPr>
          <p:cNvPr id="11" name="Picture 10">
            <a:extLst>
              <a:ext uri="{FF2B5EF4-FFF2-40B4-BE49-F238E27FC236}">
                <a16:creationId xmlns:a16="http://schemas.microsoft.com/office/drawing/2014/main" id="{93564DFA-AC88-C6BC-DDEE-549AA3D90F9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160097" y="652376"/>
            <a:ext cx="1656227" cy="1656227"/>
          </a:xfrm>
          <a:prstGeom prst="rect">
            <a:avLst/>
          </a:prstGeom>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75274538"/>
              </p:ext>
            </p:extLst>
          </p:nvPr>
        </p:nvGraphicFramePr>
        <p:xfrm>
          <a:off x="609598" y="1784082"/>
          <a:ext cx="15531787" cy="6560940"/>
        </p:xfrm>
        <a:graphic>
          <a:graphicData uri="http://schemas.openxmlformats.org/drawingml/2006/table">
            <a:tbl>
              <a:tblPr firstRow="1" bandRow="1">
                <a:tableStyleId>{2D5ABB26-0587-4C30-8999-92F81FD0307C}</a:tableStyleId>
              </a:tblPr>
              <a:tblGrid>
                <a:gridCol w="5175802">
                  <a:extLst>
                    <a:ext uri="{9D8B030D-6E8A-4147-A177-3AD203B41FA5}">
                      <a16:colId xmlns:a16="http://schemas.microsoft.com/office/drawing/2014/main" val="20000"/>
                    </a:ext>
                  </a:extLst>
                </a:gridCol>
                <a:gridCol w="5175802">
                  <a:extLst>
                    <a:ext uri="{9D8B030D-6E8A-4147-A177-3AD203B41FA5}">
                      <a16:colId xmlns:a16="http://schemas.microsoft.com/office/drawing/2014/main" val="20001"/>
                    </a:ext>
                  </a:extLst>
                </a:gridCol>
                <a:gridCol w="5180183">
                  <a:extLst>
                    <a:ext uri="{9D8B030D-6E8A-4147-A177-3AD203B41FA5}">
                      <a16:colId xmlns:a16="http://schemas.microsoft.com/office/drawing/2014/main" val="20002"/>
                    </a:ext>
                  </a:extLst>
                </a:gridCol>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dalam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terjadi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pada </a:t>
                      </a:r>
                      <a:r>
                        <a:rPr lang="en-US" sz="1400" dirty="0" err="1">
                          <a:latin typeface="Verdana" panose="020B0604030504040204" pitchFamily="34" charset="0"/>
                          <a:ea typeface="Verdana" panose="020B0604030504040204" pitchFamily="34" charset="0"/>
                          <a:cs typeface="Open Sans" panose="020B0606030504020204" pitchFamily="34" charset="0"/>
                        </a:rPr>
                        <a:t>sistem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atau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ketat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Selain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itu</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muncul</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ada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pengembang</a:t>
                      </a:r>
                      <a:r>
                        <a:rPr lang="en-US" sz="1400" dirty="0">
                          <a:latin typeface="Verdana" panose="020B0604030504040204" pitchFamily="34" charset="0"/>
                          <a:ea typeface="Verdana" panose="020B0604030504040204" pitchFamily="34" charset="0"/>
                          <a:cs typeface="Open Sans" panose="020B0606030504020204" pitchFamily="34" charset="0"/>
                        </a:rPr>
                        <a:t> game yang </a:t>
                      </a:r>
                      <a:r>
                        <a:rPr lang="en-US" sz="1400" dirty="0" err="1">
                          <a:latin typeface="Verdana" panose="020B0604030504040204" pitchFamily="34" charset="0"/>
                          <a:ea typeface="Verdana" panose="020B0604030504040204" pitchFamily="34" charset="0"/>
                          <a:cs typeface="Open Sans" panose="020B0606030504020204" pitchFamily="34" charset="0"/>
                        </a:rPr>
                        <a:t>mempengaruhi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mekanisme</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a:latin typeface="Verdana" panose="020B0604030504040204" pitchFamily="34" charset="0"/>
                          <a:ea typeface="Verdana" panose="020B0604030504040204" pitchFamily="34" charset="0"/>
                          <a:cs typeface="Open Sans" panose="020B0606030504020204" pitchFamily="34" charset="0"/>
                        </a:rPr>
                        <a:t>Akar </a:t>
                      </a:r>
                      <a:r>
                        <a:rPr lang="en-US" sz="1400" dirty="0" err="1">
                          <a:latin typeface="Verdana" panose="020B0604030504040204" pitchFamily="34" charset="0"/>
                          <a:ea typeface="Verdana" panose="020B0604030504040204" pitchFamily="34" charset="0"/>
                          <a:cs typeface="Open Sans" panose="020B0606030504020204" pitchFamily="34" charset="0"/>
                        </a:rPr>
                        <a:t>permasalahan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mendorong</a:t>
                      </a:r>
                      <a:r>
                        <a:rPr lang="en-US" sz="1400" dirty="0">
                          <a:latin typeface="Verdana" panose="020B0604030504040204" pitchFamily="34" charset="0"/>
                          <a:ea typeface="Verdana" panose="020B0604030504040204" pitchFamily="34" charset="0"/>
                          <a:cs typeface="Open Sans" panose="020B0606030504020204" pitchFamily="34" charset="0"/>
                        </a:rPr>
                        <a:t> ide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akses</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lebih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digital, </a:t>
                      </a:r>
                      <a:r>
                        <a:rPr lang="en-US" sz="1400" dirty="0" err="1">
                          <a:latin typeface="Verdana" panose="020B0604030504040204" pitchFamily="34" charset="0"/>
                          <a:ea typeface="Verdana" panose="020B0604030504040204" pitchFamily="34" charset="0"/>
                          <a:cs typeface="Open Sans" panose="020B0606030504020204" pitchFamily="34" charset="0"/>
                        </a:rPr>
                        <a:t>keterbatasan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tradisional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permintaan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langkah-langkah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seperti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memeriksa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koneksi</a:t>
                      </a:r>
                      <a:r>
                        <a:rPr lang="en-US" sz="1400" dirty="0">
                          <a:latin typeface="Verdana" panose="020B0604030504040204" pitchFamily="34" charset="0"/>
                          <a:ea typeface="Verdana" panose="020B0604030504040204" pitchFamily="34" charset="0"/>
                          <a:cs typeface="Open Sans" panose="020B0606030504020204" pitchFamily="34" charset="0"/>
                        </a:rPr>
                        <a:t> internet, </a:t>
                      </a:r>
                      <a:r>
                        <a:rPr lang="en-US" sz="1400" dirty="0" err="1">
                          <a:latin typeface="Verdana" panose="020B0604030504040204" pitchFamily="34" charset="0"/>
                          <a:ea typeface="Verdana" panose="020B0604030504040204" pitchFamily="34" charset="0"/>
                          <a:cs typeface="Open Sans" panose="020B0606030504020204" pitchFamily="34" charset="0"/>
                        </a:rPr>
                        <a:t>saldo</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metode</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pembayaran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serta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menghubungi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mengatasi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masalah</a:t>
                      </a:r>
                      <a:r>
                        <a:rPr lang="en-US" sz="1400" dirty="0">
                          <a:latin typeface="Verdana" panose="020B0604030504040204" pitchFamily="34" charset="0"/>
                          <a:ea typeface="Verdana" panose="020B0604030504040204" pitchFamily="34" charset="0"/>
                          <a:cs typeface="Open Sans" panose="020B0606030504020204" pitchFamily="34" charset="0"/>
                        </a:rPr>
                        <a:t> top up.</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889931">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bisnis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jasa</a:t>
                      </a:r>
                      <a:r>
                        <a:rPr lang="en-US" sz="1400" spc="-55" dirty="0">
                          <a:latin typeface="Verdana" panose="020B0604030504040204" pitchFamily="34" charset="0"/>
                          <a:ea typeface="Verdana" panose="020B0604030504040204" pitchFamily="34" charset="0"/>
                          <a:cs typeface="Open Sans" panose="020B0606030504020204" pitchFamily="34" charset="0"/>
                        </a:rPr>
                        <a:t> top up, </a:t>
                      </a:r>
                      <a:r>
                        <a:rPr lang="en-US" sz="1400" spc="-55" dirty="0" err="1">
                          <a:latin typeface="Verdana" panose="020B0604030504040204" pitchFamily="34" charset="0"/>
                          <a:ea typeface="Verdana" panose="020B0604030504040204" pitchFamily="34" charset="0"/>
                          <a:cs typeface="Open Sans" panose="020B0606030504020204" pitchFamily="34" charset="0"/>
                        </a:rPr>
                        <a:t>masalah</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kali </a:t>
                      </a:r>
                      <a:r>
                        <a:rPr lang="en-US" sz="1400" spc="-55" dirty="0" err="1">
                          <a:latin typeface="Verdana" panose="020B0604030504040204" pitchFamily="34" charset="0"/>
                          <a:ea typeface="Verdana" panose="020B0604030504040204" pitchFamily="34" charset="0"/>
                          <a:cs typeface="Open Sans" panose="020B0606030504020204" pitchFamily="34" charset="0"/>
                        </a:rPr>
                        <a:t>dihadapi</a:t>
                      </a:r>
                      <a:r>
                        <a:rPr lang="en-US" sz="1400" spc="-55" dirty="0">
                          <a:latin typeface="Verdana" panose="020B0604030504040204" pitchFamily="34" charset="0"/>
                          <a:ea typeface="Verdana" panose="020B0604030504040204" pitchFamily="34" charset="0"/>
                          <a:cs typeface="Open Sans" panose="020B0606030504020204" pitchFamily="34" charset="0"/>
                        </a:rPr>
                        <a:t> oleh </a:t>
                      </a:r>
                      <a:r>
                        <a:rPr lang="en-US" sz="1400" spc="-55" dirty="0" err="1">
                          <a:latin typeface="Verdana" panose="020B0604030504040204" pitchFamily="34" charset="0"/>
                          <a:ea typeface="Verdana" panose="020B0604030504040204" pitchFamily="34" charset="0"/>
                          <a:cs typeface="Open Sans" panose="020B0606030504020204" pitchFamily="34" charset="0"/>
                        </a:rPr>
                        <a:t>pengguna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baru</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belum</a:t>
                      </a:r>
                      <a:r>
                        <a:rPr lang="en-US" sz="1400" spc="-55" dirty="0">
                          <a:latin typeface="Verdana" panose="020B0604030504040204" pitchFamily="34" charset="0"/>
                          <a:ea typeface="Verdana" panose="020B0604030504040204" pitchFamily="34" charset="0"/>
                          <a:cs typeface="Open Sans" panose="020B0606030504020204" pitchFamily="34" charset="0"/>
                        </a:rPr>
                        <a:t> familiar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prosesnya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serta</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mereka</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berada</a:t>
                      </a:r>
                      <a:r>
                        <a:rPr lang="en-US" sz="1400" spc="-55" dirty="0">
                          <a:latin typeface="Verdana" panose="020B0604030504040204" pitchFamily="34" charset="0"/>
                          <a:ea typeface="Verdana" panose="020B0604030504040204" pitchFamily="34" charset="0"/>
                          <a:cs typeface="Open Sans" panose="020B0606030504020204" pitchFamily="34" charset="0"/>
                        </a:rPr>
                        <a:t> di area </a:t>
                      </a:r>
                      <a:r>
                        <a:rPr lang="en-US" sz="1400" spc="-55" dirty="0" err="1">
                          <a:latin typeface="Verdana" panose="020B0604030504040204" pitchFamily="34" charset="0"/>
                          <a:ea typeface="Verdana" panose="020B0604030504040204" pitchFamily="34" charset="0"/>
                          <a:cs typeface="Open Sans" panose="020B0606030504020204" pitchFamily="34" charset="0"/>
                        </a:rPr>
                        <a:t>dengan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internet yang </a:t>
                      </a:r>
                      <a:r>
                        <a:rPr lang="en-US" sz="1400" spc="-55" dirty="0" err="1">
                          <a:latin typeface="Verdana" panose="020B0604030504040204" pitchFamily="34" charset="0"/>
                          <a:ea typeface="Verdana" panose="020B0604030504040204" pitchFamily="34" charset="0"/>
                          <a:cs typeface="Open Sans" panose="020B0606030504020204" pitchFamily="34" charset="0"/>
                        </a:rPr>
                        <a:t>terbatas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atau</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stabil</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Pelanggan</a:t>
                      </a:r>
                      <a:r>
                        <a:rPr lang="en-US" sz="1400" spc="-55" dirty="0">
                          <a:latin typeface="Verdana" panose="020B0604030504040204" pitchFamily="34" charset="0"/>
                          <a:ea typeface="Verdana" panose="020B0604030504040204" pitchFamily="34" charset="0"/>
                          <a:cs typeface="Open Sans" panose="020B0606030504020204" pitchFamily="34" charset="0"/>
                        </a:rPr>
                        <a:t> yang </a:t>
                      </a:r>
                      <a:r>
                        <a:rPr lang="en-US" sz="1400" spc="-55" dirty="0" err="1">
                          <a:latin typeface="Verdana" panose="020B0604030504040204" pitchFamily="34" charset="0"/>
                          <a:ea typeface="Verdana" panose="020B0604030504040204" pitchFamily="34" charset="0"/>
                          <a:cs typeface="Open Sans" panose="020B0606030504020204" pitchFamily="34" charset="0"/>
                        </a:rPr>
                        <a:t>tidak</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memiliki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akses</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metode</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pembayaran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konvensional</a:t>
                      </a:r>
                      <a:r>
                        <a:rPr lang="en-US" sz="1400" spc="-55" dirty="0">
                          <a:latin typeface="Verdana" panose="020B0604030504040204" pitchFamily="34" charset="0"/>
                          <a:ea typeface="Verdana" panose="020B0604030504040204" pitchFamily="34" charset="0"/>
                          <a:cs typeface="Open Sans" panose="020B0606030504020204" pitchFamily="34" charset="0"/>
                        </a:rPr>
                        <a:t> juga </a:t>
                      </a:r>
                      <a:r>
                        <a:rPr lang="en-US" sz="1400" spc="-55" dirty="0" err="1">
                          <a:latin typeface="Verdana" panose="020B0604030504040204" pitchFamily="34" charset="0"/>
                          <a:ea typeface="Verdana" panose="020B0604030504040204" pitchFamily="34" charset="0"/>
                          <a:cs typeface="Open Sans" panose="020B0606030504020204" pitchFamily="34" charset="0"/>
                        </a:rPr>
                        <a:t>sering</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mengalami</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kesulitan</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dalam</a:t>
                      </a: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1400" spc="-55" dirty="0" err="1">
                          <a:latin typeface="Verdana" panose="020B0604030504040204" pitchFamily="34" charset="0"/>
                          <a:ea typeface="Verdana" panose="020B0604030504040204" pitchFamily="34" charset="0"/>
                          <a:cs typeface="Open Sans" panose="020B0606030504020204" pitchFamily="34" charset="0"/>
                        </a:rPr>
                        <a:t>melakukan</a:t>
                      </a:r>
                      <a:r>
                        <a:rPr lang="en-US" sz="1400" spc="-55" dirty="0">
                          <a:latin typeface="Verdana" panose="020B0604030504040204" pitchFamily="34" charset="0"/>
                          <a:ea typeface="Verdana" panose="020B0604030504040204" pitchFamily="34" charset="0"/>
                          <a:cs typeface="Open Sans" panose="020B0606030504020204" pitchFamily="34" charset="0"/>
                        </a:rPr>
                        <a:t> top up.</a:t>
                      </a: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biasanya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merasa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puas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ketika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menggunakan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yang </a:t>
                      </a:r>
                      <a:r>
                        <a:rPr lang="en-US" sz="1400" dirty="0" err="1">
                          <a:latin typeface="Verdana" panose="020B0604030504040204" pitchFamily="34" charset="0"/>
                          <a:ea typeface="Verdana" panose="020B0604030504040204" pitchFamily="34" charset="0"/>
                          <a:cs typeface="Open Sans" panose="020B0606030504020204" pitchFamily="34" charset="0"/>
                        </a:rPr>
                        <a:t>cepat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mudah</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aman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menghargai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diandalkan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mendukung</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kebutuhan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mereka</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untuk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digital</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dari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risiko</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penipuan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persaingan</a:t>
                      </a:r>
                      <a:r>
                        <a:rPr lang="en-US" sz="1400" dirty="0">
                          <a:latin typeface="Verdana" panose="020B0604030504040204" pitchFamily="34" charset="0"/>
                          <a:ea typeface="Verdana" panose="020B0604030504040204" pitchFamily="34" charset="0"/>
                          <a:cs typeface="Open Sans" panose="020B0606030504020204" pitchFamily="34" charset="0"/>
                        </a:rPr>
                        <a:t> pasar yang </a:t>
                      </a:r>
                      <a:r>
                        <a:rPr lang="en-US" sz="1400" dirty="0" err="1">
                          <a:latin typeface="Verdana" panose="020B0604030504040204" pitchFamily="34" charset="0"/>
                          <a:ea typeface="Verdana" panose="020B0604030504040204" pitchFamily="34" charset="0"/>
                          <a:cs typeface="Open Sans" panose="020B0606030504020204" pitchFamily="34" charset="0"/>
                        </a:rPr>
                        <a:t>tinggi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gangguan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teknis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perubahan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kebijakan</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membatasi</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kesalahan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transaksi</a:t>
                      </a:r>
                      <a:r>
                        <a:rPr lang="en-US" sz="1400" dirty="0">
                          <a:latin typeface="Verdana" panose="020B0604030504040204" pitchFamily="34" charset="0"/>
                          <a:ea typeface="Verdana" panose="020B0604030504040204" pitchFamily="34" charset="0"/>
                          <a:cs typeface="Open Sans" panose="020B0606030504020204" pitchFamily="34" charset="0"/>
                        </a:rPr>
                        <a:t> yang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menimbulkan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kerugian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finansial</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reputasi</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134662">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US" sz="1400" dirty="0" err="1">
                          <a:latin typeface="Verdana" panose="020B0604030504040204" pitchFamily="34" charset="0"/>
                          <a:ea typeface="Verdana" panose="020B0604030504040204" pitchFamily="34" charset="0"/>
                          <a:cs typeface="Open Sans" panose="020B0606030504020204" pitchFamily="34" charset="0"/>
                        </a:rPr>
                        <a:t>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bisnis</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jasa</a:t>
                      </a:r>
                      <a:r>
                        <a:rPr lang="en-US" sz="1400" dirty="0">
                          <a:latin typeface="Verdana" panose="020B0604030504040204" pitchFamily="34" charset="0"/>
                          <a:ea typeface="Verdana" panose="020B0604030504040204" pitchFamily="34" charset="0"/>
                          <a:cs typeface="Open Sans" panose="020B0606030504020204" pitchFamily="34" charset="0"/>
                        </a:rPr>
                        <a:t> top up </a:t>
                      </a:r>
                      <a:r>
                        <a:rPr lang="en-US" sz="1400" dirty="0" err="1">
                          <a:latin typeface="Verdana" panose="020B0604030504040204" pitchFamily="34" charset="0"/>
                          <a:ea typeface="Verdana" panose="020B0604030504040204" pitchFamily="34" charset="0"/>
                          <a:cs typeface="Open Sans" panose="020B0606030504020204" pitchFamily="34" charset="0"/>
                        </a:rPr>
                        <a:t>dapat</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diukur</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melalui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peningkatan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kepuasan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efisiensi</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pertumbuhan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jumlah</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Unit yang </a:t>
                      </a:r>
                      <a:r>
                        <a:rPr lang="en-US" sz="1400" dirty="0" err="1">
                          <a:latin typeface="Verdana" panose="020B0604030504040204" pitchFamily="34" charset="0"/>
                          <a:ea typeface="Verdana" panose="020B0604030504040204" pitchFamily="34" charset="0"/>
                          <a:cs typeface="Open Sans" panose="020B0606030504020204" pitchFamily="34" charset="0"/>
                        </a:rPr>
                        <a:t>terdampak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termasuk</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tim</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penjualan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layanan</a:t>
                      </a: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1400" dirty="0" err="1">
                          <a:latin typeface="Verdana" panose="020B0604030504040204" pitchFamily="34" charset="0"/>
                          <a:ea typeface="Verdana" panose="020B0604030504040204" pitchFamily="34" charset="0"/>
                          <a:cs typeface="Open Sans" panose="020B0606030504020204" pitchFamily="34" charset="0"/>
                        </a:rPr>
                        <a:t>pelanggan</a:t>
                      </a:r>
                      <a:r>
                        <a:rPr lang="en-US" sz="1400" dirty="0">
                          <a:latin typeface="Verdana" panose="020B0604030504040204" pitchFamily="34" charset="0"/>
                          <a:ea typeface="Verdana" panose="020B0604030504040204" pitchFamily="34" charset="0"/>
                          <a:cs typeface="Open Sans" panose="020B0606030504020204" pitchFamily="34" charset="0"/>
                        </a:rPr>
                        <a:t>, dan </a:t>
                      </a:r>
                      <a:r>
                        <a:rPr lang="en-US" sz="1400" dirty="0" err="1">
                          <a:latin typeface="Verdana" panose="020B0604030504040204" pitchFamily="34" charset="0"/>
                          <a:ea typeface="Verdana" panose="020B0604030504040204" pitchFamily="34" charset="0"/>
                          <a:cs typeface="Open Sans" panose="020B0606030504020204" pitchFamily="34" charset="0"/>
                        </a:rPr>
                        <a:t>manajemen</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a:extLst>
              <a:ext uri="{FF2B5EF4-FFF2-40B4-BE49-F238E27FC236}">
                <a16:creationId xmlns:a16="http://schemas.microsoft.com/office/drawing/2014/main" id="{437D10F2-D825-4F14-8721-CF5105D60893}"/>
              </a:ext>
            </a:extLst>
          </p:cNvPr>
          <p:cNvSpPr txBox="1"/>
          <p:nvPr/>
        </p:nvSpPr>
        <p:spPr>
          <a:xfrm>
            <a:off x="16141386" y="59344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7" name="Picture 6">
            <a:extLst>
              <a:ext uri="{FF2B5EF4-FFF2-40B4-BE49-F238E27FC236}">
                <a16:creationId xmlns:a16="http://schemas.microsoft.com/office/drawing/2014/main" id="{C5317547-2360-097A-5D93-E0D6021D7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9711" y="105933"/>
            <a:ext cx="1656227" cy="1656227"/>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36" name="TextBox 35">
            <a:extLst>
              <a:ext uri="{FF2B5EF4-FFF2-40B4-BE49-F238E27FC236}">
                <a16:creationId xmlns:a16="http://schemas.microsoft.com/office/drawing/2014/main" id="{437D10F2-D825-4F14-8721-CF5105D60893}"/>
              </a:ext>
            </a:extLst>
          </p:cNvPr>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7" name="Rectangle 16"/>
          <p:cNvSpPr/>
          <p:nvPr/>
        </p:nvSpPr>
        <p:spPr>
          <a:xfrm>
            <a:off x="838200" y="1967181"/>
            <a:ext cx="11201400" cy="7478970"/>
          </a:xfrm>
          <a:prstGeom prst="rect">
            <a:avLst/>
          </a:prstGeom>
          <a:noFill/>
        </p:spPr>
        <p:txBody>
          <a:bodyPr wrap="square">
            <a:spAutoFit/>
          </a:bodyPr>
          <a:lstStyle/>
          <a:p>
            <a:r>
              <a:rPr lang="pt-BR" sz="3200" dirty="0"/>
              <a:t>Pertanyaan untuk </a:t>
            </a:r>
            <a:r>
              <a:rPr lang="pt-BR" sz="3200"/>
              <a:t>dianalisis:</a:t>
            </a:r>
          </a:p>
          <a:p>
            <a:endParaRPr lang="pt-BR" sz="3200" dirty="0"/>
          </a:p>
          <a:p>
            <a:pPr marL="457200" indent="-457200">
              <a:buFont typeface="Arial" panose="020B0604020202020204" pitchFamily="34" charset="0"/>
              <a:buChar char="•"/>
            </a:pPr>
            <a:r>
              <a:rPr lang="pt-BR" sz="3200" dirty="0"/>
              <a:t>Masalah apa yang dihadapi target konsumen saat melakukan top up?</a:t>
            </a:r>
          </a:p>
          <a:p>
            <a:pPr marL="457200" indent="-457200">
              <a:buFont typeface="Arial" panose="020B0604020202020204" pitchFamily="34" charset="0"/>
              <a:buChar char="•"/>
            </a:pPr>
            <a:r>
              <a:rPr lang="pt-BR" sz="3200" dirty="0"/>
              <a:t>Apa yang mereka inginkan dari layanan jasa top up yang ideal?</a:t>
            </a:r>
          </a:p>
          <a:p>
            <a:pPr marL="457200" indent="-457200">
              <a:buFont typeface="Arial" panose="020B0604020202020204" pitchFamily="34" charset="0"/>
              <a:buChar char="•"/>
            </a:pPr>
            <a:r>
              <a:rPr lang="pt-BR" sz="3200" dirty="0"/>
              <a:t>Fitur dan layanan apa yang akan membedakan layanan Anda dari kompetitor?</a:t>
            </a:r>
          </a:p>
          <a:p>
            <a:pPr marL="457200" indent="-457200">
              <a:buFont typeface="Arial" panose="020B0604020202020204" pitchFamily="34" charset="0"/>
              <a:buChar char="•"/>
            </a:pPr>
            <a:r>
              <a:rPr lang="pt-BR" sz="3200" dirty="0"/>
              <a:t>Bagaimana Anda akan menjangkau target konsumen dan memasarkan layanan Anda?</a:t>
            </a:r>
          </a:p>
          <a:p>
            <a:pPr marL="457200" indent="-457200">
              <a:buFont typeface="Arial" panose="020B0604020202020204" pitchFamily="34" charset="0"/>
              <a:buChar char="•"/>
            </a:pPr>
            <a:r>
              <a:rPr lang="pt-BR" sz="3200" dirty="0"/>
              <a:t>Bagaimana Anda akan memastikan bahwa layanan Anda menguntungkan??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3" name="Picture 2">
            <a:extLst>
              <a:ext uri="{FF2B5EF4-FFF2-40B4-BE49-F238E27FC236}">
                <a16:creationId xmlns:a16="http://schemas.microsoft.com/office/drawing/2014/main" id="{F4794BDC-C5F4-87F9-F8D2-CF2C1F770D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74573" y="562826"/>
            <a:ext cx="1656227" cy="1656227"/>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37D10F2-D825-4F14-8721-CF5105D60893}"/>
              </a:ext>
            </a:extLst>
          </p:cNvPr>
          <p:cNvSpPr txBox="1"/>
          <p:nvPr/>
        </p:nvSpPr>
        <p:spPr>
          <a:xfrm>
            <a:off x="16118497" y="72888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graphicFrame>
        <p:nvGraphicFramePr>
          <p:cNvPr id="18" name="Diagram 17"/>
          <p:cNvGraphicFramePr/>
          <p:nvPr>
            <p:extLst>
              <p:ext uri="{D42A27DB-BD31-4B8C-83A1-F6EECF244321}">
                <p14:modId xmlns:p14="http://schemas.microsoft.com/office/powerpoint/2010/main" val="1169359264"/>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096563" y="1782600"/>
            <a:ext cx="9448800" cy="7091132"/>
          </a:xfrm>
          <a:prstGeom prst="roundRect">
            <a:avLst>
              <a:gd name="adj" fmla="val 11218"/>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algn="just">
              <a:defRPr/>
            </a:pPr>
            <a:r>
              <a:rPr kumimoji="0" lang="en-IN" b="0" i="0" u="none" strike="noStrike" kern="0" cap="none" spc="0" normalizeH="0" baseline="0" noProof="0" dirty="0">
                <a:ln>
                  <a:noFill/>
                </a:ln>
                <a:effectLst/>
                <a:uLnTx/>
                <a:uFillTx/>
                <a:latin typeface="+mj-lt"/>
              </a:rPr>
              <a:t>1. Start with Total</a:t>
            </a:r>
            <a:r>
              <a:rPr kumimoji="0" lang="en-IN" b="0" i="0" u="none" strike="noStrike" kern="0" cap="none" spc="0" normalizeH="0" noProof="0" dirty="0">
                <a:ln>
                  <a:noFill/>
                </a:ln>
                <a:effectLst/>
                <a:uLnTx/>
                <a:uFillTx/>
                <a:latin typeface="+mj-lt"/>
              </a:rPr>
              <a:t> Addressable market 170 Juta Orang Gamers pada </a:t>
            </a:r>
            <a:r>
              <a:rPr kumimoji="0" lang="en-IN" b="0" i="0" u="none" strike="noStrike" kern="0" cap="none" spc="0" normalizeH="0" noProof="0" dirty="0" err="1">
                <a:ln>
                  <a:noFill/>
                </a:ln>
                <a:effectLst/>
                <a:uLnTx/>
                <a:uFillTx/>
                <a:latin typeface="+mj-lt"/>
              </a:rPr>
              <a:t>Tahun</a:t>
            </a:r>
            <a:r>
              <a:rPr kumimoji="0" lang="en-IN" b="0" i="0" u="none" strike="noStrike" kern="0" cap="none" spc="0" normalizeH="0" noProof="0" dirty="0">
                <a:ln>
                  <a:noFill/>
                </a:ln>
                <a:effectLst/>
                <a:uLnTx/>
                <a:uFillTx/>
                <a:latin typeface="+mj-lt"/>
              </a:rPr>
              <a:t> 2023</a:t>
            </a:r>
          </a:p>
          <a:p>
            <a:pPr algn="just">
              <a:defRPr/>
            </a:pPr>
            <a:endParaRPr lang="en-IN" kern="0" dirty="0">
              <a:latin typeface="+mj-lt"/>
            </a:endParaRPr>
          </a:p>
          <a:p>
            <a:pPr algn="just">
              <a:defRPr/>
            </a:pPr>
            <a:r>
              <a:rPr lang="en-US" dirty="0"/>
              <a:t>TAM refers to the total market demand for a product or service.</a:t>
            </a:r>
          </a:p>
          <a:p>
            <a:pPr algn="just">
              <a:defRPr/>
            </a:pPr>
            <a:r>
              <a:rPr lang="en-IN" kern="0" dirty="0">
                <a:latin typeface="+mj-lt"/>
              </a:rPr>
              <a:t> </a:t>
            </a:r>
            <a:r>
              <a:rPr lang="en-US" dirty="0">
                <a:latin typeface="+mj-lt"/>
              </a:rPr>
              <a:t>If you’re entering a pre-existing space (like small business banking) you can research it and provide credible sources or reference points on how you arrived at the TAM.  If you’re creating a new product or space (like Slack), you can estimate the number of customers that would want your product and approximate how much you could charge them.</a:t>
            </a:r>
          </a:p>
          <a:p>
            <a:pPr algn="just">
              <a:defRPr/>
            </a:pPr>
            <a:endParaRPr lang="en-US" dirty="0">
              <a:latin typeface="+mj-lt"/>
            </a:endParaRPr>
          </a:p>
          <a:p>
            <a:pPr algn="just">
              <a:defRPr/>
            </a:pPr>
            <a:r>
              <a:rPr lang="en-US" dirty="0"/>
              <a:t>2. Take your target market (SAM), within that TAM, which varies depending on geography and other logistical factors. Determine the penetration potential of your target market. This is the portion of the market you can reasonably compete with </a:t>
            </a:r>
            <a:r>
              <a:rPr lang="en-US" dirty="0" err="1"/>
              <a:t>persentase</a:t>
            </a:r>
            <a:r>
              <a:rPr lang="en-US" dirty="0"/>
              <a:t> gamer yang </a:t>
            </a:r>
            <a:r>
              <a:rPr lang="en-US" dirty="0" err="1"/>
              <a:t>Menggunakan</a:t>
            </a:r>
            <a:r>
              <a:rPr lang="en-US" dirty="0"/>
              <a:t> </a:t>
            </a:r>
            <a:r>
              <a:rPr lang="en-US" dirty="0" err="1"/>
              <a:t>Layanan</a:t>
            </a:r>
            <a:r>
              <a:rPr lang="en-US" dirty="0"/>
              <a:t> Top Up</a:t>
            </a:r>
          </a:p>
          <a:p>
            <a:pPr algn="just">
              <a:defRPr/>
            </a:pPr>
            <a:endParaRPr lang="en-US" dirty="0">
              <a:latin typeface="+mj-lt"/>
            </a:endParaRPr>
          </a:p>
          <a:p>
            <a:pPr algn="just">
              <a:defRPr/>
            </a:pPr>
            <a:r>
              <a:rPr lang="en-US" dirty="0"/>
              <a:t>3.By conducting research with existing competitors, distributors etc., understand the likely penetration rate </a:t>
            </a:r>
            <a:r>
              <a:rPr lang="en-US" dirty="0" err="1"/>
              <a:t>banyak</a:t>
            </a:r>
            <a:r>
              <a:rPr lang="en-US" dirty="0"/>
              <a:t> gamer yang </a:t>
            </a:r>
            <a:r>
              <a:rPr lang="en-US" dirty="0" err="1"/>
              <a:t>menggunakan</a:t>
            </a:r>
            <a:r>
              <a:rPr lang="en-US" dirty="0"/>
              <a:t> </a:t>
            </a:r>
            <a:r>
              <a:rPr lang="en-US" dirty="0" err="1"/>
              <a:t>layanan</a:t>
            </a:r>
            <a:r>
              <a:rPr lang="en-US" dirty="0"/>
              <a:t> top up dan </a:t>
            </a:r>
            <a:r>
              <a:rPr lang="en-US" dirty="0" err="1"/>
              <a:t>faktor</a:t>
            </a:r>
            <a:r>
              <a:rPr lang="en-US" dirty="0"/>
              <a:t> yang </a:t>
            </a:r>
            <a:r>
              <a:rPr lang="en-US" dirty="0" err="1"/>
              <a:t>mereka</a:t>
            </a:r>
            <a:r>
              <a:rPr lang="en-US" dirty="0"/>
              <a:t> </a:t>
            </a:r>
            <a:r>
              <a:rPr lang="en-US" dirty="0" err="1"/>
              <a:t>pertimbangkan</a:t>
            </a:r>
            <a:r>
              <a:rPr lang="en-US" dirty="0"/>
              <a:t> </a:t>
            </a:r>
            <a:r>
              <a:rPr lang="en-US" dirty="0" err="1"/>
              <a:t>saat</a:t>
            </a:r>
            <a:r>
              <a:rPr lang="en-US" dirty="0"/>
              <a:t> </a:t>
            </a:r>
            <a:r>
              <a:rPr lang="en-US" dirty="0" err="1"/>
              <a:t>memilih</a:t>
            </a:r>
            <a:r>
              <a:rPr lang="en-US" dirty="0"/>
              <a:t> </a:t>
            </a:r>
            <a:r>
              <a:rPr lang="en-US" dirty="0" err="1"/>
              <a:t>layanan</a:t>
            </a:r>
            <a:r>
              <a:rPr lang="en-US" dirty="0"/>
              <a:t>.</a:t>
            </a:r>
          </a:p>
          <a:p>
            <a:pPr algn="just">
              <a:defRPr/>
            </a:pPr>
            <a:r>
              <a:rPr lang="en-US" dirty="0"/>
              <a:t>4. Multiply target market by penetration rate to find your market size, </a:t>
            </a:r>
            <a:r>
              <a:rPr lang="en-US" dirty="0" err="1"/>
              <a:t>kita</a:t>
            </a:r>
            <a:r>
              <a:rPr lang="en-US" dirty="0"/>
              <a:t> </a:t>
            </a:r>
            <a:r>
              <a:rPr lang="en-US" dirty="0" err="1"/>
              <a:t>asumsikan</a:t>
            </a:r>
            <a:r>
              <a:rPr lang="en-US" dirty="0"/>
              <a:t> 60% gamer di Indonesia (TAM: 170 Juta) </a:t>
            </a:r>
            <a:r>
              <a:rPr lang="en-US" dirty="0" err="1"/>
              <a:t>menggunakan</a:t>
            </a:r>
            <a:r>
              <a:rPr lang="en-US" dirty="0"/>
              <a:t> </a:t>
            </a:r>
            <a:r>
              <a:rPr lang="en-US" dirty="0" err="1"/>
              <a:t>layanan</a:t>
            </a:r>
            <a:r>
              <a:rPr lang="en-US" dirty="0"/>
              <a:t> top up (SAM).</a:t>
            </a:r>
          </a:p>
          <a:p>
            <a:pPr algn="just">
              <a:defRPr/>
            </a:pPr>
            <a:r>
              <a:rPr lang="en-US" dirty="0"/>
              <a:t>Dari 60% </a:t>
            </a:r>
            <a:r>
              <a:rPr lang="en-US" dirty="0" err="1"/>
              <a:t>tersebut</a:t>
            </a:r>
            <a:r>
              <a:rPr lang="en-US" dirty="0"/>
              <a:t>, </a:t>
            </a:r>
            <a:r>
              <a:rPr lang="en-US" dirty="0" err="1"/>
              <a:t>misalkan</a:t>
            </a:r>
            <a:r>
              <a:rPr lang="en-US" dirty="0"/>
              <a:t> </a:t>
            </a:r>
            <a:r>
              <a:rPr lang="en-US" dirty="0" err="1"/>
              <a:t>kita</a:t>
            </a:r>
            <a:r>
              <a:rPr lang="en-US" dirty="0"/>
              <a:t> </a:t>
            </a:r>
            <a:r>
              <a:rPr lang="en-US" dirty="0" err="1"/>
              <a:t>bisa</a:t>
            </a:r>
            <a:r>
              <a:rPr lang="en-US" dirty="0"/>
              <a:t> </a:t>
            </a:r>
            <a:r>
              <a:rPr lang="en-US" dirty="0" err="1"/>
              <a:t>menjaring</a:t>
            </a:r>
            <a:r>
              <a:rPr lang="en-US" dirty="0"/>
              <a:t> 20% </a:t>
            </a:r>
            <a:r>
              <a:rPr lang="en-US" dirty="0" err="1"/>
              <a:t>pengguna</a:t>
            </a:r>
            <a:r>
              <a:rPr lang="en-US" dirty="0"/>
              <a:t> (</a:t>
            </a:r>
            <a:r>
              <a:rPr lang="en-US" dirty="0" err="1"/>
              <a:t>Penetrasi</a:t>
            </a:r>
            <a:r>
              <a:rPr lang="en-US" dirty="0"/>
              <a:t> Rate).</a:t>
            </a:r>
          </a:p>
          <a:p>
            <a:pPr algn="just">
              <a:defRPr/>
            </a:pPr>
            <a:r>
              <a:rPr lang="en-US" dirty="0" err="1"/>
              <a:t>Maka</a:t>
            </a:r>
            <a:r>
              <a:rPr lang="en-US" dirty="0"/>
              <a:t>, </a:t>
            </a:r>
            <a:r>
              <a:rPr lang="en-US" dirty="0" err="1"/>
              <a:t>estimasi</a:t>
            </a:r>
            <a:r>
              <a:rPr lang="en-US" dirty="0"/>
              <a:t> Market Size = 170 Juta Orang x 60% x 20% = 20,4 Juta Orang</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 name="Picture 1">
            <a:extLst>
              <a:ext uri="{FF2B5EF4-FFF2-40B4-BE49-F238E27FC236}">
                <a16:creationId xmlns:a16="http://schemas.microsoft.com/office/drawing/2014/main" id="{947C59A2-ABEA-40F7-8A4D-09718941B7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06800" y="146282"/>
            <a:ext cx="1656227" cy="1656227"/>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1" y="1955330"/>
            <a:ext cx="8991379" cy="1754326"/>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a:t>
            </a: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Melakukan</a:t>
            </a:r>
            <a:r>
              <a:rPr lang="en-US" sz="2700" b="1" dirty="0">
                <a:solidFill>
                  <a:schemeClr val="bg1"/>
                </a:solidFill>
                <a:latin typeface="Calibri" panose="020F0502020204030204"/>
              </a:rPr>
              <a:t> Top up </a:t>
            </a:r>
            <a:r>
              <a:rPr lang="en-US" sz="2700" b="1" dirty="0" err="1">
                <a:solidFill>
                  <a:schemeClr val="bg1"/>
                </a:solidFill>
                <a:latin typeface="Calibri" panose="020F0502020204030204"/>
              </a:rPr>
              <a:t>dengan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cepat</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mudah</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r>
              <a:rPr lang="en-US" sz="2700" b="1" dirty="0" err="1">
                <a:solidFill>
                  <a:schemeClr val="bg1"/>
                </a:solidFill>
                <a:latin typeface="Calibri" panose="020F0502020204030204"/>
              </a:rPr>
              <a:t>Mendapatkan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harga</a:t>
            </a:r>
            <a:r>
              <a:rPr lang="en-US" sz="2700" b="1" dirty="0">
                <a:solidFill>
                  <a:schemeClr val="bg1"/>
                </a:solidFill>
                <a:latin typeface="Calibri" panose="020F0502020204030204"/>
              </a:rPr>
              <a:t> yang </a:t>
            </a:r>
            <a:r>
              <a:rPr lang="en-US" sz="2700" b="1" dirty="0" err="1">
                <a:solidFill>
                  <a:schemeClr val="bg1"/>
                </a:solidFill>
                <a:latin typeface="Calibri" panose="020F0502020204030204"/>
              </a:rPr>
              <a:t>kompetitif</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mendapat</a:t>
            </a:r>
            <a:r>
              <a:rPr lang="en-US" sz="2700" b="1" dirty="0">
                <a:solidFill>
                  <a:schemeClr val="bg1"/>
                </a:solidFill>
                <a:latin typeface="Calibri" panose="020F0502020204030204"/>
              </a:rPr>
              <a:t> rasa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dan </a:t>
            </a:r>
            <a:r>
              <a:rPr lang="en-US" sz="2700" b="1" dirty="0" err="1">
                <a:solidFill>
                  <a:schemeClr val="bg1"/>
                </a:solidFill>
                <a:latin typeface="Calibri" panose="020F0502020204030204"/>
              </a:rPr>
              <a:t>percaya</a:t>
            </a:r>
            <a:endParaRPr lang="en-US" sz="2700" b="1" dirty="0">
              <a:solidFill>
                <a:schemeClr val="bg1"/>
              </a:solidFill>
              <a:latin typeface="Calibri" panose="020F0502020204030204"/>
            </a:endParaRPr>
          </a:p>
        </p:txBody>
      </p:sp>
      <p:sp>
        <p:nvSpPr>
          <p:cNvPr id="27" name="Rectangle 26"/>
          <p:cNvSpPr/>
          <p:nvPr/>
        </p:nvSpPr>
        <p:spPr>
          <a:xfrm>
            <a:off x="4769110" y="4093457"/>
            <a:ext cx="9144165" cy="2077492"/>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r>
              <a:rPr lang="en-US" sz="2700" b="1" dirty="0">
                <a:solidFill>
                  <a:schemeClr val="bg1"/>
                </a:solidFill>
                <a:latin typeface="Calibri" panose="020F0502020204030204"/>
              </a:rPr>
              <a:t>- Proses Top Up yang </a:t>
            </a:r>
            <a:r>
              <a:rPr lang="en-US" sz="2700" b="1" dirty="0" err="1">
                <a:solidFill>
                  <a:schemeClr val="bg1"/>
                </a:solidFill>
                <a:latin typeface="Calibri" panose="020F0502020204030204"/>
              </a:rPr>
              <a:t>rumit</a:t>
            </a:r>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 Harga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Top up yang mahal</a:t>
            </a:r>
          </a:p>
          <a:p>
            <a:pPr defTabSz="1371579"/>
            <a:r>
              <a:rPr lang="en-US" sz="2700" b="1" dirty="0">
                <a:solidFill>
                  <a:schemeClr val="bg1"/>
                </a:solidFill>
                <a:latin typeface="Calibri" panose="020F0502020204030204"/>
              </a:rPr>
              <a:t>- Customer </a:t>
            </a:r>
            <a:r>
              <a:rPr lang="en-US" sz="2700" b="1" dirty="0" err="1">
                <a:solidFill>
                  <a:schemeClr val="bg1"/>
                </a:solidFill>
                <a:latin typeface="Calibri" panose="020F0502020204030204"/>
              </a:rPr>
              <a:t>merasa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tidak</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aman</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kepada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jasa</a:t>
            </a:r>
            <a:r>
              <a:rPr lang="en-US" sz="2700" b="1" dirty="0">
                <a:solidFill>
                  <a:schemeClr val="bg1"/>
                </a:solidFill>
                <a:latin typeface="Calibri" panose="020F0502020204030204"/>
              </a:rPr>
              <a:t> </a:t>
            </a:r>
            <a:r>
              <a:rPr lang="en-US" sz="2700" b="1" dirty="0" err="1">
                <a:solidFill>
                  <a:schemeClr val="bg1"/>
                </a:solidFill>
                <a:latin typeface="Calibri" panose="020F0502020204030204"/>
              </a:rPr>
              <a:t>kita</a:t>
            </a:r>
            <a:endParaRPr lang="en-US" sz="270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28" name="Rectangle 27"/>
          <p:cNvSpPr/>
          <p:nvPr/>
        </p:nvSpPr>
        <p:spPr>
          <a:xfrm>
            <a:off x="4724400" y="6155703"/>
            <a:ext cx="9188875" cy="522867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700" b="1" dirty="0">
                <a:solidFill>
                  <a:srgbClr val="FD9F4D"/>
                </a:solidFill>
                <a:latin typeface="Calibri" panose="020F0502020204030204"/>
              </a:rPr>
              <a:t>Bio</a:t>
            </a:r>
          </a:p>
          <a:p>
            <a:pPr defTabSz="1371579"/>
            <a:r>
              <a:rPr lang="en-US" sz="2700" b="1" dirty="0">
                <a:solidFill>
                  <a:srgbClr val="FD9F4D"/>
                </a:solidFill>
                <a:latin typeface="Calibri" panose="020F0502020204030204"/>
              </a:rPr>
              <a:t>Budi Santoso </a:t>
            </a:r>
            <a:r>
              <a:rPr lang="en-US" sz="2700" b="1" dirty="0" err="1">
                <a:solidFill>
                  <a:srgbClr val="FD9F4D"/>
                </a:solidFill>
                <a:latin typeface="Calibri" panose="020F0502020204030204"/>
              </a:rPr>
              <a:t>adalah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seorang</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pelajar</a:t>
            </a:r>
            <a:r>
              <a:rPr lang="en-US" sz="2700" b="1" dirty="0">
                <a:solidFill>
                  <a:srgbClr val="FD9F4D"/>
                </a:solidFill>
                <a:latin typeface="Calibri" panose="020F0502020204030204"/>
              </a:rPr>
              <a:t> yang </a:t>
            </a:r>
            <a:r>
              <a:rPr lang="en-US" sz="2700" b="1" dirty="0" err="1">
                <a:solidFill>
                  <a:srgbClr val="FD9F4D"/>
                </a:solidFill>
                <a:latin typeface="Calibri" panose="020F0502020204030204"/>
              </a:rPr>
              <a:t>bertempat</a:t>
            </a:r>
            <a:r>
              <a:rPr lang="en-US" sz="2700" b="1" dirty="0">
                <a:solidFill>
                  <a:srgbClr val="FD9F4D"/>
                </a:solidFill>
                <a:latin typeface="Calibri" panose="020F0502020204030204"/>
              </a:rPr>
              <a:t> di </a:t>
            </a:r>
            <a:r>
              <a:rPr lang="en-US" sz="2700" b="1" dirty="0" err="1">
                <a:solidFill>
                  <a:srgbClr val="FD9F4D"/>
                </a:solidFill>
                <a:latin typeface="Calibri" panose="020F0502020204030204"/>
              </a:rPr>
              <a:t>daerah</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banten</a:t>
            </a:r>
            <a:r>
              <a:rPr lang="en-US" sz="2700" b="1" dirty="0">
                <a:solidFill>
                  <a:srgbClr val="FD9F4D"/>
                </a:solidFill>
                <a:latin typeface="Calibri" panose="020F0502020204030204"/>
              </a:rPr>
              <a:t>. Budi </a:t>
            </a:r>
            <a:r>
              <a:rPr lang="en-US" sz="2700" b="1" dirty="0" err="1">
                <a:solidFill>
                  <a:srgbClr val="FD9F4D"/>
                </a:solidFill>
                <a:latin typeface="Calibri" panose="020F0502020204030204"/>
              </a:rPr>
              <a:t>aktif</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bermain</a:t>
            </a:r>
            <a:r>
              <a:rPr lang="en-US" sz="2700" b="1" dirty="0">
                <a:solidFill>
                  <a:srgbClr val="FD9F4D"/>
                </a:solidFill>
                <a:latin typeface="Calibri" panose="020F0502020204030204"/>
              </a:rPr>
              <a:t> games computer </a:t>
            </a:r>
            <a:r>
              <a:rPr lang="en-US" sz="2700" b="1" dirty="0" err="1">
                <a:solidFill>
                  <a:srgbClr val="FD9F4D"/>
                </a:solidFill>
                <a:latin typeface="Calibri" panose="020F0502020204030204"/>
              </a:rPr>
              <a:t>seperti</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valorant</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elden</a:t>
            </a:r>
            <a:r>
              <a:rPr lang="en-US" sz="2700" b="1" dirty="0">
                <a:solidFill>
                  <a:srgbClr val="FD9F4D"/>
                </a:solidFill>
                <a:latin typeface="Calibri" panose="020F0502020204030204"/>
              </a:rPr>
              <a:t> ring ,</a:t>
            </a:r>
            <a:r>
              <a:rPr lang="en-US" sz="2700" b="1" dirty="0" err="1">
                <a:solidFill>
                  <a:srgbClr val="FD9F4D"/>
                </a:solidFill>
                <a:latin typeface="Calibri" panose="020F0502020204030204"/>
              </a:rPr>
              <a:t>ia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cukup</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melek</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dengan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teknologi</a:t>
            </a:r>
            <a:r>
              <a:rPr lang="en-US" sz="2700" b="1" dirty="0">
                <a:solidFill>
                  <a:srgbClr val="FD9F4D"/>
                </a:solidFill>
                <a:latin typeface="Calibri" panose="020F0502020204030204"/>
              </a:rPr>
              <a:t> dan </a:t>
            </a:r>
            <a:r>
              <a:rPr lang="en-US" sz="2700" b="1" dirty="0" err="1">
                <a:solidFill>
                  <a:srgbClr val="FD9F4D"/>
                </a:solidFill>
                <a:latin typeface="Calibri" panose="020F0502020204030204"/>
              </a:rPr>
              <a:t>terbiasa</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melakukan</a:t>
            </a:r>
            <a:r>
              <a:rPr lang="en-US" sz="2700" b="1" dirty="0">
                <a:solidFill>
                  <a:srgbClr val="FD9F4D"/>
                </a:solidFill>
                <a:latin typeface="Calibri" panose="020F0502020204030204"/>
              </a:rPr>
              <a:t> </a:t>
            </a:r>
            <a:r>
              <a:rPr lang="en-US" sz="2700" b="1" dirty="0" err="1">
                <a:solidFill>
                  <a:srgbClr val="FD9F4D"/>
                </a:solidFill>
                <a:latin typeface="Calibri" panose="020F0502020204030204"/>
              </a:rPr>
              <a:t>transaksi</a:t>
            </a:r>
            <a:r>
              <a:rPr lang="en-US" sz="2700" b="1">
                <a:solidFill>
                  <a:srgbClr val="FD9F4D"/>
                </a:solidFill>
                <a:latin typeface="Calibri" panose="020F0502020204030204"/>
              </a:rPr>
              <a:t> online. </a:t>
            </a:r>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2700" b="1" dirty="0">
              <a:solidFill>
                <a:srgbClr val="FD9F4D"/>
              </a:solidFill>
              <a:latin typeface="Calibri" panose="020F0502020204030204"/>
            </a:endParaRPr>
          </a:p>
          <a:p>
            <a:pPr defTabSz="1371579"/>
            <a:endParaRPr lang="en-US" sz="1577" b="1" dirty="0">
              <a:solidFill>
                <a:prstClr val="black"/>
              </a:solidFill>
              <a:latin typeface="Calibri" panose="020F0502020204030204"/>
            </a:endParaRPr>
          </a:p>
          <a:p>
            <a:pPr defTabSz="1371579"/>
            <a:endParaRPr lang="en-US" sz="2100" dirty="0">
              <a:solidFill>
                <a:srgbClr val="052B3E"/>
              </a:solidFill>
              <a:latin typeface="Calibri" panose="020F0502020204030204"/>
            </a:endParaRPr>
          </a:p>
          <a:p>
            <a:pPr defTabSz="1371579"/>
            <a:endParaRPr lang="en-US" dirty="0">
              <a:solidFill>
                <a:srgbClr val="052B3E"/>
              </a:solidFill>
              <a:latin typeface="Calibri" panose="020F0502020204030204"/>
            </a:endParaRPr>
          </a:p>
          <a:p>
            <a:pPr defTabSz="1371579"/>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23</a:t>
            </a:r>
          </a:p>
          <a:p>
            <a:pPr defTabSz="1371579"/>
            <a:r>
              <a:rPr lang="en-US" sz="2100" dirty="0">
                <a:solidFill>
                  <a:srgbClr val="052B3E"/>
                </a:solidFill>
                <a:latin typeface="Calibri" panose="020F0502020204030204"/>
              </a:rPr>
              <a:t>Occupation: 	Student</a:t>
            </a:r>
          </a:p>
          <a:p>
            <a:pPr defTabSz="1371579"/>
            <a:r>
              <a:rPr lang="en-US" sz="2100" dirty="0">
                <a:solidFill>
                  <a:srgbClr val="052B3E"/>
                </a:solidFill>
                <a:latin typeface="Calibri" panose="020F0502020204030204"/>
              </a:rPr>
              <a:t>Location: Banten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Self-Motivated</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1600" b="1" dirty="0" err="1">
                <a:solidFill>
                  <a:prstClr val="white"/>
                </a:solidFill>
                <a:latin typeface="Calibri" panose="020F0502020204030204"/>
              </a:rPr>
              <a:t>saya</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berharap</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menjadi</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sumber</a:t>
            </a:r>
            <a:r>
              <a:rPr lang="en-US" sz="1600" b="1" dirty="0">
                <a:solidFill>
                  <a:prstClr val="white"/>
                </a:solidFill>
                <a:latin typeface="Calibri" panose="020F0502020204030204"/>
              </a:rPr>
              <a:t> yang </a:t>
            </a:r>
            <a:r>
              <a:rPr lang="en-US" sz="1600" b="1" dirty="0" err="1">
                <a:solidFill>
                  <a:prstClr val="white"/>
                </a:solidFill>
                <a:latin typeface="Calibri" panose="020F0502020204030204"/>
              </a:rPr>
              <a:t>dapat</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diandalkan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bagi</a:t>
            </a:r>
            <a:r>
              <a:rPr lang="en-US" sz="1600" b="1" dirty="0">
                <a:solidFill>
                  <a:prstClr val="white"/>
                </a:solidFill>
                <a:latin typeface="Calibri" panose="020F0502020204030204"/>
              </a:rPr>
              <a:t> para gamer </a:t>
            </a:r>
            <a:r>
              <a:rPr lang="en-US" sz="1600" b="1" dirty="0" err="1">
                <a:solidFill>
                  <a:prstClr val="white"/>
                </a:solidFill>
                <a:latin typeface="Calibri" panose="020F0502020204030204"/>
              </a:rPr>
              <a:t>untuk</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menemukan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layanan</a:t>
            </a:r>
            <a:r>
              <a:rPr lang="en-US" sz="1600" b="1" dirty="0">
                <a:solidFill>
                  <a:prstClr val="white"/>
                </a:solidFill>
                <a:latin typeface="Calibri" panose="020F0502020204030204"/>
              </a:rPr>
              <a:t> top up games yang </a:t>
            </a:r>
            <a:r>
              <a:rPr lang="en-US" sz="1600" b="1" dirty="0" err="1">
                <a:solidFill>
                  <a:prstClr val="white"/>
                </a:solidFill>
                <a:latin typeface="Calibri" panose="020F0502020204030204"/>
              </a:rPr>
              <a:t>aman</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terpercaya</a:t>
            </a:r>
            <a:r>
              <a:rPr lang="en-US" sz="1600" b="1" dirty="0">
                <a:solidFill>
                  <a:prstClr val="white"/>
                </a:solidFill>
                <a:latin typeface="Calibri" panose="020F0502020204030204"/>
              </a:rPr>
              <a:t>, dan </a:t>
            </a:r>
            <a:r>
              <a:rPr lang="en-US" sz="1600" b="1" dirty="0" err="1">
                <a:solidFill>
                  <a:prstClr val="white"/>
                </a:solidFill>
                <a:latin typeface="Calibri" panose="020F0502020204030204"/>
              </a:rPr>
              <a:t>mudah</a:t>
            </a:r>
            <a:r>
              <a:rPr lang="en-US" sz="1600" b="1" dirty="0">
                <a:solidFill>
                  <a:prstClr val="white"/>
                </a:solidFill>
                <a:latin typeface="Calibri" panose="020F0502020204030204"/>
              </a:rPr>
              <a:t> </a:t>
            </a:r>
            <a:r>
              <a:rPr lang="en-US" sz="1600" b="1" dirty="0" err="1">
                <a:solidFill>
                  <a:prstClr val="white"/>
                </a:solidFill>
                <a:latin typeface="Calibri" panose="020F0502020204030204"/>
              </a:rPr>
              <a:t>digunakan</a:t>
            </a:r>
            <a:r>
              <a:rPr lang="en-US" sz="1600" b="1" dirty="0">
                <a:solidFill>
                  <a:prstClr val="white"/>
                </a:solidFill>
                <a:latin typeface="Calibri" panose="020F0502020204030204"/>
              </a:rPr>
              <a:t>. </a:t>
            </a: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838287"/>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err="1">
                <a:solidFill>
                  <a:schemeClr val="tx1"/>
                </a:solidFill>
                <a:latin typeface="Calibri" panose="020F0502020204030204"/>
              </a:rPr>
              <a:t>Passionete</a:t>
            </a:r>
            <a:endParaRPr lang="en-US" sz="1650" dirty="0">
              <a:solidFill>
                <a:schemeClr val="tx1"/>
              </a:solidFill>
              <a:latin typeface="Calibri" panose="020F0502020204030204"/>
            </a:endParaRP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Risk Takers</a:t>
            </a:r>
          </a:p>
        </p:txBody>
      </p:sp>
      <p:sp>
        <p:nvSpPr>
          <p:cNvPr id="3" name="Rectangle 2"/>
          <p:cNvSpPr/>
          <p:nvPr/>
        </p:nvSpPr>
        <p:spPr>
          <a:xfrm>
            <a:off x="14158195" y="6811316"/>
            <a:ext cx="3889846" cy="3046988"/>
          </a:xfrm>
          <a:prstGeom prst="rect">
            <a:avLst/>
          </a:prstGeom>
          <a:solidFill>
            <a:srgbClr val="FFC000"/>
          </a:solidFill>
        </p:spPr>
        <p:txBody>
          <a:bodyPr wrap="square">
            <a:spAutoFit/>
          </a:bodyPr>
          <a:lstStyle/>
          <a:p>
            <a:pPr algn="just"/>
            <a:r>
              <a:rPr lang="en-US" sz="2400" dirty="0"/>
              <a:t>	</a:t>
            </a:r>
          </a:p>
          <a:p>
            <a:pPr algn="just"/>
            <a:r>
              <a:rPr lang="en-US" sz="2400" dirty="0"/>
              <a:t>	The aim is to collect the information about your ideal customer persona who are likely to buy your product or service . It will help you tailor the user experience through targeted design</a:t>
            </a:r>
            <a:r>
              <a:rPr lang="en-US" dirty="0"/>
              <a:t>. </a:t>
            </a:r>
          </a:p>
        </p:txBody>
      </p:sp>
      <p:pic>
        <p:nvPicPr>
          <p:cNvPr id="20"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355672" y="6995589"/>
            <a:ext cx="655576" cy="637001"/>
          </a:xfrm>
          <a:prstGeom prst="rect">
            <a:avLst/>
          </a:prstGeom>
        </p:spPr>
      </p:pic>
      <p:pic>
        <p:nvPicPr>
          <p:cNvPr id="6" name="Picture 5">
            <a:extLst>
              <a:ext uri="{FF2B5EF4-FFF2-40B4-BE49-F238E27FC236}">
                <a16:creationId xmlns:a16="http://schemas.microsoft.com/office/drawing/2014/main" id="{F5689EFD-E0A2-54A4-A09C-527943843E3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453" t="21715" r="-3453" b="48656"/>
          <a:stretch/>
        </p:blipFill>
        <p:spPr>
          <a:xfrm>
            <a:off x="523327" y="1866900"/>
            <a:ext cx="4201073" cy="2455541"/>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grpSp>
        <p:nvGrpSpPr>
          <p:cNvPr id="7" name="Group 6"/>
          <p:cNvGrpSpPr/>
          <p:nvPr/>
        </p:nvGrpSpPr>
        <p:grpSpPr>
          <a:xfrm>
            <a:off x="1257989" y="2174128"/>
            <a:ext cx="15481578" cy="7384176"/>
            <a:chOff x="993509" y="1277739"/>
            <a:chExt cx="7047012" cy="3675983"/>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dirty="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681141"/>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Kami </a:t>
              </a:r>
              <a:r>
                <a:rPr lang="pt-BR" sz="1400" i="1" kern="0" dirty="0">
                  <a:solidFill>
                    <a:prstClr val="black"/>
                  </a:solidFill>
                  <a:cs typeface="Arial"/>
                  <a:sym typeface="Arial"/>
                </a:rPr>
                <a:t>menawarkan sebuah Platform untuk mendukung para gamer dalam bermain game.</a:t>
              </a: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932087"/>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Which features of your offering relieve the customer's pains?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Kami menawarkan fitur Voucher diskon serta jasa joki atau topup yang sangat terjangkan</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prstClr val="black"/>
                </a:solidFill>
                <a:effectLst/>
                <a:uLnTx/>
                <a:uFillTx/>
                <a:cs typeface="Arial"/>
                <a:sym typeface="Arial"/>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03717" y="1277739"/>
              <a:ext cx="1936027" cy="1321497"/>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Dengan adanya beberapa voucher diskon yang dapat digunakan customer</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rPr>
                <a:t>Cient mendapatkan solusi bagaimana cara menyelesaikan masalah tersebut</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cxnSp>
          <p:nvCxnSpPr>
            <p:cNvPr id="46" name="Straight Connector 45"/>
            <p:cNvCxnSpPr>
              <a:cxnSpLocks/>
            </p:cNvCxnSpPr>
            <p:nvPr/>
          </p:nvCxnSpPr>
          <p:spPr>
            <a:xfrm>
              <a:off x="5816469" y="3166820"/>
              <a:ext cx="303057" cy="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6111418" y="2696017"/>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a:cxnSpLocks/>
            </p:cNvCxnSpPr>
            <p:nvPr/>
          </p:nvCxnSpPr>
          <p:spPr>
            <a:xfrm flipH="1" flipV="1">
              <a:off x="5136823" y="3644573"/>
              <a:ext cx="10263" cy="538257"/>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a:off x="5141718" y="4182830"/>
              <a:ext cx="830087" cy="0"/>
            </a:xfrm>
            <a:prstGeom prst="line">
              <a:avLst/>
            </a:prstGeom>
            <a:noFill/>
            <a:ln w="19050" cap="flat" cmpd="sng" algn="ctr">
              <a:solidFill>
                <a:srgbClr val="FFC000"/>
              </a:solidFill>
              <a:prstDash val="solid"/>
              <a:miter lim="800000"/>
            </a:ln>
            <a:effectLst/>
          </p:spPr>
        </p:cxnSp>
        <p:sp>
          <p:nvSpPr>
            <p:cNvPr id="50" name="TextBox 49"/>
            <p:cNvSpPr txBox="1"/>
            <p:nvPr/>
          </p:nvSpPr>
          <p:spPr>
            <a:xfrm>
              <a:off x="5971805" y="3846729"/>
              <a:ext cx="2068716"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HATE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are the pains of the clients when facing the problem?</a:t>
              </a:r>
            </a:p>
            <a:p>
              <a:pPr marR="0" lvl="0" defTabSz="685783" eaLnBrk="1" fontAlgn="auto" latinLnBrk="0" hangingPunct="1">
                <a:lnSpc>
                  <a:spcPct val="100000"/>
                </a:lnSpc>
                <a:spcBef>
                  <a:spcPts val="0"/>
                </a:spcBef>
                <a:spcAft>
                  <a:spcPts val="0"/>
                </a:spcAft>
                <a:buClrTx/>
                <a:buSzTx/>
                <a:tabLst/>
                <a:defRPr/>
              </a:pPr>
              <a:endParaRPr lang="pt-BR" sz="1400" i="1" kern="0" dirty="0">
                <a:solidFill>
                  <a:prstClr val="black"/>
                </a:solidFill>
                <a:cs typeface="Arial"/>
                <a:sym typeface="Arial"/>
              </a:endParaRPr>
            </a:p>
            <a:p>
              <a:pPr marR="0" lvl="0" defTabSz="685783" eaLnBrk="1" fontAlgn="auto" latinLnBrk="0" hangingPunct="1">
                <a:lnSpc>
                  <a:spcPct val="100000"/>
                </a:lnSpc>
                <a:spcBef>
                  <a:spcPts val="0"/>
                </a:spcBef>
                <a:spcAft>
                  <a:spcPts val="0"/>
                </a:spcAft>
                <a:buClrTx/>
                <a:buSzTx/>
                <a:tabLst/>
                <a:defRPr/>
              </a:pPr>
              <a:r>
                <a:rPr kumimoji="0" lang="pt-BR" sz="1400" b="0" i="1" u="none" strike="noStrike" kern="0" cap="none" spc="0" normalizeH="0" baseline="0" noProof="0" dirty="0">
                  <a:ln>
                    <a:noFill/>
                  </a:ln>
                  <a:solidFill>
                    <a:prstClr val="black"/>
                  </a:solidFill>
                  <a:effectLst/>
                  <a:uLnTx/>
                  <a:uFillTx/>
                  <a:cs typeface="Arial"/>
                  <a:sym typeface="Arial"/>
                </a:rPr>
                <a:t>Masalah yang didapat oleh client tidak dapat diselesaikan dengan cepat dan tepat</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163013" y="2684144"/>
              <a:ext cx="1719300" cy="1106993"/>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WANT</a:t>
              </a: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the clients do (actions) when facing the problem?</a:t>
              </a:r>
            </a:p>
            <a:p>
              <a:pPr marR="0" lvl="0" defTabSz="685783" eaLnBrk="1" fontAlgn="auto" latinLnBrk="0" hangingPunct="1">
                <a:lnSpc>
                  <a:spcPct val="100000"/>
                </a:lnSpc>
                <a:spcBef>
                  <a:spcPts val="0"/>
                </a:spcBef>
                <a:spcAft>
                  <a:spcPts val="0"/>
                </a:spcAft>
                <a:buClrTx/>
                <a:buSzTx/>
                <a:tabLst/>
                <a:defRPr/>
              </a:pPr>
              <a:r>
                <a:rPr lang="pt-BR" sz="1400" i="1" kern="0" dirty="0">
                  <a:solidFill>
                    <a:prstClr val="black"/>
                  </a:solidFill>
                  <a:cs typeface="Arial"/>
                  <a:sym typeface="Arial"/>
                </a:rPr>
                <a:t>Client dapat mencontact customer service ataupun membuka halaman bantuan penyelesaian masalah.</a:t>
              </a:r>
              <a:endParaRPr lang="en-US" sz="1400" kern="0" dirty="0">
                <a:solidFill>
                  <a:prstClr val="white">
                    <a:lumMod val="50000"/>
                  </a:prstClr>
                </a:solidFill>
                <a:cs typeface="Calibri" panose="020F0502020204030204"/>
                <a:sym typeface="Arial"/>
              </a:endParaRPr>
            </a:p>
            <a:p>
              <a:pPr marR="0" lvl="0" defTabSz="685783" eaLnBrk="1" fontAlgn="auto" latinLnBrk="0" hangingPunct="1">
                <a:lnSpc>
                  <a:spcPct val="100000"/>
                </a:lnSpc>
                <a:spcBef>
                  <a:spcPts val="0"/>
                </a:spcBef>
                <a:spcAft>
                  <a:spcPts val="0"/>
                </a:spcAft>
                <a:buClrTx/>
                <a:buSzTx/>
                <a:tabLst/>
                <a:defRPr/>
              </a:pPr>
              <a:endParaRPr kumimoji="0" lang="en-US" sz="1400" b="0" i="0"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1183034"/>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r>
                <a:rPr lang="en-IN" sz="1400" kern="0" dirty="0">
                  <a:cs typeface="Arial"/>
                  <a:sym typeface="Arial"/>
                </a:rPr>
                <a:t>Kami </a:t>
              </a:r>
              <a:r>
                <a:rPr lang="en-IN" sz="1400" kern="0" dirty="0" err="1">
                  <a:cs typeface="Arial"/>
                  <a:sym typeface="Arial"/>
                </a:rPr>
                <a:t>menawarkan</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topup</a:t>
              </a:r>
              <a:r>
                <a:rPr lang="en-IN" sz="1400" kern="0" dirty="0">
                  <a:cs typeface="Arial"/>
                  <a:sym typeface="Arial"/>
                </a:rPr>
                <a:t>, </a:t>
              </a:r>
              <a:r>
                <a:rPr lang="en-IN" sz="1400" kern="0" dirty="0" err="1">
                  <a:cs typeface="Arial"/>
                  <a:sym typeface="Arial"/>
                </a:rPr>
                <a:t>jasa</a:t>
              </a:r>
              <a:r>
                <a:rPr lang="en-IN" sz="1400" kern="0" dirty="0">
                  <a:cs typeface="Arial"/>
                  <a:sym typeface="Arial"/>
                </a:rPr>
                <a:t> </a:t>
              </a:r>
              <a:r>
                <a:rPr lang="en-IN" sz="1400" kern="0" dirty="0" err="1">
                  <a:cs typeface="Arial"/>
                  <a:sym typeface="Arial"/>
                </a:rPr>
                <a:t>joki</a:t>
              </a:r>
              <a:r>
                <a:rPr lang="en-IN" sz="1400" kern="0" dirty="0">
                  <a:cs typeface="Arial"/>
                  <a:sym typeface="Arial"/>
                </a:rPr>
                <a:t>, </a:t>
              </a:r>
              <a:r>
                <a:rPr lang="en-IN" sz="1400" kern="0" dirty="0" err="1">
                  <a:cs typeface="Arial"/>
                  <a:sym typeface="Arial"/>
                </a:rPr>
                <a:t>kemudian</a:t>
              </a:r>
              <a:r>
                <a:rPr lang="en-IN" sz="1400" kern="0" dirty="0">
                  <a:cs typeface="Arial"/>
                  <a:sym typeface="Arial"/>
                </a:rPr>
                <a:t> voucher – voucher </a:t>
              </a:r>
              <a:r>
                <a:rPr lang="en-IN" sz="1400" kern="0" dirty="0" err="1">
                  <a:cs typeface="Arial"/>
                  <a:sym typeface="Arial"/>
                </a:rPr>
                <a:t>menarik</a:t>
              </a:r>
              <a:r>
                <a:rPr lang="en-IN" sz="1400" kern="0" dirty="0">
                  <a:cs typeface="Arial"/>
                  <a:sym typeface="Arial"/>
                </a:rPr>
                <a:t>, dan </a:t>
              </a:r>
              <a:r>
                <a:rPr lang="en-IN" sz="1400" kern="0" dirty="0" err="1">
                  <a:cs typeface="Arial"/>
                  <a:sym typeface="Arial"/>
                </a:rPr>
                <a:t>lainnya</a:t>
              </a:r>
              <a:r>
                <a:rPr lang="en-IN" sz="1400" kern="0" dirty="0">
                  <a:cs typeface="Arial"/>
                  <a:sym typeface="Arial"/>
                </a:rPr>
                <a:t>.</a:t>
              </a:r>
              <a:endParaRPr kumimoji="0" lang="en-IN" sz="1400" b="0" i="0" u="none" strike="noStrike" kern="0" cap="none" spc="0" normalizeH="0" baseline="0" noProof="0" dirty="0">
                <a:ln>
                  <a:noFill/>
                </a:ln>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5772030" y="8214778"/>
            <a:ext cx="5629701" cy="1938992"/>
          </a:xfrm>
          <a:prstGeom prst="rect">
            <a:avLst/>
          </a:prstGeom>
          <a:solidFill>
            <a:srgbClr val="FFC000"/>
          </a:solidFill>
        </p:spPr>
        <p:txBody>
          <a:bodyPr wrap="square">
            <a:spAutoFit/>
          </a:bodyPr>
          <a:lstStyle/>
          <a:p>
            <a:pPr algn="just"/>
            <a:r>
              <a:rPr lang="en-US" sz="2400" dirty="0"/>
              <a:t>	</a:t>
            </a:r>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p>
        </p:txBody>
      </p:sp>
      <p:pic>
        <p:nvPicPr>
          <p:cNvPr id="55" name="Graphic 27" descr="Target with solid fill">
            <a:extLst>
              <a:ext uri="{FF2B5EF4-FFF2-40B4-BE49-F238E27FC236}">
                <a16:creationId xmlns:a16="http://schemas.microsoft.com/office/drawing/2014/main" id="{0A6ECB55-4CA0-4244-AFAF-47071920EBD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2416" y="8214778"/>
            <a:ext cx="655576" cy="858078"/>
          </a:xfrm>
          <a:prstGeom prst="rect">
            <a:avLst/>
          </a:prstGeom>
        </p:spPr>
      </p:pic>
      <p:pic>
        <p:nvPicPr>
          <p:cNvPr id="3" name="Picture 2">
            <a:extLst>
              <a:ext uri="{FF2B5EF4-FFF2-40B4-BE49-F238E27FC236}">
                <a16:creationId xmlns:a16="http://schemas.microsoft.com/office/drawing/2014/main" id="{7A368379-2FA7-0806-5D9B-B067303080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230600" y="227913"/>
            <a:ext cx="1656227" cy="1656227"/>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4471196"/>
          </a:xfrm>
          <a:prstGeom prst="rect">
            <a:avLst/>
          </a:prstGeom>
          <a:ln>
            <a:solidFill>
              <a:schemeClr val="tx1"/>
            </a:solidFill>
          </a:ln>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our Solution:</a:t>
            </a:r>
          </a:p>
          <a:p>
            <a:pPr marL="0" indent="0">
              <a:buNone/>
            </a:pPr>
            <a:r>
              <a:rPr lang="en-GB" sz="2400" dirty="0"/>
              <a:t>Kami </a:t>
            </a:r>
            <a:r>
              <a:rPr lang="en-GB" sz="2400" dirty="0" err="1"/>
              <a:t>menawarkan</a:t>
            </a:r>
            <a:r>
              <a:rPr lang="en-GB" sz="2400" dirty="0"/>
              <a:t> Top Up Game </a:t>
            </a:r>
            <a:r>
              <a:rPr lang="en-GB" sz="2400" dirty="0" err="1"/>
              <a:t>Cepat</a:t>
            </a:r>
            <a:r>
              <a:rPr lang="en-GB" sz="2400" dirty="0"/>
              <a:t> dan </a:t>
            </a:r>
            <a:r>
              <a:rPr lang="en-GB" sz="2400" dirty="0" err="1"/>
              <a:t>Mudah</a:t>
            </a:r>
            <a:r>
              <a:rPr lang="en-GB" sz="2400" dirty="0"/>
              <a:t> </a:t>
            </a:r>
            <a:r>
              <a:rPr lang="en-GB" sz="2400" dirty="0" err="1"/>
              <a:t>untuk</a:t>
            </a:r>
            <a:r>
              <a:rPr lang="en-GB" sz="2400" dirty="0"/>
              <a:t> </a:t>
            </a:r>
            <a:r>
              <a:rPr lang="en-GB" sz="2400" dirty="0" err="1"/>
              <a:t>Berbagai</a:t>
            </a:r>
            <a:r>
              <a:rPr lang="en-GB" sz="2400" dirty="0"/>
              <a:t> Game </a:t>
            </a:r>
            <a:r>
              <a:rPr lang="en-GB" sz="2400" dirty="0" err="1"/>
              <a:t>Populer</a:t>
            </a:r>
            <a:r>
              <a:rPr lang="en-GB" sz="2400" dirty="0"/>
              <a:t>!</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err="1"/>
              <a:t>Beragam</a:t>
            </a:r>
            <a:r>
              <a:rPr lang="en-GB" sz="2400" dirty="0"/>
              <a:t> </a:t>
            </a:r>
            <a:r>
              <a:rPr lang="en-GB" sz="2400" dirty="0" err="1"/>
              <a:t>layanan</a:t>
            </a:r>
            <a:r>
              <a:rPr lang="en-GB" sz="2400" dirty="0"/>
              <a:t> top up.</a:t>
            </a:r>
          </a:p>
          <a:p>
            <a:pPr marL="514350" indent="-514350">
              <a:buFont typeface="Arial" panose="020B0604020202020204" pitchFamily="34" charset="0"/>
              <a:buAutoNum type="arabicPeriod"/>
            </a:pPr>
            <a:r>
              <a:rPr lang="en-GB" sz="2400" dirty="0" err="1"/>
              <a:t>Layanan</a:t>
            </a:r>
            <a:r>
              <a:rPr lang="en-GB" sz="2400" dirty="0"/>
              <a:t> </a:t>
            </a:r>
            <a:r>
              <a:rPr lang="en-GB" sz="2400" dirty="0" err="1"/>
              <a:t>cepat</a:t>
            </a:r>
            <a:r>
              <a:rPr lang="en-GB" sz="2400" dirty="0"/>
              <a:t> dan </a:t>
            </a:r>
            <a:r>
              <a:rPr lang="en-GB" sz="2400" dirty="0" err="1"/>
              <a:t>mudah</a:t>
            </a:r>
            <a:r>
              <a:rPr lang="en-GB" sz="2400" dirty="0"/>
              <a:t>.</a:t>
            </a:r>
          </a:p>
          <a:p>
            <a:pPr marL="514350" indent="-514350">
              <a:buFont typeface="Arial" panose="020B0604020202020204" pitchFamily="34" charset="0"/>
              <a:buAutoNum type="arabicPeriod"/>
            </a:pPr>
            <a:r>
              <a:rPr lang="en-GB" sz="2400" dirty="0"/>
              <a:t>Harga </a:t>
            </a:r>
            <a:r>
              <a:rPr lang="en-GB" sz="2400" dirty="0" err="1"/>
              <a:t>kompetitif</a:t>
            </a:r>
            <a:r>
              <a:rPr lang="en-GB" sz="2400" dirty="0"/>
              <a:t>.</a:t>
            </a:r>
          </a:p>
          <a:p>
            <a:pPr marL="514350" indent="-514350">
              <a:buFont typeface="Arial" panose="020B0604020202020204" pitchFamily="34" charset="0"/>
              <a:buAutoNum type="arabicPeriod"/>
            </a:pPr>
            <a:r>
              <a:rPr lang="en-GB" sz="2400" dirty="0" err="1"/>
              <a:t>Layanan</a:t>
            </a:r>
            <a:r>
              <a:rPr lang="en-GB" sz="2400" dirty="0"/>
              <a:t> </a:t>
            </a:r>
            <a:r>
              <a:rPr lang="en-GB" sz="2400" dirty="0" err="1"/>
              <a:t>tambahan</a:t>
            </a:r>
            <a:r>
              <a:rPr lang="en-GB" sz="2400" dirty="0"/>
              <a:t>.</a:t>
            </a:r>
          </a:p>
          <a:p>
            <a:pPr marL="514350" indent="-514350">
              <a:buFont typeface="Arial" panose="020B0604020202020204" pitchFamily="34" charset="0"/>
              <a:buAutoNum type="arabicPeriod"/>
            </a:pPr>
            <a:r>
              <a:rPr lang="en-GB" sz="2400" dirty="0" err="1"/>
              <a:t>Promosi</a:t>
            </a:r>
            <a:r>
              <a:rPr lang="en-GB" sz="2400" dirty="0"/>
              <a:t> dan </a:t>
            </a:r>
            <a:r>
              <a:rPr lang="en-GB" sz="2400" dirty="0" err="1"/>
              <a:t>pemasaran</a:t>
            </a:r>
            <a:r>
              <a:rPr lang="en-GB" sz="2400" dirty="0"/>
              <a:t>.</a:t>
            </a:r>
            <a:endParaRPr lang="en-GB" sz="2400" dirty="0">
              <a:cs typeface="Calibri"/>
            </a:endParaRPr>
          </a:p>
          <a:p>
            <a:pPr marL="0" indent="0">
              <a:buNone/>
            </a:pPr>
            <a:endParaRPr lang="en-GB" sz="2700" dirty="0">
              <a:cs typeface="Calibri"/>
            </a:endParaRPr>
          </a:p>
          <a:p>
            <a:pPr marL="0" indent="0">
              <a:buNone/>
            </a:pPr>
            <a:endParaRPr lang="en-GB" sz="2100" dirty="0">
              <a:cs typeface="Calibri"/>
            </a:endParaRPr>
          </a:p>
        </p:txBody>
      </p:sp>
      <p:sp>
        <p:nvSpPr>
          <p:cNvPr id="2" name="Rectangle 1"/>
          <p:cNvSpPr/>
          <p:nvPr/>
        </p:nvSpPr>
        <p:spPr>
          <a:xfrm>
            <a:off x="8839200" y="2043904"/>
            <a:ext cx="5867400" cy="4031873"/>
          </a:xfrm>
          <a:prstGeom prst="rect">
            <a:avLst/>
          </a:prstGeom>
          <a:ln>
            <a:solidFill>
              <a:schemeClr val="tx1"/>
            </a:solidFill>
          </a:ln>
        </p:spPr>
        <p:txBody>
          <a:bodyPr wrap="square">
            <a:spAutoFit/>
          </a:bodyPr>
          <a:lstStyle/>
          <a:p>
            <a:r>
              <a:rPr lang="en-GB" sz="2800" b="1" dirty="0"/>
              <a:t>List the Benefits of our solutions</a:t>
            </a:r>
          </a:p>
          <a:p>
            <a:r>
              <a:rPr lang="en-GB" sz="2800" b="1" dirty="0"/>
              <a:t>1. </a:t>
            </a:r>
            <a:r>
              <a:rPr lang="en-GB" sz="2800" b="1" dirty="0" err="1"/>
              <a:t>Permintaan</a:t>
            </a:r>
            <a:r>
              <a:rPr lang="en-GB" sz="2800" b="1" dirty="0"/>
              <a:t> Tinggi</a:t>
            </a:r>
          </a:p>
          <a:p>
            <a:r>
              <a:rPr lang="en-GB" sz="2800" b="1" dirty="0"/>
              <a:t>2. Modal </a:t>
            </a:r>
            <a:r>
              <a:rPr lang="en-GB" sz="2800" b="1" dirty="0" err="1"/>
              <a:t>Ringan</a:t>
            </a:r>
            <a:endParaRPr lang="en-GB" sz="2800" b="1" dirty="0"/>
          </a:p>
          <a:p>
            <a:r>
              <a:rPr lang="en-GB" sz="2800" b="1" dirty="0"/>
              <a:t>3. </a:t>
            </a:r>
            <a:r>
              <a:rPr lang="en-GB" sz="2800" b="1" dirty="0" err="1"/>
              <a:t>Keuntungan</a:t>
            </a:r>
            <a:r>
              <a:rPr lang="en-GB" sz="2800" b="1" dirty="0"/>
              <a:t> </a:t>
            </a:r>
            <a:r>
              <a:rPr lang="en-GB" sz="2800" b="1" dirty="0" err="1"/>
              <a:t>Cepat</a:t>
            </a:r>
            <a:endParaRPr lang="en-GB" sz="2800" b="1" dirty="0"/>
          </a:p>
          <a:p>
            <a:r>
              <a:rPr lang="en-GB" sz="2800" b="1" dirty="0"/>
              <a:t>4. </a:t>
            </a:r>
            <a:r>
              <a:rPr lang="en-GB" sz="2800" b="1" dirty="0" err="1"/>
              <a:t>Mudah</a:t>
            </a:r>
            <a:r>
              <a:rPr lang="en-GB" sz="2800" b="1" dirty="0"/>
              <a:t> </a:t>
            </a:r>
            <a:r>
              <a:rPr lang="en-GB" sz="2800" b="1" dirty="0" err="1"/>
              <a:t>Dijalankan</a:t>
            </a:r>
            <a:endParaRPr lang="en-GB" sz="2800" b="1" dirty="0"/>
          </a:p>
          <a:p>
            <a:r>
              <a:rPr lang="en-GB" sz="2800" b="1" dirty="0"/>
              <a:t>5. Skala </a:t>
            </a:r>
            <a:r>
              <a:rPr lang="en-GB" sz="2800" b="1" dirty="0" err="1"/>
              <a:t>Besar</a:t>
            </a:r>
            <a:endParaRPr lang="en-GB" sz="2800" b="1" dirty="0"/>
          </a:p>
          <a:p>
            <a:endParaRPr lang="en-GB" sz="2800" b="1" dirty="0"/>
          </a:p>
          <a:p>
            <a:endParaRPr lang="en-GB" sz="2000" b="1" dirty="0">
              <a:cs typeface="Calibri"/>
            </a:endParaRPr>
          </a:p>
          <a:p>
            <a:endParaRPr lang="en-GB" sz="2000" b="1" dirty="0">
              <a:cs typeface="Calibri"/>
            </a:endParaRPr>
          </a:p>
          <a:p>
            <a:endParaRPr lang="en-GB" sz="2000" b="1" dirty="0">
              <a:cs typeface="Calibri"/>
            </a:endParaRPr>
          </a:p>
        </p:txBody>
      </p:sp>
      <p:pic>
        <p:nvPicPr>
          <p:cNvPr id="4" name="Picture 3">
            <a:extLst>
              <a:ext uri="{FF2B5EF4-FFF2-40B4-BE49-F238E27FC236}">
                <a16:creationId xmlns:a16="http://schemas.microsoft.com/office/drawing/2014/main" id="{1F70663A-A47B-5267-61C8-0640F79808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8200" y="387677"/>
            <a:ext cx="1656227" cy="1656227"/>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graphicFrame>
        <p:nvGraphicFramePr>
          <p:cNvPr id="7" name="Table 6"/>
          <p:cNvGraphicFramePr>
            <a:graphicFrameLocks noGrp="1"/>
          </p:cNvGraphicFramePr>
          <p:nvPr>
            <p:extLst>
              <p:ext uri="{D42A27DB-BD31-4B8C-83A1-F6EECF244321}">
                <p14:modId xmlns:p14="http://schemas.microsoft.com/office/powerpoint/2010/main" val="2844352664"/>
              </p:ext>
            </p:extLst>
          </p:nvPr>
        </p:nvGraphicFramePr>
        <p:xfrm>
          <a:off x="1143000" y="1866900"/>
          <a:ext cx="14111520" cy="554736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err="1">
                          <a:solidFill>
                            <a:schemeClr val="tx1"/>
                          </a:solidFill>
                        </a:rPr>
                        <a:t>Keistore</a:t>
                      </a:r>
                      <a:endParaRPr lang="en-US" sz="2400" b="1" dirty="0">
                        <a:solidFill>
                          <a:schemeClr val="tx1"/>
                        </a:solidFill>
                      </a:endParaRPr>
                    </a:p>
                  </a:txBody>
                  <a:tcPr/>
                </a:tc>
                <a:tc>
                  <a:txBody>
                    <a:bodyPr/>
                    <a:lstStyle/>
                    <a:p>
                      <a:pPr algn="ctr"/>
                      <a:r>
                        <a:rPr lang="en-US" sz="2400" b="1" dirty="0" err="1">
                          <a:solidFill>
                            <a:schemeClr val="tx1"/>
                          </a:solidFill>
                        </a:rPr>
                        <a:t>Codashop</a:t>
                      </a:r>
                      <a:endParaRPr lang="en-US" sz="2400" b="1" dirty="0">
                        <a:solidFill>
                          <a:schemeClr val="tx1"/>
                        </a:solidFill>
                      </a:endParaRPr>
                    </a:p>
                  </a:txBody>
                  <a:tcPr/>
                </a:tc>
                <a:tc>
                  <a:txBody>
                    <a:bodyPr/>
                    <a:lstStyle/>
                    <a:p>
                      <a:pPr algn="ctr"/>
                      <a:r>
                        <a:rPr lang="en-US" sz="2400" b="1" dirty="0" err="1">
                          <a:solidFill>
                            <a:schemeClr val="tx1"/>
                          </a:solidFill>
                        </a:rPr>
                        <a:t>Itemku</a:t>
                      </a:r>
                      <a:endParaRPr lang="en-US" sz="2400" b="1" dirty="0">
                        <a:solidFill>
                          <a:schemeClr val="tx1"/>
                        </a:solidFill>
                      </a:endParaRPr>
                    </a:p>
                  </a:txBody>
                  <a:tcPr/>
                </a:tc>
                <a:tc>
                  <a:txBody>
                    <a:bodyPr/>
                    <a:lstStyle/>
                    <a:p>
                      <a:pPr algn="ctr"/>
                      <a:r>
                        <a:rPr lang="en-US" sz="2400" b="1" dirty="0" err="1">
                          <a:solidFill>
                            <a:schemeClr val="tx1"/>
                          </a:solidFill>
                        </a:rPr>
                        <a:t>Unipin</a:t>
                      </a:r>
                      <a:endParaRPr lang="en-US" sz="2400" b="1" dirty="0">
                        <a:solidFill>
                          <a:schemeClr val="tx1"/>
                        </a:solidFill>
                      </a:endParaRP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r>
                        <a:rPr lang="en-US" dirty="0"/>
                        <a:t>Top Up Game </a:t>
                      </a:r>
                      <a:r>
                        <a:rPr lang="en-US" dirty="0" err="1"/>
                        <a:t>Reguler</a:t>
                      </a:r>
                      <a:endParaRPr lang="en-US" dirty="0"/>
                    </a:p>
                  </a:txBody>
                  <a:tcPr/>
                </a:tc>
                <a:tc>
                  <a:txBody>
                    <a:bodyPr/>
                    <a:lstStyle/>
                    <a:p>
                      <a:r>
                        <a:rPr lang="en-US" sz="1800" b="0" i="0" kern="1200" dirty="0">
                          <a:solidFill>
                            <a:schemeClr val="dk1"/>
                          </a:solidFill>
                          <a:effectLst/>
                          <a:latin typeface="+mn-lt"/>
                          <a:ea typeface="+mn-ea"/>
                          <a:cs typeface="+mn-cs"/>
                        </a:rPr>
                        <a:t>Top Up Game + Voucher Game</a:t>
                      </a:r>
                      <a:endParaRPr lang="en-US" dirty="0"/>
                    </a:p>
                  </a:txBody>
                  <a:tcPr/>
                </a:tc>
                <a:tc>
                  <a:txBody>
                    <a:bodyPr/>
                    <a:lstStyle/>
                    <a:p>
                      <a:r>
                        <a:rPr lang="en-US" sz="1800" b="0" i="0" kern="1200" dirty="0">
                          <a:solidFill>
                            <a:schemeClr val="dk1"/>
                          </a:solidFill>
                          <a:effectLst/>
                          <a:latin typeface="+mn-lt"/>
                          <a:ea typeface="+mn-ea"/>
                          <a:cs typeface="+mn-cs"/>
                        </a:rPr>
                        <a:t>Top Up Game + Item game + Voucher</a:t>
                      </a:r>
                      <a:endParaRPr lang="en-US" dirty="0"/>
                    </a:p>
                  </a:txBody>
                  <a:tcPr/>
                </a:tc>
                <a:tc>
                  <a:txBody>
                    <a:bodyPr/>
                    <a:lstStyle/>
                    <a:p>
                      <a:r>
                        <a:rPr lang="en-US" sz="1800" b="0" i="0" kern="1200" dirty="0">
                          <a:solidFill>
                            <a:schemeClr val="dk1"/>
                          </a:solidFill>
                          <a:effectLst/>
                          <a:latin typeface="+mn-lt"/>
                          <a:ea typeface="+mn-ea"/>
                          <a:cs typeface="+mn-cs"/>
                        </a:rPr>
                        <a:t>Top Up Game + Voucher Game + Item Game</a:t>
                      </a:r>
                      <a:endParaRPr lang="en-US" dirty="0"/>
                    </a:p>
                  </a:txBody>
                  <a:tcPr/>
                </a:tc>
                <a:tc>
                  <a:txBody>
                    <a:bodyPr/>
                    <a:lstStyle/>
                    <a:p>
                      <a:r>
                        <a:rPr lang="en-US" sz="1800" b="0" i="0" kern="1200" dirty="0">
                          <a:solidFill>
                            <a:schemeClr val="dk1"/>
                          </a:solidFill>
                          <a:effectLst/>
                          <a:latin typeface="+mn-lt"/>
                          <a:ea typeface="+mn-ea"/>
                          <a:cs typeface="+mn-cs"/>
                        </a:rPr>
                        <a:t>Top Up Game + Voucher Game + Jasa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Item Game</a:t>
                      </a:r>
                      <a:endParaRPr lang="en-US" dirty="0"/>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 </a:t>
                      </a:r>
                      <a:r>
                        <a:rPr lang="en-US" sz="1800" b="0" i="0" kern="1200" dirty="0" err="1">
                          <a:solidFill>
                            <a:schemeClr val="dk1"/>
                          </a:solidFill>
                          <a:effectLst/>
                          <a:latin typeface="+mn-lt"/>
                          <a:ea typeface="+mn-ea"/>
                          <a:cs typeface="+mn-cs"/>
                        </a:rPr>
                        <a:t>tertentu</a:t>
                      </a:r>
                      <a:endParaRPr lang="en-US" dirty="0"/>
                    </a:p>
                  </a:txBody>
                  <a:tcPr/>
                </a:tc>
                <a:tc>
                  <a:txBody>
                    <a:bodyPr/>
                    <a:lstStyle/>
                    <a:p>
                      <a:r>
                        <a:rPr lang="en-US" sz="1800" b="0" i="0" kern="1200" dirty="0">
                          <a:solidFill>
                            <a:schemeClr val="dk1"/>
                          </a:solidFill>
                          <a:effectLst/>
                          <a:latin typeface="+mn-lt"/>
                          <a:ea typeface="+mn-ea"/>
                          <a:cs typeface="+mn-cs"/>
                        </a:rPr>
                        <a:t>Harga </a:t>
                      </a:r>
                      <a:r>
                        <a:rPr lang="en-US" sz="1800" b="0" i="0" kern="1200" dirty="0" err="1">
                          <a:solidFill>
                            <a:schemeClr val="dk1"/>
                          </a:solidFill>
                          <a:effectLst/>
                          <a:latin typeface="+mn-lt"/>
                          <a:ea typeface="+mn-ea"/>
                          <a:cs typeface="+mn-cs"/>
                        </a:rPr>
                        <a:t>standar</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diskon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untuk</a:t>
                      </a:r>
                      <a:r>
                        <a:rPr lang="en-US" sz="1800" b="0" i="0" kern="1200" dirty="0">
                          <a:solidFill>
                            <a:schemeClr val="dk1"/>
                          </a:solidFill>
                          <a:effectLst/>
                          <a:latin typeface="+mn-lt"/>
                          <a:ea typeface="+mn-ea"/>
                          <a:cs typeface="+mn-cs"/>
                        </a:rPr>
                        <a:t> voucher + </a:t>
                      </a:r>
                      <a:r>
                        <a:rPr lang="en-US" sz="1800" b="0" i="0" kern="1200" dirty="0" err="1">
                          <a:solidFill>
                            <a:schemeClr val="dk1"/>
                          </a:solidFill>
                          <a:effectLst/>
                          <a:latin typeface="+mn-lt"/>
                          <a:ea typeface="+mn-ea"/>
                          <a:cs typeface="+mn-cs"/>
                        </a:rPr>
                        <a:t>biaya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jasa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joki</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harga</a:t>
                      </a:r>
                      <a:r>
                        <a:rPr lang="en-US" sz="1800" b="0" i="0" kern="1200" dirty="0">
                          <a:solidFill>
                            <a:schemeClr val="dk1"/>
                          </a:solidFill>
                          <a:effectLst/>
                          <a:latin typeface="+mn-lt"/>
                          <a:ea typeface="+mn-ea"/>
                          <a:cs typeface="+mn-cs"/>
                        </a:rPr>
                        <a:t> item game</a:t>
                      </a:r>
                      <a:endParaRPr lang="en-US" dirty="0"/>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r>
                        <a:rPr lang="en-US" dirty="0"/>
                        <a:t>Media </a:t>
                      </a:r>
                      <a:r>
                        <a:rPr lang="en-US" dirty="0" err="1"/>
                        <a:t>Sosial</a:t>
                      </a:r>
                      <a:endParaRPr lang="en-US" dirty="0"/>
                    </a:p>
                  </a:txBody>
                  <a:tcPr/>
                </a:tc>
                <a:tc>
                  <a:txBody>
                    <a:bodyPr/>
                    <a:lstStyle/>
                    <a:p>
                      <a:r>
                        <a:rPr lang="en-US" dirty="0"/>
                        <a:t>Website</a:t>
                      </a:r>
                    </a:p>
                  </a:txBody>
                  <a:tcPr/>
                </a:tc>
                <a:tc>
                  <a:txBody>
                    <a:bodyPr/>
                    <a:lstStyle/>
                    <a:p>
                      <a:r>
                        <a:rPr lang="en-US" dirty="0"/>
                        <a:t>Website, </a:t>
                      </a:r>
                      <a:r>
                        <a:rPr lang="en-US" dirty="0" err="1"/>
                        <a:t>Aplikasi</a:t>
                      </a:r>
                      <a:endParaRPr lang="en-US" dirty="0"/>
                    </a:p>
                  </a:txBody>
                  <a:tcPr/>
                </a:tc>
                <a:tc>
                  <a:txBody>
                    <a:bodyPr/>
                    <a:lstStyle/>
                    <a:p>
                      <a:r>
                        <a:rPr lang="en-US" dirty="0"/>
                        <a:t>Website</a:t>
                      </a:r>
                    </a:p>
                  </a:txBody>
                  <a:tcPr/>
                </a:tc>
                <a:tc>
                  <a:txBody>
                    <a:bodyPr/>
                    <a:lstStyle/>
                    <a:p>
                      <a:r>
                        <a:rPr lang="en-US" dirty="0"/>
                        <a:t>Website, Mobile, Media </a:t>
                      </a:r>
                      <a:r>
                        <a:rPr lang="en-US" dirty="0" err="1"/>
                        <a:t>Sosial</a:t>
                      </a:r>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r>
                        <a:rPr lang="en-US" dirty="0"/>
                        <a:t>Desain </a:t>
                      </a:r>
                      <a:r>
                        <a:rPr lang="en-US" dirty="0" err="1"/>
                        <a:t>Sederhana</a:t>
                      </a:r>
                      <a:endParaRPr lang="en-US" dirty="0"/>
                    </a:p>
                  </a:txBody>
                  <a:tcPr/>
                </a:tc>
                <a:tc>
                  <a:txBody>
                    <a:bodyPr/>
                    <a:lstStyle/>
                    <a:p>
                      <a:r>
                        <a:rPr lang="en-US" sz="1800" b="0" i="0" kern="1200" dirty="0">
                          <a:solidFill>
                            <a:schemeClr val="dk1"/>
                          </a:solidFill>
                          <a:effectLst/>
                          <a:latin typeface="+mn-lt"/>
                          <a:ea typeface="+mn-ea"/>
                          <a:cs typeface="+mn-cs"/>
                        </a:rPr>
                        <a:t>Desain </a:t>
                      </a:r>
                      <a:r>
                        <a:rPr lang="en-US" sz="1800" b="0" i="0" kern="1200" dirty="0" err="1">
                          <a:solidFill>
                            <a:schemeClr val="dk1"/>
                          </a:solidFill>
                          <a:effectLst/>
                          <a:latin typeface="+mn-lt"/>
                          <a:ea typeface="+mn-ea"/>
                          <a:cs typeface="+mn-cs"/>
                        </a:rPr>
                        <a:t>menarik</a:t>
                      </a:r>
                      <a:r>
                        <a:rPr lang="en-US" sz="1800" b="0" i="0" kern="1200" dirty="0">
                          <a:solidFill>
                            <a:schemeClr val="dk1"/>
                          </a:solidFill>
                          <a:effectLst/>
                          <a:latin typeface="+mn-lt"/>
                          <a:ea typeface="+mn-ea"/>
                          <a:cs typeface="+mn-cs"/>
                        </a:rPr>
                        <a:t> + logo voucher</a:t>
                      </a:r>
                      <a:endParaRPr lang="en-US" dirty="0"/>
                    </a:p>
                  </a:txBody>
                  <a:tcPr/>
                </a:tc>
                <a:tc>
                  <a:txBody>
                    <a:bodyPr/>
                    <a:lstStyle/>
                    <a:p>
                      <a:r>
                        <a:rPr lang="fi-FI" sz="1800" b="0" i="0" kern="1200" dirty="0">
                          <a:solidFill>
                            <a:schemeClr val="dk1"/>
                          </a:solidFill>
                          <a:effectLst/>
                          <a:latin typeface="+mn-lt"/>
                          <a:ea typeface="+mn-ea"/>
                          <a:cs typeface="+mn-cs"/>
                        </a:rPr>
                        <a:t>Desain Sederhana + logo voucher</a:t>
                      </a:r>
                      <a:endParaRPr lang="en-US" dirty="0"/>
                    </a:p>
                  </a:txBody>
                  <a:tcPr/>
                </a:tc>
                <a:tc>
                  <a:txBody>
                    <a:bodyPr/>
                    <a:lstStyle/>
                    <a:p>
                      <a:r>
                        <a:rPr lang="pt-BR" dirty="0"/>
                        <a:t>Desain menarik + logo voucher + logo item game</a:t>
                      </a:r>
                      <a:endParaRPr lang="en-US" dirty="0"/>
                    </a:p>
                  </a:txBody>
                  <a:tcPr/>
                </a:tc>
                <a:tc>
                  <a:txBody>
                    <a:bodyPr/>
                    <a:lstStyle/>
                    <a:p>
                      <a:r>
                        <a:rPr lang="en-US" dirty="0"/>
                        <a:t>Desain </a:t>
                      </a:r>
                      <a:r>
                        <a:rPr lang="en-US" dirty="0" err="1"/>
                        <a:t>Menarik</a:t>
                      </a:r>
                      <a:r>
                        <a:rPr lang="en-US" dirty="0"/>
                        <a:t> + Logo </a:t>
                      </a:r>
                      <a:r>
                        <a:rPr lang="en-US" dirty="0" err="1"/>
                        <a:t>untuk</a:t>
                      </a:r>
                      <a:r>
                        <a:rPr lang="en-US" dirty="0"/>
                        <a:t> Voucher Game, item game, </a:t>
                      </a:r>
                      <a:r>
                        <a:rPr lang="en-US" dirty="0" err="1"/>
                        <a:t>joki</a:t>
                      </a:r>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Standar</a:t>
                      </a:r>
                      <a:endParaRPr lang="en-US" dirty="0"/>
                    </a:p>
                  </a:txBody>
                  <a:tcPr/>
                </a:tc>
                <a:tc>
                  <a:txBody>
                    <a:bodyPr/>
                    <a:lstStyle/>
                    <a:p>
                      <a:r>
                        <a:rPr lang="en-US" dirty="0" err="1"/>
                        <a:t>Tampilan</a:t>
                      </a:r>
                      <a:r>
                        <a:rPr lang="en-US" dirty="0"/>
                        <a:t> Website </a:t>
                      </a:r>
                      <a:r>
                        <a:rPr lang="en-US" dirty="0" err="1"/>
                        <a:t>Bagus</a:t>
                      </a:r>
                      <a:r>
                        <a:rPr lang="en-US" dirty="0"/>
                        <a:t> dan Ramah</a:t>
                      </a:r>
                    </a:p>
                  </a:txBody>
                  <a:tcPr/>
                </a:tc>
                <a:tc>
                  <a:txBody>
                    <a:bodyPr/>
                    <a:lstStyle/>
                    <a:p>
                      <a:r>
                        <a:rPr lang="en-US" dirty="0" err="1"/>
                        <a:t>Tampilan</a:t>
                      </a:r>
                      <a:r>
                        <a:rPr lang="en-US" dirty="0"/>
                        <a:t> </a:t>
                      </a:r>
                      <a:r>
                        <a:rPr lang="en-US" dirty="0" err="1"/>
                        <a:t>Bagus</a:t>
                      </a:r>
                      <a:r>
                        <a:rPr lang="en-US" dirty="0"/>
                        <a:t> dan </a:t>
                      </a:r>
                      <a:r>
                        <a:rPr lang="en-US" dirty="0" err="1"/>
                        <a:t>serba</a:t>
                      </a:r>
                      <a:r>
                        <a:rPr lang="en-US" dirty="0"/>
                        <a:t> </a:t>
                      </a:r>
                      <a:r>
                        <a:rPr lang="en-US" dirty="0" err="1"/>
                        <a:t>murah</a:t>
                      </a:r>
                      <a:r>
                        <a:rPr lang="en-US" dirty="0"/>
                        <a:t> </a:t>
                      </a:r>
                      <a:r>
                        <a:rPr lang="en-US" dirty="0" err="1"/>
                        <a:t>meriah</a:t>
                      </a:r>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r>
                        <a:rPr lang="en-US" dirty="0"/>
                        <a:t>Fast </a:t>
                      </a:r>
                      <a:r>
                        <a:rPr lang="en-US" dirty="0" err="1"/>
                        <a:t>Respon</a:t>
                      </a:r>
                      <a:endParaRPr lang="en-US" dirty="0"/>
                    </a:p>
                  </a:txBody>
                  <a:tcPr/>
                </a:tc>
                <a:tc>
                  <a:txBody>
                    <a:bodyPr/>
                    <a:lstStyle/>
                    <a:p>
                      <a:r>
                        <a:rPr lang="en-US" dirty="0"/>
                        <a:t>Banyak Game </a:t>
                      </a:r>
                      <a:r>
                        <a:rPr lang="en-US" dirty="0" err="1"/>
                        <a:t>berbagai</a:t>
                      </a:r>
                      <a:r>
                        <a:rPr lang="en-US" dirty="0"/>
                        <a:t> platform</a:t>
                      </a:r>
                    </a:p>
                  </a:txBody>
                  <a:tcPr/>
                </a:tc>
                <a:tc>
                  <a:txBody>
                    <a:bodyPr/>
                    <a:lstStyle/>
                    <a:p>
                      <a:r>
                        <a:rPr lang="en-US" dirty="0"/>
                        <a:t>Seller </a:t>
                      </a:r>
                      <a:r>
                        <a:rPr lang="en-US" dirty="0" err="1"/>
                        <a:t>bebas</a:t>
                      </a:r>
                      <a:r>
                        <a:rPr lang="en-US" dirty="0"/>
                        <a:t> </a:t>
                      </a:r>
                      <a:r>
                        <a:rPr lang="en-US" dirty="0" err="1"/>
                        <a:t>memasang</a:t>
                      </a:r>
                      <a:r>
                        <a:rPr lang="en-US" dirty="0"/>
                        <a:t> </a:t>
                      </a:r>
                      <a:r>
                        <a:rPr lang="en-US" dirty="0" err="1"/>
                        <a:t>harga</a:t>
                      </a:r>
                      <a:endParaRPr lang="en-US" dirty="0"/>
                    </a:p>
                  </a:txBody>
                  <a:tcPr/>
                </a:tc>
                <a:tc>
                  <a:txBody>
                    <a:bodyPr/>
                    <a:lstStyle/>
                    <a:p>
                      <a:r>
                        <a:rPr lang="en-US" dirty="0" err="1"/>
                        <a:t>Mudah</a:t>
                      </a:r>
                      <a:r>
                        <a:rPr lang="en-US" dirty="0"/>
                        <a:t> </a:t>
                      </a:r>
                      <a:r>
                        <a:rPr lang="en-US" dirty="0" err="1"/>
                        <a:t>digunakan</a:t>
                      </a:r>
                      <a:endParaRPr lang="en-US" dirty="0"/>
                    </a:p>
                  </a:txBody>
                  <a:tcPr/>
                </a:tc>
                <a:tc>
                  <a:txBody>
                    <a:bodyPr/>
                    <a:lstStyle/>
                    <a:p>
                      <a:r>
                        <a:rPr lang="en-US" dirty="0" err="1"/>
                        <a:t>Mudah</a:t>
                      </a:r>
                      <a:r>
                        <a:rPr lang="en-US" dirty="0"/>
                        <a:t> </a:t>
                      </a:r>
                      <a:r>
                        <a:rPr lang="en-US" dirty="0" err="1"/>
                        <a:t>digunakan</a:t>
                      </a:r>
                      <a:r>
                        <a:rPr lang="en-US" dirty="0"/>
                        <a:t> dan fast </a:t>
                      </a:r>
                      <a:r>
                        <a:rPr lang="en-US" dirty="0" err="1"/>
                        <a:t>respon</a:t>
                      </a:r>
                      <a:endParaRPr lang="en-US" dirty="0"/>
                    </a:p>
                  </a:txBody>
                  <a:tcPr/>
                </a:tc>
                <a:extLst>
                  <a:ext uri="{0D108BD9-81ED-4DB2-BD59-A6C34878D82A}">
                    <a16:rowId xmlns:a16="http://schemas.microsoft.com/office/drawing/2014/main" val="1794513914"/>
                  </a:ext>
                </a:extLst>
              </a:tr>
            </a:tbl>
          </a:graphicData>
        </a:graphic>
      </p:graphicFrame>
      <p:pic>
        <p:nvPicPr>
          <p:cNvPr id="3" name="Picture 2">
            <a:extLst>
              <a:ext uri="{FF2B5EF4-FFF2-40B4-BE49-F238E27FC236}">
                <a16:creationId xmlns:a16="http://schemas.microsoft.com/office/drawing/2014/main" id="{68378254-D18E-FAC0-7B41-CC50F7184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32528" y="419100"/>
            <a:ext cx="1656227" cy="1656227"/>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8959</TotalTime>
  <Words>2856</Words>
  <Application>Microsoft Office PowerPoint</Application>
  <PresentationFormat>Custom</PresentationFormat>
  <Paragraphs>387</Paragraphs>
  <Slides>14</Slides>
  <Notes>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14</vt:i4>
      </vt:variant>
    </vt:vector>
  </HeadingPairs>
  <TitlesOfParts>
    <vt:vector size="31" baseType="lpstr">
      <vt:lpstr>Antonio Bold</vt:lpstr>
      <vt:lpstr>Calibri</vt:lpstr>
      <vt:lpstr>Raleway</vt:lpstr>
      <vt:lpstr>Gill Sans</vt:lpstr>
      <vt:lpstr>Verdana</vt:lpstr>
      <vt:lpstr>charter</vt:lpstr>
      <vt:lpstr>Avenir</vt:lpstr>
      <vt:lpstr>Agrandir Wide Black Bold</vt:lpstr>
      <vt:lpstr>Barlow</vt:lpstr>
      <vt:lpstr>Montserrat</vt:lpstr>
      <vt:lpstr>Lexend Deca</vt:lpstr>
      <vt:lpstr>Google Sans</vt:lpstr>
      <vt:lpstr>Arial</vt:lpstr>
      <vt:lpstr>Wingdings</vt:lpstr>
      <vt:lpstr>Times New Roman</vt:lpstr>
      <vt:lpstr>Office Theme</vt:lpstr>
      <vt:lpstr>1_Office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Xead xD</cp:lastModifiedBy>
  <cp:revision>232</cp:revision>
  <dcterms:created xsi:type="dcterms:W3CDTF">2006-08-16T00:00:00Z</dcterms:created>
  <dcterms:modified xsi:type="dcterms:W3CDTF">2024-04-06T17:36:54Z</dcterms:modified>
  <dc:identifier>DAEgz1I4riU</dc:identifier>
</cp:coreProperties>
</file>