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4" r:id="rId2"/>
  </p:sldMasterIdLst>
  <p:notesMasterIdLst>
    <p:notesMasterId r:id="rId11"/>
  </p:notesMasterIdLst>
  <p:sldIdLst>
    <p:sldId id="256" r:id="rId3"/>
    <p:sldId id="338" r:id="rId4"/>
    <p:sldId id="257" r:id="rId5"/>
    <p:sldId id="331" r:id="rId6"/>
    <p:sldId id="332" r:id="rId7"/>
    <p:sldId id="335" r:id="rId8"/>
    <p:sldId id="336" r:id="rId9"/>
    <p:sldId id="33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867EE-FB6E-4AA2-B99F-D05D42C1D9E3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67DB4-254A-4687-ACDD-96CBFD26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68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23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1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343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78" name="Group 2"/>
          <p:cNvGrpSpPr>
            <a:grpSpLocks/>
          </p:cNvGrpSpPr>
          <p:nvPr/>
        </p:nvGrpSpPr>
        <p:grpSpPr bwMode="auto">
          <a:xfrm>
            <a:off x="2211917" y="1600200"/>
            <a:ext cx="9116483" cy="3200400"/>
            <a:chOff x="1045" y="1008"/>
            <a:chExt cx="4307" cy="2016"/>
          </a:xfrm>
        </p:grpSpPr>
        <p:sp>
          <p:nvSpPr>
            <p:cNvPr id="101379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1380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1381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1382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1383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1384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101385" name="Rectangle 9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E9784B4B-D37A-45D3-8EDE-AA222F183888}" type="datetime1">
              <a:rPr lang="en-US"/>
              <a:pPr/>
              <a:t>3/1/2024</a:t>
            </a:fld>
            <a:endParaRPr lang="en-US"/>
          </a:p>
        </p:txBody>
      </p:sp>
      <p:sp>
        <p:nvSpPr>
          <p:cNvPr id="101386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 2282 Matematika Diskrit</a:t>
            </a:r>
          </a:p>
        </p:txBody>
      </p:sp>
      <p:sp>
        <p:nvSpPr>
          <p:cNvPr id="101387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DD69FAF-D8E3-4EFB-9075-4827C824CB7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138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14400" y="1219201"/>
            <a:ext cx="103632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138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505200"/>
            <a:ext cx="85344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75550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5A86DB-E13D-432A-9EE1-240C37DDBA57}" type="datetime1">
              <a:rPr lang="en-US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 2282 Matematika Diskrit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19249-5733-486D-8637-87763206C0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8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663796-F0F1-465E-B1FD-3FADB2B62AD3}" type="datetime1">
              <a:rPr lang="en-US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 2282 Matematika Diskrit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DB8687-987C-48AF-A146-AEEF978907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03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470475-3AD8-4B18-BCD9-A13D2CC83DB5}" type="datetime1">
              <a:rPr lang="en-US"/>
              <a:pPr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 2282 Matematika Diskrit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40DEEC-0893-41F8-ADBC-CB2ADC2C64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12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DD4822-0C06-4D98-8E89-5152A92C93AB}" type="datetime1">
              <a:rPr lang="en-US"/>
              <a:pPr/>
              <a:t>3/1/2024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 2282 Matematika Diskrit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1318C-DD02-4B54-9DC8-0FA0B2ED2B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42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8AA661-DA08-4FE6-ADCC-183352E047BB}" type="datetime1">
              <a:rPr lang="en-US"/>
              <a:pPr/>
              <a:t>3/1/2024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 2282 Matematika Diskrit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AFA6C4-A705-465F-A34A-6279F23FF2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47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943812-A437-43F2-801B-A5E1DDCE968D}" type="datetime1">
              <a:rPr lang="en-US"/>
              <a:pPr/>
              <a:t>3/1/2024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 2282 Matematika Diskrit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C71A49-3C7A-4E03-9DE6-6477236A0E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233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78B5EF-A731-4D22-8794-091842660302}" type="datetime1">
              <a:rPr lang="en-US"/>
              <a:pPr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 2282 Matematika Diskrit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73802-B2CC-4CE5-9869-35B9CEE110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7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202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307031-10F1-44F4-8535-C18A589A9258}" type="datetime1">
              <a:rPr lang="en-US"/>
              <a:pPr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 2282 Matematika Diskrit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5C7781-3015-4694-AE88-7EB832365F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475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F82C2B-5EA2-41EE-B63C-D0A38AF0BEDF}" type="datetime1">
              <a:rPr lang="en-US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 2282 Matematika Diskrit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39D218-A861-4285-B03B-AE19D357B7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12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6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62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7B75BB-E930-4699-8A93-254A5DB3DCFB}" type="datetime1">
              <a:rPr lang="en-US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 2282 Matematika Diskrit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3EA34-B187-44F6-9299-905397C5B7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5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4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05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37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3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0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46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753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Group 2"/>
          <p:cNvGrpSpPr>
            <a:grpSpLocks/>
          </p:cNvGrpSpPr>
          <p:nvPr/>
        </p:nvGrpSpPr>
        <p:grpSpPr bwMode="auto">
          <a:xfrm>
            <a:off x="1428752" y="304800"/>
            <a:ext cx="10153649" cy="1106488"/>
            <a:chOff x="675" y="192"/>
            <a:chExt cx="4797" cy="697"/>
          </a:xfrm>
        </p:grpSpPr>
        <p:sp>
          <p:nvSpPr>
            <p:cNvPr id="100355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0356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0357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0358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0359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10036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6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C8B8110B-F948-4739-B372-2E26803B21B2}" type="datetime1">
              <a:rPr lang="en-US"/>
              <a:pPr/>
              <a:t>3/1/2024</a:t>
            </a:fld>
            <a:endParaRPr lang="en-US"/>
          </a:p>
        </p:txBody>
      </p:sp>
      <p:sp>
        <p:nvSpPr>
          <p:cNvPr id="10036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en-US"/>
              <a:t>MA 2282 Matematika Diskrit</a:t>
            </a:r>
          </a:p>
        </p:txBody>
      </p:sp>
      <p:sp>
        <p:nvSpPr>
          <p:cNvPr id="10036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EE35AD4-3D92-43CA-809D-AC67A16599F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0364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676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lat lay top view of headphones, coffee cup, and white keyboard">
            <a:extLst>
              <a:ext uri="{FF2B5EF4-FFF2-40B4-BE49-F238E27FC236}">
                <a16:creationId xmlns:a16="http://schemas.microsoft.com/office/drawing/2014/main" id="{745826EB-60A6-4762-8215-6DB2886597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01" b="111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70962-521D-4414-BA67-50A27758D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8025" y="1535816"/>
            <a:ext cx="8044466" cy="163005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ALJABAR LINEAR DAN MATRIKS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85CD5-91E7-489C-9E9E-726EB8C06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0190" y="4332265"/>
            <a:ext cx="3403426" cy="73882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SEMESTER III 2023/2024</a:t>
            </a:r>
          </a:p>
        </p:txBody>
      </p:sp>
    </p:spTree>
    <p:extLst>
      <p:ext uri="{BB962C8B-B14F-4D97-AF65-F5344CB8AC3E}">
        <p14:creationId xmlns:p14="http://schemas.microsoft.com/office/powerpoint/2010/main" val="3145600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8A0D-5B72-4E2A-ADD2-5CB35FE8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5106"/>
          </a:xfrm>
        </p:spPr>
        <p:txBody>
          <a:bodyPr>
            <a:normAutofit/>
          </a:bodyPr>
          <a:lstStyle/>
          <a:p>
            <a:r>
              <a:rPr lang="en-US" sz="2800" dirty="0"/>
              <a:t>SILABI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DE475-FD07-46E2-8E8C-AF0E535D5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13390"/>
            <a:ext cx="11029615" cy="4261960"/>
          </a:xfrm>
        </p:spPr>
        <p:txBody>
          <a:bodyPr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2800" dirty="0" err="1"/>
              <a:t>Matriks</a:t>
            </a:r>
            <a:r>
              <a:rPr lang="en-US" sz="2800" dirty="0"/>
              <a:t>  </a:t>
            </a:r>
            <a:endParaRPr lang="en-US" sz="2800" dirty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Persamaan</a:t>
            </a:r>
            <a:r>
              <a:rPr lang="en-US" sz="2800" dirty="0"/>
              <a:t> Linear</a:t>
            </a:r>
          </a:p>
          <a:p>
            <a:pPr marL="514350" indent="-514350">
              <a:buAutoNum type="arabicPeriod"/>
            </a:pPr>
            <a:r>
              <a:rPr lang="en-US" sz="2800" dirty="0" err="1"/>
              <a:t>Vektor</a:t>
            </a:r>
            <a:r>
              <a:rPr lang="en-US" sz="2800" dirty="0"/>
              <a:t> vector di R-2 dan R-3</a:t>
            </a:r>
          </a:p>
          <a:p>
            <a:pPr marL="514350" indent="-514350">
              <a:buAutoNum type="arabicPeriod"/>
            </a:pPr>
            <a:r>
              <a:rPr lang="en-US" sz="2800" dirty="0"/>
              <a:t>Ruang </a:t>
            </a:r>
            <a:r>
              <a:rPr lang="en-US" sz="2800" dirty="0" err="1"/>
              <a:t>Vektor</a:t>
            </a: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 err="1"/>
              <a:t>Transformasi</a:t>
            </a:r>
            <a:r>
              <a:rPr lang="en-US" sz="2800" dirty="0"/>
              <a:t> Linear</a:t>
            </a:r>
          </a:p>
          <a:p>
            <a:pPr marL="514350" indent="-514350">
              <a:buAutoNum type="arabicPeriod"/>
            </a:pPr>
            <a:r>
              <a:rPr lang="en-US" sz="2800" dirty="0"/>
              <a:t>Nilai Eigen</a:t>
            </a:r>
          </a:p>
          <a:p>
            <a:pPr marL="514350" indent="-514350">
              <a:buAutoNum type="arabicPeriod"/>
            </a:pPr>
            <a:endParaRPr lang="en-US" sz="2800" dirty="0"/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18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3D0B-4E9C-43FA-8CD0-9E9B6386B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REFERENSI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49EDEC-7C78-41BC-ABDE-224F01E82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646115"/>
            <a:ext cx="11029615" cy="1189038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Anton, H., Elementary Linear Algebra, New York, John Wiley &amp; Sons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344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AB31B5A-54AE-44B2-8B95-A67BAD74ECD8}" type="slidenum">
              <a:rPr 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609600"/>
            <a:ext cx="8229600" cy="6858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Evaluasi</a:t>
            </a:r>
            <a:endParaRPr lang="en-CA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514600"/>
            <a:ext cx="7848600" cy="2667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CA" sz="2400" dirty="0"/>
              <a:t>Test regular : 2 kali (UTS/UAS)				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CA" sz="2400" dirty="0" err="1"/>
              <a:t>Tugas</a:t>
            </a:r>
            <a:r>
              <a:rPr lang="en-CA" sz="2400" dirty="0"/>
              <a:t> (PR,  </a:t>
            </a:r>
            <a:r>
              <a:rPr lang="en-CA" sz="2400" dirty="0" err="1"/>
              <a:t>Kuis</a:t>
            </a:r>
            <a:r>
              <a:rPr lang="en-CA" sz="2400" dirty="0"/>
              <a:t>, Project) 		</a:t>
            </a:r>
            <a:r>
              <a:rPr lang="en-US" sz="2400" dirty="0"/>
              <a:t>		</a:t>
            </a:r>
            <a:endParaRPr lang="en-CA" sz="2400" dirty="0"/>
          </a:p>
          <a:p>
            <a:pPr>
              <a:lnSpc>
                <a:spcPct val="150000"/>
              </a:lnSpc>
            </a:pPr>
            <a:r>
              <a:rPr lang="en-CA" sz="2400" dirty="0" err="1"/>
              <a:t>Absen</a:t>
            </a:r>
            <a:r>
              <a:rPr lang="en-CA" sz="2400" dirty="0"/>
              <a:t>						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CA" sz="2400" dirty="0"/>
              <a:t>										</a:t>
            </a:r>
            <a:r>
              <a:rPr lang="en-US" sz="2400" dirty="0">
                <a:solidFill>
                  <a:srgbClr val="00CCFF"/>
                </a:solidFill>
              </a:rPr>
              <a:t>	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35AD52-55AC-4F11-9B63-E1D97E1F0E70}" type="slidenum">
              <a:rPr 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685800"/>
          </a:xfrm>
        </p:spPr>
        <p:txBody>
          <a:bodyPr/>
          <a:lstStyle/>
          <a:p>
            <a:r>
              <a:rPr lang="en-US" sz="3000" dirty="0" err="1">
                <a:solidFill>
                  <a:schemeClr val="tx1"/>
                </a:solidFill>
              </a:rPr>
              <a:t>Terapan</a:t>
            </a:r>
            <a:r>
              <a:rPr lang="en-US" sz="3000" dirty="0">
                <a:solidFill>
                  <a:schemeClr val="tx1"/>
                </a:solidFill>
              </a:rPr>
              <a:t> Alin </a:t>
            </a:r>
            <a:endParaRPr lang="en-CA" sz="3000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143000"/>
            <a:ext cx="8001000" cy="5562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 err="1"/>
              <a:t>Penerapan</a:t>
            </a:r>
            <a:r>
              <a:rPr lang="en-US" sz="2000" dirty="0"/>
              <a:t> </a:t>
            </a:r>
            <a:r>
              <a:rPr lang="en-US" sz="2000" dirty="0" err="1"/>
              <a:t>Aljabar</a:t>
            </a:r>
            <a:r>
              <a:rPr lang="en-US" sz="2000" dirty="0"/>
              <a:t> Linier 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r>
              <a:rPr lang="en-US" sz="2000" dirty="0"/>
              <a:t> </a:t>
            </a:r>
            <a:r>
              <a:rPr lang="en-US" sz="2000" dirty="0" err="1"/>
              <a:t>Grafis</a:t>
            </a: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/>
              <a:t>Didalam</a:t>
            </a:r>
            <a:r>
              <a:rPr lang="en-US" sz="1400" dirty="0"/>
              <a:t> (</a:t>
            </a:r>
            <a:r>
              <a:rPr lang="en-US" sz="1400" dirty="0" err="1"/>
              <a:t>Atmadja</a:t>
            </a:r>
            <a:r>
              <a:rPr lang="en-US" sz="1400" dirty="0"/>
              <a:t>, Bandung, &amp; Bandung, 2016) </a:t>
            </a:r>
            <a:r>
              <a:rPr lang="en-US" sz="1400" dirty="0" err="1"/>
              <a:t>unsur</a:t>
            </a:r>
            <a:r>
              <a:rPr lang="en-US" sz="1400" dirty="0"/>
              <a:t> </a:t>
            </a:r>
            <a:r>
              <a:rPr lang="en-US" sz="1400" dirty="0" err="1"/>
              <a:t>komponen</a:t>
            </a:r>
            <a:r>
              <a:rPr lang="en-US" sz="1400" dirty="0"/>
              <a:t> </a:t>
            </a:r>
            <a:r>
              <a:rPr lang="en-US" sz="1400" dirty="0" err="1"/>
              <a:t>penunjang</a:t>
            </a:r>
            <a:r>
              <a:rPr lang="en-US" sz="1400" dirty="0"/>
              <a:t> computer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grafis</a:t>
            </a:r>
            <a:r>
              <a:rPr lang="en-US" sz="1400" dirty="0"/>
              <a:t> computer. </a:t>
            </a:r>
            <a:r>
              <a:rPr lang="en-US" sz="1400" dirty="0" err="1"/>
              <a:t>Grafis</a:t>
            </a:r>
            <a:r>
              <a:rPr lang="en-US" sz="1400" dirty="0"/>
              <a:t> computer </a:t>
            </a:r>
            <a:r>
              <a:rPr lang="en-US" sz="1400" dirty="0" err="1"/>
              <a:t>berhubungan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image, </a:t>
            </a:r>
            <a:r>
              <a:rPr lang="en-US" sz="1400" dirty="0" err="1"/>
              <a:t>warna</a:t>
            </a:r>
            <a:r>
              <a:rPr lang="en-US" sz="1400" dirty="0"/>
              <a:t>, </a:t>
            </a:r>
            <a:r>
              <a:rPr lang="en-US" sz="1400" dirty="0" err="1"/>
              <a:t>bentuk</a:t>
            </a:r>
            <a:r>
              <a:rPr lang="en-US" sz="1400" dirty="0"/>
              <a:t> dan </a:t>
            </a:r>
            <a:r>
              <a:rPr lang="en-US" sz="1400" dirty="0" err="1"/>
              <a:t>grafik</a:t>
            </a:r>
            <a:r>
              <a:rPr lang="en-US" sz="1400" dirty="0"/>
              <a:t>. </a:t>
            </a:r>
            <a:r>
              <a:rPr lang="en-US" sz="1400" dirty="0" err="1"/>
              <a:t>Baik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bentuk</a:t>
            </a:r>
            <a:r>
              <a:rPr lang="en-US" sz="1400" dirty="0"/>
              <a:t> 2 </a:t>
            </a:r>
            <a:r>
              <a:rPr lang="en-US" sz="1400" dirty="0" err="1"/>
              <a:t>dimensi</a:t>
            </a:r>
            <a:r>
              <a:rPr lang="en-US" sz="1400" dirty="0"/>
              <a:t> </a:t>
            </a:r>
            <a:r>
              <a:rPr lang="en-US" sz="1400" dirty="0" err="1"/>
              <a:t>maupun</a:t>
            </a:r>
            <a:r>
              <a:rPr lang="en-US" sz="1400" dirty="0"/>
              <a:t> 3 </a:t>
            </a:r>
            <a:r>
              <a:rPr lang="en-US" sz="1400" dirty="0" err="1"/>
              <a:t>dmensi</a:t>
            </a:r>
            <a:r>
              <a:rPr lang="en-US" sz="1400" dirty="0"/>
              <a:t>. </a:t>
            </a:r>
            <a:r>
              <a:rPr lang="en-US" sz="1400" dirty="0" err="1"/>
              <a:t>Pemprosesan</a:t>
            </a:r>
            <a:r>
              <a:rPr lang="en-US" sz="1400" dirty="0"/>
              <a:t> </a:t>
            </a:r>
            <a:r>
              <a:rPr lang="en-US" sz="1400" dirty="0" err="1"/>
              <a:t>grafis</a:t>
            </a:r>
            <a:r>
              <a:rPr lang="en-US" sz="1400" dirty="0"/>
              <a:t> computer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lepas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pembelajaran</a:t>
            </a:r>
            <a:r>
              <a:rPr lang="en-US" sz="1400" dirty="0"/>
              <a:t> </a:t>
            </a:r>
            <a:r>
              <a:rPr lang="en-US" sz="1400" dirty="0" err="1"/>
              <a:t>aljabar</a:t>
            </a:r>
            <a:r>
              <a:rPr lang="en-US" sz="1400" dirty="0"/>
              <a:t> linear </a:t>
            </a:r>
            <a:r>
              <a:rPr lang="en-US" sz="1400" dirty="0" err="1"/>
              <a:t>karena</a:t>
            </a:r>
            <a:r>
              <a:rPr lang="en-US" sz="1400" dirty="0"/>
              <a:t> </a:t>
            </a:r>
            <a:r>
              <a:rPr lang="en-US" sz="1400" dirty="0" err="1"/>
              <a:t>matrik</a:t>
            </a:r>
            <a:r>
              <a:rPr lang="en-US" sz="1400" dirty="0"/>
              <a:t> dan </a:t>
            </a:r>
            <a:r>
              <a:rPr lang="en-US" sz="1400" dirty="0" err="1"/>
              <a:t>operasinya</a:t>
            </a:r>
            <a:r>
              <a:rPr lang="en-US" sz="1400" dirty="0"/>
              <a:t> </a:t>
            </a:r>
            <a:r>
              <a:rPr lang="en-US" sz="1400" dirty="0" err="1"/>
              <a:t>sangat</a:t>
            </a:r>
            <a:r>
              <a:rPr lang="en-US" sz="1400" dirty="0"/>
              <a:t> </a:t>
            </a:r>
            <a:r>
              <a:rPr lang="en-US" sz="1400" dirty="0" err="1"/>
              <a:t>mempengaruhi</a:t>
            </a:r>
            <a:r>
              <a:rPr lang="en-US" sz="14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B416DE-61B4-4275-ACD5-CA2DCF994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339" y="2424788"/>
            <a:ext cx="3257498" cy="3747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75EAF-84BE-4A67-B4DA-15B81D166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61135"/>
            <a:ext cx="10972800" cy="5269792"/>
          </a:xfrm>
        </p:spPr>
        <p:txBody>
          <a:bodyPr/>
          <a:lstStyle/>
          <a:p>
            <a:r>
              <a:rPr lang="sv-SE" dirty="0"/>
              <a:t>Penerapan Aljabar Linier dalam Image Processing</a:t>
            </a:r>
          </a:p>
          <a:p>
            <a:r>
              <a:rPr lang="sv-SE" dirty="0"/>
              <a:t>Isu di dalam Image Proc : Keamanan , deteksi , peningkatan mutu, kompresi dll</a:t>
            </a:r>
          </a:p>
          <a:p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D1BFF-84AA-4797-9B4D-D1454389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9249-5733-486D-8637-87763206C0F7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3918B7-6838-4DB4-BAD3-B3FE023C4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33"/>
          <a:stretch/>
        </p:blipFill>
        <p:spPr>
          <a:xfrm>
            <a:off x="917598" y="2679658"/>
            <a:ext cx="3778689" cy="30109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35A30F-EAE5-4308-BF15-D9353EF61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1" y="3045420"/>
            <a:ext cx="2095714" cy="2152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1C47E7-7D6C-4554-9088-B84740CC57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982" r="24527"/>
          <a:stretch/>
        </p:blipFill>
        <p:spPr>
          <a:xfrm>
            <a:off x="7741328" y="3226523"/>
            <a:ext cx="2645546" cy="191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83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DE3EF-6857-4FB8-8B41-838D97F6F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499" y="1065321"/>
            <a:ext cx="10972800" cy="5065606"/>
          </a:xfrm>
        </p:spPr>
        <p:txBody>
          <a:bodyPr/>
          <a:lstStyle/>
          <a:p>
            <a:r>
              <a:rPr lang="en-US" dirty="0" err="1"/>
              <a:t>Penerapan</a:t>
            </a:r>
            <a:r>
              <a:rPr lang="en-US" dirty="0"/>
              <a:t> Alin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pola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27677-45FB-466B-9007-25F16077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9249-5733-486D-8637-87763206C0F7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97784-0423-4937-A0E1-527D6E8D11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6" t="10674" r="41734"/>
          <a:stretch/>
        </p:blipFill>
        <p:spPr>
          <a:xfrm>
            <a:off x="1207363" y="2484580"/>
            <a:ext cx="2802242" cy="2646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4FA916-ABF7-4132-8F90-1B7E7FF220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428" t="63708"/>
          <a:stretch/>
        </p:blipFill>
        <p:spPr>
          <a:xfrm>
            <a:off x="4080627" y="2768665"/>
            <a:ext cx="3849835" cy="2078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A880E5-F6C4-45B0-B1AE-5BC8AB0FC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2498" y="2889403"/>
            <a:ext cx="3234286" cy="183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21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5EFD-C1F1-40B2-A38D-DD5693590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5421"/>
            <a:ext cx="10972800" cy="5145505"/>
          </a:xfrm>
        </p:spPr>
        <p:txBody>
          <a:bodyPr/>
          <a:lstStyle/>
          <a:p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Aljabar</a:t>
            </a:r>
            <a:r>
              <a:rPr lang="en-US" dirty="0"/>
              <a:t> Linear di </a:t>
            </a:r>
            <a:r>
              <a:rPr lang="en-US" dirty="0" err="1"/>
              <a:t>Matakuliah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Basis Data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Pemodelan</a:t>
            </a:r>
            <a:r>
              <a:rPr lang="en-US" dirty="0"/>
              <a:t> dan </a:t>
            </a:r>
            <a:r>
              <a:rPr lang="en-US" dirty="0" err="1"/>
              <a:t>Simulasi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Kecerdasan</a:t>
            </a:r>
            <a:r>
              <a:rPr lang="en-US" dirty="0"/>
              <a:t> </a:t>
            </a:r>
            <a:r>
              <a:rPr lang="en-US" dirty="0" err="1"/>
              <a:t>Buatan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Machine Learning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 Mining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Grafika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Dll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Software </a:t>
            </a:r>
            <a:r>
              <a:rPr lang="en-US" dirty="0" err="1"/>
              <a:t>khusus</a:t>
            </a:r>
            <a:r>
              <a:rPr lang="en-US" dirty="0"/>
              <a:t> : </a:t>
            </a:r>
            <a:r>
              <a:rPr lang="en-US" dirty="0" err="1"/>
              <a:t>Matlab</a:t>
            </a:r>
            <a:r>
              <a:rPr lang="en-US" dirty="0"/>
              <a:t> (Matrix Laboratory) ;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E0639-AA1F-443E-B39D-A0F521A54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9249-5733-486D-8637-87763206C0F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452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412F24"/>
      </a:dk2>
      <a:lt2>
        <a:srgbClr val="E2E5E8"/>
      </a:lt2>
      <a:accent1>
        <a:srgbClr val="E88B34"/>
      </a:accent1>
      <a:accent2>
        <a:srgbClr val="AEA33A"/>
      </a:accent2>
      <a:accent3>
        <a:srgbClr val="8CAB4A"/>
      </a:accent3>
      <a:accent4>
        <a:srgbClr val="58B636"/>
      </a:accent4>
      <a:accent5>
        <a:srgbClr val="2EBA43"/>
      </a:accent5>
      <a:accent6>
        <a:srgbClr val="32B67D"/>
      </a:accent6>
      <a:hlink>
        <a:srgbClr val="5E85A8"/>
      </a:hlink>
      <a:folHlink>
        <a:srgbClr val="7F7F7F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212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Century Schoolbook</vt:lpstr>
      <vt:lpstr>Franklin Gothic Book</vt:lpstr>
      <vt:lpstr>Times New Roman</vt:lpstr>
      <vt:lpstr>Wingdings</vt:lpstr>
      <vt:lpstr>Wingdings 2</vt:lpstr>
      <vt:lpstr>DividendVTI</vt:lpstr>
      <vt:lpstr>Watermark</vt:lpstr>
      <vt:lpstr>ALJABAR LINEAR DAN MATRIKS </vt:lpstr>
      <vt:lpstr>SILABI </vt:lpstr>
      <vt:lpstr>REFERENSI</vt:lpstr>
      <vt:lpstr>Evaluasi</vt:lpstr>
      <vt:lpstr>Terapan Alin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ALJABAR LINEAR DAN MATRIKS</dc:title>
  <dc:creator>Sulistyowati Wiyono</dc:creator>
  <cp:lastModifiedBy>Lilis Wiyono</cp:lastModifiedBy>
  <cp:revision>20</cp:revision>
  <dcterms:created xsi:type="dcterms:W3CDTF">2021-03-07T05:42:56Z</dcterms:created>
  <dcterms:modified xsi:type="dcterms:W3CDTF">2024-03-01T03:12:59Z</dcterms:modified>
</cp:coreProperties>
</file>