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341" r:id="rId3"/>
    <p:sldId id="310" r:id="rId4"/>
    <p:sldId id="271" r:id="rId5"/>
    <p:sldId id="313" r:id="rId6"/>
    <p:sldId id="315" r:id="rId7"/>
    <p:sldId id="273" r:id="rId8"/>
    <p:sldId id="293" r:id="rId9"/>
    <p:sldId id="294" r:id="rId10"/>
    <p:sldId id="342" r:id="rId11"/>
    <p:sldId id="267" r:id="rId12"/>
  </p:sldIdLst>
  <p:sldSz cx="18288000" cy="10287000"/>
  <p:notesSz cx="6858000" cy="9144000"/>
  <p:embeddedFontLst>
    <p:embeddedFont>
      <p:font typeface="Antonio Bold" panose="020B0604020202020204" charset="0"/>
      <p:regular r:id="rId14"/>
    </p:embeddedFont>
    <p:embeddedFont>
      <p:font typeface="Montserrat" panose="00000500000000000000" pitchFamily="2" charset="0"/>
      <p:regular r:id="rId15"/>
      <p:bold r:id="rId16"/>
    </p:embeddedFont>
    <p:embeddedFont>
      <p:font typeface="Verdana" panose="020B060403050404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5157" autoAdjust="0"/>
  </p:normalViewPr>
  <p:slideViewPr>
    <p:cSldViewPr>
      <p:cViewPr varScale="1">
        <p:scale>
          <a:sx n="46" d="100"/>
          <a:sy n="46" d="100"/>
        </p:scale>
        <p:origin x="77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dgm:spPr>
        <a:xfrm>
          <a:off x="1391698" y="0"/>
          <a:ext cx="3975621" cy="3975621"/>
        </a:xfrm>
      </dgm:spPr>
      <dgm:t>
        <a:bodyPr/>
        <a:lstStyle/>
        <a:p>
          <a:r>
            <a:rPr lang="en-IN">
              <a:latin typeface="Calibri" panose="020F0502020204030204"/>
              <a:ea typeface="+mn-ea"/>
              <a:cs typeface="+mn-cs"/>
            </a:rPr>
            <a:t>TAM</a:t>
          </a:r>
          <a:endParaRPr lang="en-IN" dirty="0">
            <a:latin typeface="Calibri" panose="020F0502020204030204"/>
            <a:ea typeface="+mn-ea"/>
            <a:cs typeface="+mn-cs"/>
          </a:endParaRPr>
        </a:p>
      </dgm:t>
    </dgm:pt>
    <dgm:pt modelId="{1954D69E-B74F-4B4C-92A9-ACC18C47A984}" type="parTrans" cxnId="{6915F751-B358-4E82-A29A-FC970199FF41}">
      <dgm:prSet/>
      <dgm:spPr/>
      <dgm:t>
        <a:bodyPr/>
        <a:lstStyle/>
        <a:p>
          <a:endParaRPr lang="en-IN"/>
        </a:p>
      </dgm:t>
    </dgm:pt>
    <dgm:pt modelId="{0B14DF90-4A8A-4E4D-9AD4-5A31ECC3D299}" type="sibTrans" cxnId="{6915F751-B358-4E82-A29A-FC970199FF41}">
      <dgm:prSet/>
      <dgm:spPr/>
      <dgm:t>
        <a:bodyPr/>
        <a:lstStyle/>
        <a:p>
          <a:endParaRPr lang="en-IN"/>
        </a:p>
      </dgm:t>
    </dgm:pt>
    <dgm:pt modelId="{C97EDADC-8ECD-42D4-89AC-847633F19078}">
      <dgm:prSet phldrT="[Text]"/>
      <dgm:spPr>
        <a:xfrm>
          <a:off x="1888651" y="993905"/>
          <a:ext cx="2981715" cy="2981715"/>
        </a:xfrm>
      </dgm:spPr>
      <dgm:t>
        <a:bodyPr/>
        <a:lstStyle/>
        <a:p>
          <a:r>
            <a:rPr lang="en-IN">
              <a:latin typeface="Calibri" panose="020F0502020204030204"/>
              <a:ea typeface="+mn-ea"/>
              <a:cs typeface="+mn-cs"/>
            </a:rPr>
            <a:t>SAM</a:t>
          </a:r>
          <a:endParaRPr lang="en-IN" dirty="0">
            <a:latin typeface="Calibri" panose="020F0502020204030204"/>
            <a:ea typeface="+mn-ea"/>
            <a:cs typeface="+mn-cs"/>
          </a:endParaRPr>
        </a:p>
      </dgm:t>
    </dgm:pt>
    <dgm:pt modelId="{A3260F69-CA56-4346-A57E-769087C36739}" type="parTrans" cxnId="{3DEA3B12-D7FA-440A-BE79-775519D6910A}">
      <dgm:prSet/>
      <dgm:spPr/>
      <dgm:t>
        <a:bodyPr/>
        <a:lstStyle/>
        <a:p>
          <a:endParaRPr lang="en-IN"/>
        </a:p>
      </dgm:t>
    </dgm:pt>
    <dgm:pt modelId="{5909561E-9CA8-4668-901B-DE46BDCB26D4}" type="sibTrans" cxnId="{3DEA3B12-D7FA-440A-BE79-775519D6910A}">
      <dgm:prSet/>
      <dgm:spPr/>
      <dgm:t>
        <a:bodyPr/>
        <a:lstStyle/>
        <a:p>
          <a:endParaRPr lang="en-IN"/>
        </a:p>
      </dgm:t>
    </dgm:pt>
    <dgm:pt modelId="{E5EFF1E8-ABE4-4362-A50E-B875D125BD96}">
      <dgm:prSet phldrT="[Text]"/>
      <dgm:spPr>
        <a:xfrm>
          <a:off x="2385603" y="1987810"/>
          <a:ext cx="1987810" cy="1987810"/>
        </a:xfrm>
      </dgm:spPr>
      <dgm:t>
        <a:bodyPr/>
        <a:lstStyle/>
        <a:p>
          <a:r>
            <a:rPr lang="en-IN">
              <a:latin typeface="Calibri" panose="020F0502020204030204"/>
              <a:ea typeface="+mn-ea"/>
              <a:cs typeface="+mn-cs"/>
            </a:rPr>
            <a:t>SOM</a:t>
          </a:r>
          <a:endParaRPr lang="en-IN" dirty="0">
            <a:latin typeface="Calibri" panose="020F0502020204030204"/>
            <a:ea typeface="+mn-ea"/>
            <a:cs typeface="+mn-cs"/>
          </a:endParaRPr>
        </a:p>
      </dgm:t>
    </dgm:pt>
    <dgm:pt modelId="{14B6BEEE-EB27-4CAC-B0EE-383B99B876FC}" type="parTrans" cxnId="{154FA2CE-CAB5-4733-8C08-DDAE9106897D}">
      <dgm:prSet/>
      <dgm:spPr/>
      <dgm:t>
        <a:bodyPr/>
        <a:lstStyle/>
        <a:p>
          <a:endParaRPr lang="en-IN"/>
        </a:p>
      </dgm:t>
    </dgm:pt>
    <dgm:pt modelId="{D5317EF5-6EDB-436F-B2D4-C6A7CD409F02}" type="sibTrans" cxnId="{154FA2CE-CAB5-4733-8C08-DDAE9106897D}">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pt>
    <dgm:pt modelId="{8451ED41-C590-464C-8723-134AEB39DBB3}" type="pres">
      <dgm:prSet presAssocID="{DD344F1D-3325-40CB-A71F-A79307D22CED}" presName="comp1" presStyleCnt="0"/>
      <dgm:spPr/>
    </dgm:pt>
    <dgm:pt modelId="{2BE2AAFC-BEAE-481D-B557-81DE68A237F7}" type="pres">
      <dgm:prSet presAssocID="{DD344F1D-3325-40CB-A71F-A79307D22CED}" presName="circle1" presStyleLbl="node1" presStyleIdx="0" presStyleCnt="3"/>
      <dgm:spPr>
        <a:prstGeom prst="ellipse">
          <a:avLst/>
        </a:prstGeom>
      </dgm:spPr>
    </dgm:pt>
    <dgm:pt modelId="{ED7C1346-0397-438A-9AAD-8BE2335EC6BB}" type="pres">
      <dgm:prSet presAssocID="{DD344F1D-3325-40CB-A71F-A79307D22CED}" presName="c1text" presStyleLbl="node1" presStyleIdx="0" presStyleCnt="3">
        <dgm:presLayoutVars>
          <dgm:bulletEnabled val="1"/>
        </dgm:presLayoutVars>
      </dgm:prSet>
      <dgm:spPr/>
    </dgm:pt>
    <dgm:pt modelId="{8F11973F-33EE-445B-8E28-2D5EAC0DA289}" type="pres">
      <dgm:prSet presAssocID="{DD344F1D-3325-40CB-A71F-A79307D22CED}" presName="comp2" presStyleCnt="0"/>
      <dgm:spPr/>
    </dgm:pt>
    <dgm:pt modelId="{5783AC22-EAAA-4B02-9505-F9F67BC8F71A}" type="pres">
      <dgm:prSet presAssocID="{DD344F1D-3325-40CB-A71F-A79307D22CED}" presName="circle2" presStyleLbl="node1" presStyleIdx="1" presStyleCnt="3"/>
      <dgm:spPr>
        <a:prstGeom prst="ellipse">
          <a:avLst/>
        </a:prstGeom>
      </dgm:spPr>
    </dgm:pt>
    <dgm:pt modelId="{4871E181-12FC-48FB-9E74-6BA476466234}" type="pres">
      <dgm:prSet presAssocID="{DD344F1D-3325-40CB-A71F-A79307D22CED}" presName="c2text" presStyleLbl="node1" presStyleIdx="1" presStyleCnt="3">
        <dgm:presLayoutVars>
          <dgm:bulletEnabled val="1"/>
        </dgm:presLayoutVars>
      </dgm:prSet>
      <dgm:spPr/>
    </dgm:pt>
    <dgm:pt modelId="{901532F9-DC54-486E-8432-B2395DAF1269}" type="pres">
      <dgm:prSet presAssocID="{DD344F1D-3325-40CB-A71F-A79307D22CED}" presName="comp3" presStyleCnt="0"/>
      <dgm:spPr/>
    </dgm:pt>
    <dgm:pt modelId="{0927306A-DE0F-4C43-94ED-305F00916AD7}" type="pres">
      <dgm:prSet presAssocID="{DD344F1D-3325-40CB-A71F-A79307D22CED}" presName="circle3" presStyleLbl="node1" presStyleIdx="2" presStyleCnt="3"/>
      <dgm:spPr>
        <a:prstGeom prst="ellipse">
          <a:avLst/>
        </a:prstGeom>
      </dgm:spPr>
    </dgm:pt>
    <dgm:pt modelId="{DFA2E1B6-C653-4ECD-AABA-E3551E5267D7}" type="pres">
      <dgm:prSet presAssocID="{DD344F1D-3325-40CB-A71F-A79307D22CED}" presName="c3text" presStyleLbl="node1" presStyleIdx="2" presStyleCnt="3">
        <dgm:presLayoutVars>
          <dgm:bulletEnabled val="1"/>
        </dgm:presLayoutVars>
      </dgm:prSet>
      <dgm:spPr/>
    </dgm:pt>
  </dgm:ptLst>
  <dgm:cxnLst>
    <dgm:cxn modelId="{3DEA3B12-D7FA-440A-BE79-775519D6910A}" srcId="{DD344F1D-3325-40CB-A71F-A79307D22CED}" destId="{C97EDADC-8ECD-42D4-89AC-847633F19078}" srcOrd="1" destOrd="0" parTransId="{A3260F69-CA56-4346-A57E-769087C36739}" sibTransId="{5909561E-9CA8-4668-901B-DE46BDCB26D4}"/>
    <dgm:cxn modelId="{69D89837-AE44-447D-BEBD-713B62821E4E}" type="presOf" srcId="{DD344F1D-3325-40CB-A71F-A79307D22CED}" destId="{F2B9CC1C-BDE6-4CDB-A758-74CC86A3F31F}" srcOrd="0" destOrd="0" presId="urn:microsoft.com/office/officeart/2005/8/layout/venn2"/>
    <dgm:cxn modelId="{5048B446-AC55-441E-A5AC-1FA804A23A0B}" type="presOf" srcId="{746B4EF9-BF3A-40BA-AFB2-066011491528}" destId="{2BE2AAFC-BEAE-481D-B557-81DE68A237F7}" srcOrd="0" destOrd="0" presId="urn:microsoft.com/office/officeart/2005/8/layout/venn2"/>
    <dgm:cxn modelId="{6EF22650-71F8-46AA-B2F3-3FB7C09D1771}" type="presOf" srcId="{C97EDADC-8ECD-42D4-89AC-847633F19078}" destId="{5783AC22-EAAA-4B02-9505-F9F67BC8F71A}" srcOrd="0"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3E5E3453-8B05-494C-B7DD-8F789CE1047E}" type="presOf" srcId="{E5EFF1E8-ABE4-4362-A50E-B875D125BD96}" destId="{DFA2E1B6-C653-4ECD-AABA-E3551E5267D7}" srcOrd="1" destOrd="0" presId="urn:microsoft.com/office/officeart/2005/8/layout/venn2"/>
    <dgm:cxn modelId="{1D633193-84D8-41E9-9BEA-42E4AE88C1C3}" type="presOf" srcId="{746B4EF9-BF3A-40BA-AFB2-066011491528}" destId="{ED7C1346-0397-438A-9AAD-8BE2335EC6BB}" srcOrd="1"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BC82ABE1-F8A3-46C7-A8A9-E359E0C156F0}" type="presOf" srcId="{E5EFF1E8-ABE4-4362-A50E-B875D125BD96}" destId="{0927306A-DE0F-4C43-94ED-305F00916AD7}" srcOrd="0" destOrd="0" presId="urn:microsoft.com/office/officeart/2005/8/layout/venn2"/>
    <dgm:cxn modelId="{76C1ADE8-3E68-44A1-9298-A83070409F2A}" type="presOf" srcId="{C97EDADC-8ECD-42D4-89AC-847633F19078}" destId="{4871E181-12FC-48FB-9E74-6BA476466234}" srcOrd="1" destOrd="0" presId="urn:microsoft.com/office/officeart/2005/8/layout/venn2"/>
    <dgm:cxn modelId="{D86D7FDC-6353-4BA1-AE90-91314EE84F6A}" type="presParOf" srcId="{F2B9CC1C-BDE6-4CDB-A758-74CC86A3F31F}" destId="{8451ED41-C590-464C-8723-134AEB39DBB3}" srcOrd="0" destOrd="0" presId="urn:microsoft.com/office/officeart/2005/8/layout/venn2"/>
    <dgm:cxn modelId="{79A2FCE8-97C6-47B7-A077-3470F5B7CF5B}" type="presParOf" srcId="{8451ED41-C590-464C-8723-134AEB39DBB3}" destId="{2BE2AAFC-BEAE-481D-B557-81DE68A237F7}" srcOrd="0" destOrd="0" presId="urn:microsoft.com/office/officeart/2005/8/layout/venn2"/>
    <dgm:cxn modelId="{2001E8A0-D926-4888-A220-3D21930627E0}" type="presParOf" srcId="{8451ED41-C590-464C-8723-134AEB39DBB3}" destId="{ED7C1346-0397-438A-9AAD-8BE2335EC6BB}" srcOrd="1" destOrd="0" presId="urn:microsoft.com/office/officeart/2005/8/layout/venn2"/>
    <dgm:cxn modelId="{8227A953-9708-418C-850B-24986FB12064}" type="presParOf" srcId="{F2B9CC1C-BDE6-4CDB-A758-74CC86A3F31F}" destId="{8F11973F-33EE-445B-8E28-2D5EAC0DA289}" srcOrd="1" destOrd="0" presId="urn:microsoft.com/office/officeart/2005/8/layout/venn2"/>
    <dgm:cxn modelId="{63F99341-D2DC-4256-A8D3-412F66819B89}" type="presParOf" srcId="{8F11973F-33EE-445B-8E28-2D5EAC0DA289}" destId="{5783AC22-EAAA-4B02-9505-F9F67BC8F71A}" srcOrd="0" destOrd="0" presId="urn:microsoft.com/office/officeart/2005/8/layout/venn2"/>
    <dgm:cxn modelId="{0BD8D4D5-D41A-4F9B-88FD-86DA00EB0EF8}" type="presParOf" srcId="{8F11973F-33EE-445B-8E28-2D5EAC0DA289}" destId="{4871E181-12FC-48FB-9E74-6BA476466234}" srcOrd="1" destOrd="0" presId="urn:microsoft.com/office/officeart/2005/8/layout/venn2"/>
    <dgm:cxn modelId="{23E4EAB6-377C-4E17-A90D-6389D8FA740D}" type="presParOf" srcId="{F2B9CC1C-BDE6-4CDB-A758-74CC86A3F31F}" destId="{901532F9-DC54-486E-8432-B2395DAF1269}" srcOrd="2" destOrd="0" presId="urn:microsoft.com/office/officeart/2005/8/layout/venn2"/>
    <dgm:cxn modelId="{374D50A8-F5A5-43D6-9CD4-AD2528D84802}" type="presParOf" srcId="{901532F9-DC54-486E-8432-B2395DAF1269}" destId="{0927306A-DE0F-4C43-94ED-305F00916AD7}" srcOrd="0" destOrd="0" presId="urn:microsoft.com/office/officeart/2005/8/layout/venn2"/>
    <dgm:cxn modelId="{301AC02E-0AB1-4E55-A8F9-DF8BF733D4BC}"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AAFC-BEAE-481D-B557-81DE68A237F7}">
      <dsp:nvSpPr>
        <dsp:cNvPr id="0" name=""/>
        <dsp:cNvSpPr/>
      </dsp:nvSpPr>
      <dsp:spPr>
        <a:xfrm>
          <a:off x="1069175" y="0"/>
          <a:ext cx="5481650" cy="548165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TAM</a:t>
          </a:r>
          <a:endParaRPr lang="en-IN" sz="2700" kern="1200" dirty="0">
            <a:latin typeface="Calibri" panose="020F0502020204030204"/>
            <a:ea typeface="+mn-ea"/>
            <a:cs typeface="+mn-cs"/>
          </a:endParaRPr>
        </a:p>
      </dsp:txBody>
      <dsp:txXfrm>
        <a:off x="2852081" y="274082"/>
        <a:ext cx="1915836" cy="822247"/>
      </dsp:txXfrm>
    </dsp:sp>
    <dsp:sp modelId="{5783AC22-EAAA-4B02-9505-F9F67BC8F71A}">
      <dsp:nvSpPr>
        <dsp:cNvPr id="0" name=""/>
        <dsp:cNvSpPr/>
      </dsp:nvSpPr>
      <dsp:spPr>
        <a:xfrm>
          <a:off x="1754381" y="1370412"/>
          <a:ext cx="4111237" cy="41112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SAM</a:t>
          </a:r>
          <a:endParaRPr lang="en-IN" sz="2700" kern="1200" dirty="0">
            <a:latin typeface="Calibri" panose="020F0502020204030204"/>
            <a:ea typeface="+mn-ea"/>
            <a:cs typeface="+mn-cs"/>
          </a:endParaRPr>
        </a:p>
      </dsp:txBody>
      <dsp:txXfrm>
        <a:off x="2852081" y="1627364"/>
        <a:ext cx="1915836" cy="770857"/>
      </dsp:txXfrm>
    </dsp:sp>
    <dsp:sp modelId="{0927306A-DE0F-4C43-94ED-305F00916AD7}">
      <dsp:nvSpPr>
        <dsp:cNvPr id="0" name=""/>
        <dsp:cNvSpPr/>
      </dsp:nvSpPr>
      <dsp:spPr>
        <a:xfrm>
          <a:off x="2439587" y="2740825"/>
          <a:ext cx="2740825" cy="2740825"/>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SOM</a:t>
          </a:r>
          <a:endParaRPr lang="en-IN" sz="2700" kern="1200" dirty="0">
            <a:latin typeface="Calibri" panose="020F0502020204030204"/>
            <a:ea typeface="+mn-ea"/>
            <a:cs typeface="+mn-cs"/>
          </a:endParaRPr>
        </a:p>
      </dsp:txBody>
      <dsp:txXfrm>
        <a:off x="2840972" y="3426031"/>
        <a:ext cx="1938055" cy="137041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a:t>
            </a:r>
            <a:r>
              <a:rPr lang="en-US" b="1" baseline="0" dirty="0"/>
              <a:t> 7 mins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42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slides 8 and 9</a:t>
            </a:r>
          </a:p>
          <a:p>
            <a:endParaRPr lang="en-IN" b="0" i="1" baseline="0" dirty="0"/>
          </a:p>
          <a:p>
            <a:r>
              <a:rPr lang="en-US" sz="1200" b="0" i="1" u="none" strike="noStrike" kern="1200" dirty="0">
                <a:solidFill>
                  <a:schemeClr val="tx1"/>
                </a:solidFill>
                <a:effectLst/>
                <a:latin typeface="+mn-lt"/>
                <a:ea typeface="+mn-ea"/>
                <a:cs typeface="+mn-cs"/>
              </a:rPr>
              <a:t>Check the following on the correctness</a:t>
            </a:r>
            <a:r>
              <a:rPr lang="en-US" sz="1200" b="0" i="1" u="none" strike="noStrike" kern="1200" baseline="0" dirty="0">
                <a:solidFill>
                  <a:schemeClr val="tx1"/>
                </a:solidFill>
                <a:effectLst/>
                <a:latin typeface="+mn-lt"/>
                <a:ea typeface="+mn-ea"/>
                <a:cs typeface="+mn-cs"/>
              </a:rPr>
              <a:t> of VPC</a:t>
            </a:r>
            <a:r>
              <a:rPr lang="en-US" sz="1200" b="0" i="1" u="none" strike="noStrike" kern="1200" dirty="0">
                <a:solidFill>
                  <a:schemeClr val="tx1"/>
                </a:solidFill>
                <a:effectLst/>
                <a:latin typeface="+mn-lt"/>
                <a:ea typeface="+mn-ea"/>
                <a:cs typeface="+mn-cs"/>
              </a:rPr>
              <a:t>:</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a.  Have you identified the correct pains &amp; gains; pain relievers &amp; gain creators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b. Have you identified the correct Jobs-to-be-done?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c. Are the pain relievers addressing the customer pains?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d. Have you identified the right value proposition so that the solution makes the customer's life better? (1 mark)</a:t>
            </a:r>
            <a:r>
              <a:rPr lang="en-US" b="0" i="1" dirty="0"/>
              <a:t> </a:t>
            </a:r>
            <a:endParaRPr lang="en-IN" b="0" i="1" dirty="0"/>
          </a:p>
        </p:txBody>
      </p:sp>
      <p:sp>
        <p:nvSpPr>
          <p:cNvPr id="4" name="Slide Number Placeholder 3"/>
          <p:cNvSpPr>
            <a:spLocks noGrp="1"/>
          </p:cNvSpPr>
          <p:nvPr>
            <p:ph type="sldNum" sz="quarter" idx="10"/>
          </p:nvPr>
        </p:nvSpPr>
        <p:spPr/>
        <p:txBody>
          <a:bodyPr/>
          <a:lstStyle/>
          <a:p>
            <a:fld id="{565F787C-D8F9-4047-8CC8-08AC13C2A058}" type="slidenum">
              <a:rPr lang="en-US" smtClean="0"/>
              <a:t>8</a:t>
            </a:fld>
            <a:endParaRPr lang="en-US"/>
          </a:p>
        </p:txBody>
      </p:sp>
    </p:spTree>
    <p:extLst>
      <p:ext uri="{BB962C8B-B14F-4D97-AF65-F5344CB8AC3E}">
        <p14:creationId xmlns:p14="http://schemas.microsoft.com/office/powerpoint/2010/main" val="353826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398577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74244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3/25/2024</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13641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101437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77" r:id="rId13"/>
    <p:sldLayoutId id="2147483693" r:id="rId14"/>
    <p:sldLayoutId id="2147483696"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669" y="0"/>
            <a:ext cx="18310194" cy="10287000"/>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ID"/>
            </a:p>
          </p:txBody>
        </p:sp>
      </p:grpSp>
      <p:pic>
        <p:nvPicPr>
          <p:cNvPr id="12" name="Picture 12"/>
          <p:cNvPicPr>
            <a:picLocks noChangeAspect="1"/>
          </p:cNvPicPr>
          <p:nvPr/>
        </p:nvPicPr>
        <p:blipFill>
          <a:blip r:embed="rId4"/>
          <a:srcRect/>
          <a:stretch>
            <a:fillRect/>
          </a:stretch>
        </p:blipFill>
        <p:spPr>
          <a:xfrm>
            <a:off x="15314576" y="509277"/>
            <a:ext cx="2278599" cy="1131276"/>
          </a:xfrm>
          <a:prstGeom prst="rect">
            <a:avLst/>
          </a:prstGeom>
        </p:spPr>
      </p:pic>
      <p:sp>
        <p:nvSpPr>
          <p:cNvPr id="19" name="TextBox 19"/>
          <p:cNvSpPr txBox="1"/>
          <p:nvPr/>
        </p:nvSpPr>
        <p:spPr>
          <a:xfrm>
            <a:off x="1343156" y="3511470"/>
            <a:ext cx="6928588" cy="2851230"/>
          </a:xfrm>
          <a:prstGeom prst="rect">
            <a:avLst/>
          </a:prstGeom>
        </p:spPr>
        <p:txBody>
          <a:bodyPr lIns="0" tIns="0" rIns="0" bIns="0" rtlCol="0" anchor="t">
            <a:spAutoFit/>
          </a:bodyPr>
          <a:lstStyle/>
          <a:p>
            <a:pPr>
              <a:lnSpc>
                <a:spcPts val="11040"/>
              </a:lnSpc>
            </a:pPr>
            <a:r>
              <a:rPr lang="en-US" sz="12000" dirty="0">
                <a:solidFill>
                  <a:srgbClr val="FFFFFF"/>
                </a:solidFill>
                <a:latin typeface="Antonio Bold"/>
              </a:rPr>
              <a:t>IGNITE</a:t>
            </a:r>
          </a:p>
          <a:p>
            <a:pPr>
              <a:lnSpc>
                <a:spcPts val="11040"/>
              </a:lnSpc>
            </a:pPr>
            <a:r>
              <a:rPr lang="en-US" sz="12000" dirty="0">
                <a:solidFill>
                  <a:srgbClr val="FFFFFF"/>
                </a:solidFill>
                <a:latin typeface="Antonio Bold"/>
              </a:rPr>
              <a:t>Pitch Deck</a:t>
            </a:r>
          </a:p>
        </p:txBody>
      </p:sp>
      <p:sp>
        <p:nvSpPr>
          <p:cNvPr id="3" name="Rectangle 2"/>
          <p:cNvSpPr/>
          <p:nvPr/>
        </p:nvSpPr>
        <p:spPr>
          <a:xfrm>
            <a:off x="1600200" y="7353300"/>
            <a:ext cx="8628034"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tx1"/>
                </a:solidFill>
                <a:effectLst>
                  <a:outerShdw blurRad="38100" dist="19050" dir="2700000" algn="tl" rotWithShape="0">
                    <a:schemeClr val="dk1">
                      <a:alpha val="40000"/>
                    </a:schemeClr>
                  </a:outerShdw>
                </a:effectLst>
              </a:rPr>
              <a:t>Milestone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204200" y="-13647"/>
            <a:ext cx="12338484" cy="1019574"/>
          </a:xfrm>
          <a:prstGeom prst="rect">
            <a:avLst/>
          </a:prstGeom>
        </p:spPr>
        <p:txBody>
          <a:bodyPr wrap="square" lIns="0" tIns="0" rIns="0" bIns="0" rtlCol="0" anchor="t">
            <a:spAutoFit/>
          </a:bodyPr>
          <a:lstStyle/>
          <a:p>
            <a:pPr>
              <a:lnSpc>
                <a:spcPts val="8747"/>
              </a:lnSpc>
            </a:pPr>
            <a:r>
              <a:rPr lang="en-US" sz="5400" b="1" dirty="0">
                <a:cs typeface="Times New Roman" panose="02020603050405020304" pitchFamily="18" charset="0"/>
              </a:rPr>
              <a:t>Team Composition</a:t>
            </a:r>
          </a:p>
        </p:txBody>
      </p:sp>
      <p:sp>
        <p:nvSpPr>
          <p:cNvPr id="45" name="Rectangle 44">
            <a:extLst>
              <a:ext uri="{FF2B5EF4-FFF2-40B4-BE49-F238E27FC236}">
                <a16:creationId xmlns:a16="http://schemas.microsoft.com/office/drawing/2014/main" id="{FE41B64D-B44D-44C6-BDBC-3EBF35934BD5}"/>
              </a:ext>
            </a:extLst>
          </p:cNvPr>
          <p:cNvSpPr/>
          <p:nvPr/>
        </p:nvSpPr>
        <p:spPr>
          <a:xfrm>
            <a:off x="811195" y="2963972"/>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6" name="Rectangle 45">
            <a:extLst>
              <a:ext uri="{FF2B5EF4-FFF2-40B4-BE49-F238E27FC236}">
                <a16:creationId xmlns:a16="http://schemas.microsoft.com/office/drawing/2014/main" id="{56942A5F-346B-4A9B-8B0F-4CA8E26F5936}"/>
              </a:ext>
            </a:extLst>
          </p:cNvPr>
          <p:cNvSpPr/>
          <p:nvPr/>
        </p:nvSpPr>
        <p:spPr>
          <a:xfrm>
            <a:off x="4469322" y="2977960"/>
            <a:ext cx="1475128" cy="147758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7" name="TextBox 46">
            <a:extLst>
              <a:ext uri="{FF2B5EF4-FFF2-40B4-BE49-F238E27FC236}">
                <a16:creationId xmlns:a16="http://schemas.microsoft.com/office/drawing/2014/main" id="{F961E885-688B-47C4-BE5D-90587DA49207}"/>
              </a:ext>
            </a:extLst>
          </p:cNvPr>
          <p:cNvSpPr txBox="1"/>
          <p:nvPr/>
        </p:nvSpPr>
        <p:spPr>
          <a:xfrm>
            <a:off x="4603488" y="3240807"/>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48" name="Rectangle 47">
            <a:extLst>
              <a:ext uri="{FF2B5EF4-FFF2-40B4-BE49-F238E27FC236}">
                <a16:creationId xmlns:a16="http://schemas.microsoft.com/office/drawing/2014/main" id="{0EA7884A-0608-4E8F-AEEB-438C18DE1534}"/>
              </a:ext>
            </a:extLst>
          </p:cNvPr>
          <p:cNvSpPr/>
          <p:nvPr/>
        </p:nvSpPr>
        <p:spPr>
          <a:xfrm>
            <a:off x="7467069" y="2901151"/>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9" name="TextBox 48">
            <a:extLst>
              <a:ext uri="{FF2B5EF4-FFF2-40B4-BE49-F238E27FC236}">
                <a16:creationId xmlns:a16="http://schemas.microsoft.com/office/drawing/2014/main" id="{A874D554-969C-4697-B06E-D7709DC86278}"/>
              </a:ext>
            </a:extLst>
          </p:cNvPr>
          <p:cNvSpPr txBox="1"/>
          <p:nvPr/>
        </p:nvSpPr>
        <p:spPr>
          <a:xfrm>
            <a:off x="7630905" y="324534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50" name="TextBox 49">
            <a:extLst>
              <a:ext uri="{FF2B5EF4-FFF2-40B4-BE49-F238E27FC236}">
                <a16:creationId xmlns:a16="http://schemas.microsoft.com/office/drawing/2014/main" id="{2A0B3626-D74C-4000-9FF5-75B635C12759}"/>
              </a:ext>
            </a:extLst>
          </p:cNvPr>
          <p:cNvSpPr txBox="1"/>
          <p:nvPr/>
        </p:nvSpPr>
        <p:spPr>
          <a:xfrm>
            <a:off x="970345" y="312617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7" name="Rectangle 6"/>
          <p:cNvSpPr/>
          <p:nvPr/>
        </p:nvSpPr>
        <p:spPr>
          <a:xfrm>
            <a:off x="758428" y="2098215"/>
            <a:ext cx="1763944" cy="369332"/>
          </a:xfrm>
          <a:prstGeom prst="rect">
            <a:avLst/>
          </a:prstGeom>
        </p:spPr>
        <p:txBody>
          <a:bodyPr wrap="none">
            <a:spAutoFit/>
          </a:bodyPr>
          <a:lstStyle/>
          <a:p>
            <a:r>
              <a:rPr lang="en-US" dirty="0"/>
              <a:t>Team member 1 </a:t>
            </a:r>
          </a:p>
        </p:txBody>
      </p:sp>
      <p:sp>
        <p:nvSpPr>
          <p:cNvPr id="24" name="Rectangle 23"/>
          <p:cNvSpPr/>
          <p:nvPr/>
        </p:nvSpPr>
        <p:spPr>
          <a:xfrm>
            <a:off x="4422856" y="2098215"/>
            <a:ext cx="2052535" cy="369332"/>
          </a:xfrm>
          <a:prstGeom prst="rect">
            <a:avLst/>
          </a:prstGeom>
        </p:spPr>
        <p:txBody>
          <a:bodyPr wrap="square">
            <a:spAutoFit/>
          </a:bodyPr>
          <a:lstStyle/>
          <a:p>
            <a:r>
              <a:rPr lang="en-US" dirty="0"/>
              <a:t>Team  member 2 </a:t>
            </a:r>
          </a:p>
        </p:txBody>
      </p:sp>
      <p:sp>
        <p:nvSpPr>
          <p:cNvPr id="25" name="Rectangle 24"/>
          <p:cNvSpPr/>
          <p:nvPr/>
        </p:nvSpPr>
        <p:spPr>
          <a:xfrm>
            <a:off x="7059549" y="2058047"/>
            <a:ext cx="2389251" cy="369332"/>
          </a:xfrm>
          <a:prstGeom prst="rect">
            <a:avLst/>
          </a:prstGeom>
        </p:spPr>
        <p:txBody>
          <a:bodyPr wrap="square">
            <a:spAutoFit/>
          </a:bodyPr>
          <a:lstStyle/>
          <a:p>
            <a:pPr algn="ctr"/>
            <a:r>
              <a:rPr lang="en-US" dirty="0"/>
              <a:t>Team member 3 </a:t>
            </a:r>
          </a:p>
        </p:txBody>
      </p:sp>
      <p:sp>
        <p:nvSpPr>
          <p:cNvPr id="8" name="Rectangle 7"/>
          <p:cNvSpPr/>
          <p:nvPr/>
        </p:nvSpPr>
        <p:spPr>
          <a:xfrm>
            <a:off x="811195" y="5121768"/>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CEO</a:t>
            </a:r>
          </a:p>
        </p:txBody>
      </p:sp>
      <p:sp>
        <p:nvSpPr>
          <p:cNvPr id="29" name="Rectangle 28"/>
          <p:cNvSpPr/>
          <p:nvPr/>
        </p:nvSpPr>
        <p:spPr>
          <a:xfrm>
            <a:off x="4469189" y="5160608"/>
            <a:ext cx="1552284" cy="646331"/>
          </a:xfrm>
          <a:prstGeom prst="rect">
            <a:avLst/>
          </a:prstGeom>
          <a:ln>
            <a:solidFill>
              <a:schemeClr val="tx1"/>
            </a:solidFill>
          </a:ln>
        </p:spPr>
        <p:txBody>
          <a:bodyPr wrap="none">
            <a:spAutoFit/>
          </a:bodyPr>
          <a:lstStyle/>
          <a:p>
            <a:r>
              <a:rPr lang="en-US" dirty="0"/>
              <a:t>Role/Position: </a:t>
            </a:r>
          </a:p>
          <a:p>
            <a:pPr algn="ctr"/>
            <a:r>
              <a:rPr lang="en-US" dirty="0"/>
              <a:t>COO/CTO</a:t>
            </a:r>
          </a:p>
        </p:txBody>
      </p:sp>
      <p:sp>
        <p:nvSpPr>
          <p:cNvPr id="30" name="Rectangle 29"/>
          <p:cNvSpPr/>
          <p:nvPr/>
        </p:nvSpPr>
        <p:spPr>
          <a:xfrm>
            <a:off x="7672547" y="5149464"/>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CFO/CMO</a:t>
            </a:r>
          </a:p>
        </p:txBody>
      </p:sp>
      <p:sp>
        <p:nvSpPr>
          <p:cNvPr id="31" name="Rectangle 30"/>
          <p:cNvSpPr/>
          <p:nvPr/>
        </p:nvSpPr>
        <p:spPr>
          <a:xfrm>
            <a:off x="204200" y="6515100"/>
            <a:ext cx="2884997" cy="2862322"/>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a:t> </a:t>
            </a:r>
            <a:r>
              <a:rPr lang="en-US" dirty="0" err="1"/>
              <a:t>saya</a:t>
            </a:r>
            <a:r>
              <a:rPr lang="en-US" dirty="0"/>
              <a:t> </a:t>
            </a:r>
            <a:r>
              <a:rPr lang="en-US" dirty="0" err="1"/>
              <a:t>memiliki</a:t>
            </a:r>
            <a:r>
              <a:rPr lang="en-US" dirty="0"/>
              <a:t> </a:t>
            </a:r>
            <a:r>
              <a:rPr lang="en-US" dirty="0" err="1"/>
              <a:t>visi</a:t>
            </a:r>
            <a:r>
              <a:rPr lang="en-US" dirty="0"/>
              <a:t> yang </a:t>
            </a:r>
            <a:r>
              <a:rPr lang="en-US" dirty="0" err="1"/>
              <a:t>jelas</a:t>
            </a:r>
            <a:r>
              <a:rPr lang="en-US" dirty="0"/>
              <a:t> </a:t>
            </a:r>
            <a:r>
              <a:rPr lang="en-US" dirty="0" err="1"/>
              <a:t>untuk</a:t>
            </a:r>
            <a:r>
              <a:rPr lang="en-US" dirty="0"/>
              <a:t> masa </a:t>
            </a:r>
            <a:r>
              <a:rPr lang="en-US" dirty="0" err="1"/>
              <a:t>depan</a:t>
            </a:r>
            <a:r>
              <a:rPr lang="en-US" dirty="0"/>
              <a:t> </a:t>
            </a:r>
            <a:r>
              <a:rPr lang="en-US" dirty="0" err="1"/>
              <a:t>perusahaan</a:t>
            </a:r>
            <a:r>
              <a:rPr lang="en-US" dirty="0"/>
              <a:t>, </a:t>
            </a:r>
            <a:r>
              <a:rPr lang="en-US" dirty="0" err="1"/>
              <a:t>memahami</a:t>
            </a:r>
            <a:r>
              <a:rPr lang="en-US" dirty="0"/>
              <a:t> </a:t>
            </a:r>
            <a:r>
              <a:rPr lang="en-US" dirty="0" err="1"/>
              <a:t>industri</a:t>
            </a:r>
            <a:r>
              <a:rPr lang="en-US" dirty="0"/>
              <a:t> game dan </a:t>
            </a:r>
            <a:r>
              <a:rPr lang="en-US" dirty="0" err="1"/>
              <a:t>layanan</a:t>
            </a:r>
            <a:r>
              <a:rPr lang="en-US" dirty="0"/>
              <a:t> </a:t>
            </a:r>
            <a:r>
              <a:rPr lang="en-US" dirty="0" err="1"/>
              <a:t>jasa</a:t>
            </a:r>
            <a:r>
              <a:rPr lang="en-US" dirty="0"/>
              <a:t> top up, </a:t>
            </a:r>
            <a:r>
              <a:rPr lang="en-US" dirty="0" err="1"/>
              <a:t>serta</a:t>
            </a:r>
            <a:r>
              <a:rPr lang="en-US" dirty="0"/>
              <a:t> </a:t>
            </a:r>
            <a:r>
              <a:rPr lang="en-US" dirty="0" err="1"/>
              <a:t>fokus</a:t>
            </a:r>
            <a:r>
              <a:rPr lang="en-US" dirty="0"/>
              <a:t> pada </a:t>
            </a:r>
            <a:r>
              <a:rPr lang="en-US" dirty="0" err="1"/>
              <a:t>memberikan</a:t>
            </a:r>
            <a:r>
              <a:rPr lang="en-US" dirty="0"/>
              <a:t> </a:t>
            </a:r>
            <a:r>
              <a:rPr lang="en-US" dirty="0" err="1"/>
              <a:t>layanan</a:t>
            </a:r>
            <a:r>
              <a:rPr lang="en-US" dirty="0"/>
              <a:t> </a:t>
            </a:r>
            <a:r>
              <a:rPr lang="en-US" dirty="0" err="1"/>
              <a:t>terbaik</a:t>
            </a:r>
            <a:r>
              <a:rPr lang="en-US" dirty="0"/>
              <a:t> </a:t>
            </a:r>
            <a:r>
              <a:rPr lang="en-US" dirty="0" err="1"/>
              <a:t>bagi</a:t>
            </a:r>
            <a:r>
              <a:rPr lang="en-US" dirty="0"/>
              <a:t> para </a:t>
            </a:r>
            <a:r>
              <a:rPr lang="en-US" dirty="0" err="1"/>
              <a:t>pelanggan</a:t>
            </a:r>
            <a:r>
              <a:rPr lang="en-US" dirty="0"/>
              <a:t>. </a:t>
            </a:r>
          </a:p>
          <a:p>
            <a:endParaRPr lang="en-US" dirty="0"/>
          </a:p>
        </p:txBody>
      </p:sp>
      <p:sp>
        <p:nvSpPr>
          <p:cNvPr id="32" name="Rectangle 31"/>
          <p:cNvSpPr/>
          <p:nvPr/>
        </p:nvSpPr>
        <p:spPr>
          <a:xfrm>
            <a:off x="3784372" y="6515100"/>
            <a:ext cx="2845028" cy="2862322"/>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err="1"/>
              <a:t>saya</a:t>
            </a:r>
            <a:r>
              <a:rPr lang="en-US" dirty="0"/>
              <a:t> </a:t>
            </a:r>
            <a:r>
              <a:rPr lang="en-US" dirty="0" err="1"/>
              <a:t>memiliki</a:t>
            </a:r>
            <a:r>
              <a:rPr lang="en-US" dirty="0"/>
              <a:t> </a:t>
            </a:r>
            <a:r>
              <a:rPr lang="en-US" dirty="0" err="1"/>
              <a:t>keahlian</a:t>
            </a:r>
            <a:r>
              <a:rPr lang="en-US" dirty="0"/>
              <a:t> </a:t>
            </a:r>
            <a:r>
              <a:rPr lang="en-US" dirty="0" err="1"/>
              <a:t>teknis</a:t>
            </a:r>
            <a:r>
              <a:rPr lang="en-US" dirty="0"/>
              <a:t> yang </a:t>
            </a:r>
            <a:r>
              <a:rPr lang="en-US" dirty="0" err="1"/>
              <a:t>kuat</a:t>
            </a:r>
            <a:r>
              <a:rPr lang="en-US" dirty="0"/>
              <a:t>, </a:t>
            </a:r>
            <a:r>
              <a:rPr lang="en-US" dirty="0" err="1"/>
              <a:t>kemampuan</a:t>
            </a:r>
            <a:r>
              <a:rPr lang="en-US" dirty="0"/>
              <a:t> </a:t>
            </a:r>
            <a:r>
              <a:rPr lang="en-US" dirty="0" err="1"/>
              <a:t>berinovasi</a:t>
            </a:r>
            <a:r>
              <a:rPr lang="en-US" dirty="0"/>
              <a:t>, dan </a:t>
            </a:r>
            <a:r>
              <a:rPr lang="en-US" dirty="0" err="1"/>
              <a:t>kepemimpinan</a:t>
            </a:r>
            <a:r>
              <a:rPr lang="en-US" dirty="0"/>
              <a:t> yang </a:t>
            </a:r>
            <a:r>
              <a:rPr lang="en-US" dirty="0" err="1"/>
              <a:t>efektif</a:t>
            </a:r>
            <a:r>
              <a:rPr lang="en-US" dirty="0"/>
              <a:t>. Saya </a:t>
            </a:r>
            <a:r>
              <a:rPr lang="en-US" dirty="0" err="1"/>
              <a:t>mampu</a:t>
            </a:r>
            <a:r>
              <a:rPr lang="en-US" dirty="0"/>
              <a:t> </a:t>
            </a:r>
            <a:r>
              <a:rPr lang="en-US" dirty="0" err="1"/>
              <a:t>berkomunikasi</a:t>
            </a:r>
            <a:r>
              <a:rPr lang="en-US" dirty="0"/>
              <a:t> </a:t>
            </a:r>
            <a:r>
              <a:rPr lang="en-US" dirty="0" err="1"/>
              <a:t>secara</a:t>
            </a:r>
            <a:r>
              <a:rPr lang="en-US" dirty="0"/>
              <a:t> </a:t>
            </a:r>
            <a:r>
              <a:rPr lang="en-US" dirty="0" err="1"/>
              <a:t>efektif</a:t>
            </a:r>
            <a:r>
              <a:rPr lang="en-US" dirty="0"/>
              <a:t> dan </a:t>
            </a:r>
            <a:r>
              <a:rPr lang="en-US" dirty="0" err="1"/>
              <a:t>fokus</a:t>
            </a:r>
            <a:r>
              <a:rPr lang="en-US" dirty="0"/>
              <a:t> pada </a:t>
            </a:r>
            <a:r>
              <a:rPr lang="en-US" dirty="0" err="1"/>
              <a:t>hasil</a:t>
            </a:r>
            <a:r>
              <a:rPr lang="en-US" dirty="0"/>
              <a:t>.</a:t>
            </a:r>
          </a:p>
          <a:p>
            <a:endParaRPr lang="en-US" dirty="0"/>
          </a:p>
        </p:txBody>
      </p:sp>
      <p:sp>
        <p:nvSpPr>
          <p:cNvPr id="33" name="Rectangle 32"/>
          <p:cNvSpPr/>
          <p:nvPr/>
        </p:nvSpPr>
        <p:spPr>
          <a:xfrm>
            <a:off x="7286865" y="6210300"/>
            <a:ext cx="2628546" cy="3693319"/>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err="1"/>
              <a:t>saya</a:t>
            </a:r>
            <a:r>
              <a:rPr lang="en-US" dirty="0"/>
              <a:t> </a:t>
            </a:r>
            <a:r>
              <a:rPr lang="en-US" dirty="0" err="1"/>
              <a:t>memiliki</a:t>
            </a:r>
            <a:r>
              <a:rPr lang="en-US" dirty="0"/>
              <a:t> </a:t>
            </a:r>
            <a:r>
              <a:rPr lang="en-US" dirty="0" err="1"/>
              <a:t>pemahaman</a:t>
            </a:r>
            <a:r>
              <a:rPr lang="en-US" dirty="0"/>
              <a:t> </a:t>
            </a:r>
            <a:r>
              <a:rPr lang="en-US" dirty="0" err="1"/>
              <a:t>mendalam</a:t>
            </a:r>
            <a:r>
              <a:rPr lang="en-US" dirty="0"/>
              <a:t> </a:t>
            </a:r>
            <a:r>
              <a:rPr lang="en-US" dirty="0" err="1"/>
              <a:t>tentang</a:t>
            </a:r>
            <a:r>
              <a:rPr lang="en-US" dirty="0"/>
              <a:t> </a:t>
            </a:r>
            <a:r>
              <a:rPr lang="en-US" dirty="0" err="1"/>
              <a:t>industri</a:t>
            </a:r>
            <a:r>
              <a:rPr lang="en-US" dirty="0"/>
              <a:t> game dan </a:t>
            </a:r>
            <a:r>
              <a:rPr lang="en-US" dirty="0" err="1"/>
              <a:t>perilaku</a:t>
            </a:r>
            <a:r>
              <a:rPr lang="en-US" dirty="0"/>
              <a:t> </a:t>
            </a:r>
            <a:r>
              <a:rPr lang="en-US" dirty="0" err="1"/>
              <a:t>konsumen</a:t>
            </a:r>
            <a:r>
              <a:rPr lang="en-US" dirty="0"/>
              <a:t>, </a:t>
            </a:r>
            <a:r>
              <a:rPr lang="en-US" dirty="0" err="1"/>
              <a:t>mampu</a:t>
            </a:r>
            <a:r>
              <a:rPr lang="en-US" dirty="0"/>
              <a:t> </a:t>
            </a:r>
            <a:r>
              <a:rPr lang="en-US" dirty="0" err="1"/>
              <a:t>mengembangkan</a:t>
            </a:r>
            <a:r>
              <a:rPr lang="en-US" dirty="0"/>
              <a:t> strategi marketing yang </a:t>
            </a:r>
            <a:r>
              <a:rPr lang="en-US" dirty="0" err="1"/>
              <a:t>efektif</a:t>
            </a:r>
            <a:r>
              <a:rPr lang="en-US" dirty="0"/>
              <a:t>, </a:t>
            </a:r>
            <a:r>
              <a:rPr lang="en-US" dirty="0" err="1"/>
              <a:t>membangun</a:t>
            </a:r>
            <a:r>
              <a:rPr lang="en-US" dirty="0"/>
              <a:t> brand awareness yang </a:t>
            </a:r>
            <a:r>
              <a:rPr lang="en-US" dirty="0" err="1"/>
              <a:t>kuat</a:t>
            </a:r>
            <a:r>
              <a:rPr lang="en-US" dirty="0"/>
              <a:t>, dan </a:t>
            </a:r>
            <a:r>
              <a:rPr lang="en-US" dirty="0" err="1"/>
              <a:t>memimpin</a:t>
            </a:r>
            <a:r>
              <a:rPr lang="en-US" dirty="0"/>
              <a:t> </a:t>
            </a:r>
            <a:r>
              <a:rPr lang="en-US" dirty="0" err="1"/>
              <a:t>tim</a:t>
            </a:r>
            <a:r>
              <a:rPr lang="en-US" dirty="0"/>
              <a:t> marketing yang </a:t>
            </a:r>
            <a:r>
              <a:rPr lang="en-US" dirty="0" err="1"/>
              <a:t>kreatif</a:t>
            </a:r>
            <a:r>
              <a:rPr lang="en-US" dirty="0"/>
              <a:t> dan </a:t>
            </a:r>
            <a:r>
              <a:rPr lang="en-US" dirty="0" err="1"/>
              <a:t>inovatif</a:t>
            </a:r>
            <a:r>
              <a:rPr lang="en-US" dirty="0"/>
              <a:t>. </a:t>
            </a:r>
          </a:p>
        </p:txBody>
      </p:sp>
      <p:sp>
        <p:nvSpPr>
          <p:cNvPr id="15" name="Rectangle 14"/>
          <p:cNvSpPr/>
          <p:nvPr/>
        </p:nvSpPr>
        <p:spPr>
          <a:xfrm>
            <a:off x="10696364" y="3592685"/>
            <a:ext cx="7439236" cy="2599686"/>
          </a:xfrm>
          <a:prstGeom prst="rect">
            <a:avLst/>
          </a:prstGeom>
          <a:ln>
            <a:solidFill>
              <a:schemeClr val="tx1"/>
            </a:solidFill>
          </a:ln>
        </p:spPr>
        <p:txBody>
          <a:bodyPr wrap="square">
            <a:spAutoFit/>
          </a:bodyPr>
          <a:lstStyle/>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What makes us a good team to solve the problem we chose?</a:t>
            </a: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Tim kami </a:t>
            </a:r>
            <a:r>
              <a:rPr lang="en-GB" b="1" kern="0" dirty="0" err="1">
                <a:solidFill>
                  <a:srgbClr val="000000"/>
                </a:solidFill>
                <a:latin typeface="Arial"/>
                <a:ea typeface="+mn-lt"/>
                <a:cs typeface="Arial"/>
                <a:sym typeface="Arial"/>
              </a:rPr>
              <a:t>unggul</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dalam</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menyelesaikan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masalah</a:t>
            </a:r>
            <a:r>
              <a:rPr lang="en-GB" b="1" kern="0" dirty="0">
                <a:solidFill>
                  <a:srgbClr val="000000"/>
                </a:solidFill>
                <a:latin typeface="Arial"/>
                <a:ea typeface="+mn-lt"/>
                <a:cs typeface="Arial"/>
                <a:sym typeface="Arial"/>
              </a:rPr>
              <a:t> top-up game </a:t>
            </a:r>
            <a:r>
              <a:rPr lang="en-GB" b="1" kern="0" dirty="0" err="1">
                <a:solidFill>
                  <a:srgbClr val="000000"/>
                </a:solidFill>
                <a:latin typeface="Arial"/>
                <a:ea typeface="+mn-lt"/>
                <a:cs typeface="Arial"/>
                <a:sym typeface="Arial"/>
              </a:rPr>
              <a:t>karena</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memiliki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kombinasi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kekuatan</a:t>
            </a:r>
            <a:r>
              <a:rPr lang="en-GB" b="1" kern="0" dirty="0">
                <a:solidFill>
                  <a:srgbClr val="000000"/>
                </a:solidFill>
                <a:latin typeface="Arial"/>
                <a:ea typeface="+mn-lt"/>
                <a:cs typeface="Arial"/>
                <a:sym typeface="Arial"/>
              </a:rPr>
              <a:t>:</a:t>
            </a:r>
          </a:p>
          <a:p>
            <a:pPr marL="285750" indent="-285750">
              <a:lnSpc>
                <a:spcPct val="90000"/>
              </a:lnSpc>
              <a:spcBef>
                <a:spcPts val="750"/>
              </a:spcBef>
              <a:buClr>
                <a:srgbClr val="000000"/>
              </a:buClr>
              <a:buFont typeface="Arial" panose="020B0604020202020204" pitchFamily="34" charset="0"/>
              <a:buChar char="•"/>
            </a:pPr>
            <a:r>
              <a:rPr lang="en-GB" b="1" kern="0" dirty="0" err="1">
                <a:solidFill>
                  <a:srgbClr val="000000"/>
                </a:solidFill>
                <a:latin typeface="Arial"/>
                <a:ea typeface="+mn-lt"/>
                <a:cs typeface="Arial"/>
                <a:sym typeface="Arial"/>
              </a:rPr>
              <a:t>Pemahaman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industri</a:t>
            </a:r>
            <a:r>
              <a:rPr lang="en-GB" b="1" kern="0" dirty="0">
                <a:solidFill>
                  <a:srgbClr val="000000"/>
                </a:solidFill>
                <a:latin typeface="Arial"/>
                <a:ea typeface="+mn-lt"/>
                <a:cs typeface="Arial"/>
                <a:sym typeface="Arial"/>
              </a:rPr>
              <a:t> game &amp; </a:t>
            </a:r>
            <a:r>
              <a:rPr lang="en-GB" b="1" kern="0" dirty="0" err="1">
                <a:solidFill>
                  <a:srgbClr val="000000"/>
                </a:solidFill>
                <a:latin typeface="Arial"/>
                <a:ea typeface="+mn-lt"/>
                <a:cs typeface="Arial"/>
                <a:sym typeface="Arial"/>
              </a:rPr>
              <a:t>keahlian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teknis</a:t>
            </a:r>
            <a:endParaRPr lang="en-GB" b="1" kern="0" dirty="0">
              <a:solidFill>
                <a:srgbClr val="000000"/>
              </a:solidFill>
              <a:latin typeface="Arial"/>
              <a:ea typeface="+mn-lt"/>
              <a:cs typeface="Arial"/>
              <a:sym typeface="Arial"/>
            </a:endParaRPr>
          </a:p>
          <a:p>
            <a:pPr marL="285750" indent="-285750">
              <a:lnSpc>
                <a:spcPct val="90000"/>
              </a:lnSpc>
              <a:spcBef>
                <a:spcPts val="750"/>
              </a:spcBef>
              <a:buClr>
                <a:srgbClr val="000000"/>
              </a:buClr>
              <a:buFont typeface="Arial" panose="020B0604020202020204" pitchFamily="34" charset="0"/>
              <a:buChar char="•"/>
            </a:pPr>
            <a:r>
              <a:rPr lang="en-GB" b="1" kern="0" dirty="0" err="1">
                <a:solidFill>
                  <a:srgbClr val="000000"/>
                </a:solidFill>
                <a:latin typeface="Arial"/>
                <a:ea typeface="+mn-lt"/>
                <a:cs typeface="Arial"/>
                <a:sym typeface="Arial"/>
              </a:rPr>
              <a:t>Fokus</a:t>
            </a:r>
            <a:r>
              <a:rPr lang="en-GB" b="1" kern="0" dirty="0">
                <a:solidFill>
                  <a:srgbClr val="000000"/>
                </a:solidFill>
                <a:latin typeface="Arial"/>
                <a:ea typeface="+mn-lt"/>
                <a:cs typeface="Arial"/>
                <a:sym typeface="Arial"/>
              </a:rPr>
              <a:t> pada </a:t>
            </a:r>
            <a:r>
              <a:rPr lang="en-GB" b="1" kern="0" dirty="0" err="1">
                <a:solidFill>
                  <a:srgbClr val="000000"/>
                </a:solidFill>
                <a:latin typeface="Arial"/>
                <a:ea typeface="+mn-lt"/>
                <a:cs typeface="Arial"/>
                <a:sym typeface="Arial"/>
              </a:rPr>
              <a:t>kepuasan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pelanggan</a:t>
            </a:r>
            <a:r>
              <a:rPr lang="en-GB" b="1" kern="0" dirty="0">
                <a:solidFill>
                  <a:srgbClr val="000000"/>
                </a:solidFill>
                <a:latin typeface="Arial"/>
                <a:ea typeface="+mn-lt"/>
                <a:cs typeface="Arial"/>
                <a:sym typeface="Arial"/>
              </a:rPr>
              <a:t> &amp; </a:t>
            </a:r>
            <a:r>
              <a:rPr lang="en-GB" b="1" kern="0" dirty="0" err="1">
                <a:solidFill>
                  <a:srgbClr val="000000"/>
                </a:solidFill>
                <a:latin typeface="Arial"/>
                <a:ea typeface="+mn-lt"/>
                <a:cs typeface="Arial"/>
                <a:sym typeface="Arial"/>
              </a:rPr>
              <a:t>semangat</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untuk</a:t>
            </a:r>
            <a:r>
              <a:rPr lang="en-GB" b="1" kern="0" dirty="0">
                <a:solidFill>
                  <a:srgbClr val="000000"/>
                </a:solidFill>
                <a:latin typeface="Arial"/>
                <a:ea typeface="+mn-lt"/>
                <a:cs typeface="Arial"/>
                <a:sym typeface="Arial"/>
              </a:rPr>
              <a:t> game</a:t>
            </a:r>
          </a:p>
          <a:p>
            <a:pPr>
              <a:lnSpc>
                <a:spcPct val="90000"/>
              </a:lnSpc>
              <a:spcBef>
                <a:spcPts val="750"/>
              </a:spcBef>
              <a:buClr>
                <a:srgbClr val="000000"/>
              </a:buClr>
              <a:buFont typeface="Arial"/>
              <a:buNone/>
            </a:pPr>
            <a:r>
              <a:rPr lang="en-GB" b="1" kern="0" dirty="0" err="1">
                <a:solidFill>
                  <a:srgbClr val="000000"/>
                </a:solidFill>
                <a:latin typeface="Arial"/>
                <a:ea typeface="+mn-lt"/>
                <a:cs typeface="Arial"/>
                <a:sym typeface="Arial"/>
              </a:rPr>
              <a:t>Kekuatan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ini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menjadikan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tim</a:t>
            </a:r>
            <a:r>
              <a:rPr lang="en-GB" b="1" kern="0" dirty="0">
                <a:solidFill>
                  <a:srgbClr val="000000"/>
                </a:solidFill>
                <a:latin typeface="Arial"/>
                <a:ea typeface="+mn-lt"/>
                <a:cs typeface="Arial"/>
                <a:sym typeface="Arial"/>
              </a:rPr>
              <a:t> kami </a:t>
            </a:r>
            <a:r>
              <a:rPr lang="en-GB" b="1" kern="0" dirty="0" err="1">
                <a:solidFill>
                  <a:srgbClr val="000000"/>
                </a:solidFill>
                <a:latin typeface="Arial"/>
                <a:ea typeface="+mn-lt"/>
                <a:cs typeface="Arial"/>
                <a:sym typeface="Arial"/>
              </a:rPr>
              <a:t>kuat</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dalam</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mengatasi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tantangan</a:t>
            </a:r>
            <a:r>
              <a:rPr lang="en-GB" b="1" kern="0" dirty="0">
                <a:solidFill>
                  <a:srgbClr val="000000"/>
                </a:solidFill>
                <a:latin typeface="Arial"/>
                <a:ea typeface="+mn-lt"/>
                <a:cs typeface="Arial"/>
                <a:sym typeface="Arial"/>
              </a:rPr>
              <a:t> top-up game yang </a:t>
            </a:r>
            <a:r>
              <a:rPr lang="en-GB" b="1" kern="0" dirty="0" err="1">
                <a:solidFill>
                  <a:srgbClr val="000000"/>
                </a:solidFill>
                <a:latin typeface="Arial"/>
                <a:ea typeface="+mn-lt"/>
                <a:cs typeface="Arial"/>
                <a:sym typeface="Arial"/>
              </a:rPr>
              <a:t>lancar</a:t>
            </a:r>
            <a:r>
              <a:rPr lang="en-GB" b="1" kern="0" dirty="0">
                <a:solidFill>
                  <a:srgbClr val="000000"/>
                </a:solidFill>
                <a:latin typeface="Arial"/>
                <a:ea typeface="+mn-lt"/>
                <a:cs typeface="Arial"/>
                <a:sym typeface="Arial"/>
              </a:rPr>
              <a:t>.</a:t>
            </a:r>
          </a:p>
        </p:txBody>
      </p:sp>
      <p:sp>
        <p:nvSpPr>
          <p:cNvPr id="40" name="Rectangle 39"/>
          <p:cNvSpPr/>
          <p:nvPr/>
        </p:nvSpPr>
        <p:spPr>
          <a:xfrm>
            <a:off x="11658600" y="7200900"/>
            <a:ext cx="6324599"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a:solidFill>
                  <a:srgbClr val="000000"/>
                </a:solidFill>
                <a:latin typeface="Avenir"/>
              </a:rPr>
              <a:t>	The goal is to demonstrate teams commitment. Mention who’s on your team, why them and their extremely relevant credentials</a:t>
            </a:r>
            <a:endParaRPr lang="en-US" sz="2400" dirty="0"/>
          </a:p>
        </p:txBody>
      </p:sp>
      <p:pic>
        <p:nvPicPr>
          <p:cNvPr id="42"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03" y="7362695"/>
            <a:ext cx="651510" cy="637001"/>
          </a:xfrm>
          <a:prstGeom prst="rect">
            <a:avLst/>
          </a:prstGeom>
        </p:spPr>
      </p:pic>
      <p:pic>
        <p:nvPicPr>
          <p:cNvPr id="3" name="Picture 2">
            <a:extLst>
              <a:ext uri="{FF2B5EF4-FFF2-40B4-BE49-F238E27FC236}">
                <a16:creationId xmlns:a16="http://schemas.microsoft.com/office/drawing/2014/main" id="{FB280839-4510-7D0A-6787-0B1C4CE507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9343" y="2977960"/>
            <a:ext cx="1454256" cy="1463012"/>
          </a:xfrm>
          <a:prstGeom prst="rect">
            <a:avLst/>
          </a:prstGeom>
        </p:spPr>
      </p:pic>
      <p:pic>
        <p:nvPicPr>
          <p:cNvPr id="5" name="Picture 4">
            <a:extLst>
              <a:ext uri="{FF2B5EF4-FFF2-40B4-BE49-F238E27FC236}">
                <a16:creationId xmlns:a16="http://schemas.microsoft.com/office/drawing/2014/main" id="{54008AB8-123C-3F5F-2EA6-250C4EC71D4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9211"/>
          <a:stretch/>
        </p:blipFill>
        <p:spPr>
          <a:xfrm>
            <a:off x="7466217" y="2901151"/>
            <a:ext cx="1581539" cy="1508809"/>
          </a:xfrm>
          <a:prstGeom prst="rect">
            <a:avLst/>
          </a:prstGeom>
        </p:spPr>
      </p:pic>
      <p:pic>
        <p:nvPicPr>
          <p:cNvPr id="9" name="Picture 8">
            <a:extLst>
              <a:ext uri="{FF2B5EF4-FFF2-40B4-BE49-F238E27FC236}">
                <a16:creationId xmlns:a16="http://schemas.microsoft.com/office/drawing/2014/main" id="{BAEC479D-9954-0CAA-ED27-C8E436BAA78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3293" r="17169"/>
          <a:stretch/>
        </p:blipFill>
        <p:spPr>
          <a:xfrm>
            <a:off x="842386" y="2968884"/>
            <a:ext cx="1521093" cy="1441076"/>
          </a:xfrm>
          <a:prstGeom prst="rect">
            <a:avLst/>
          </a:prstGeom>
        </p:spPr>
      </p:pic>
      <p:pic>
        <p:nvPicPr>
          <p:cNvPr id="4" name="Picture 3">
            <a:extLst>
              <a:ext uri="{FF2B5EF4-FFF2-40B4-BE49-F238E27FC236}">
                <a16:creationId xmlns:a16="http://schemas.microsoft.com/office/drawing/2014/main" id="{AD4DC485-804E-272F-9B78-B04914C882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54400" y="496140"/>
            <a:ext cx="1656227" cy="1656227"/>
          </a:xfrm>
          <a:prstGeom prst="rect">
            <a:avLst/>
          </a:prstGeom>
        </p:spPr>
      </p:pic>
    </p:spTree>
    <p:extLst>
      <p:ext uri="{BB962C8B-B14F-4D97-AF65-F5344CB8AC3E}">
        <p14:creationId xmlns:p14="http://schemas.microsoft.com/office/powerpoint/2010/main" val="400628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097" y="0"/>
            <a:ext cx="18310194" cy="10287000"/>
          </a:xfrm>
          <a:prstGeom prst="rect">
            <a:avLst/>
          </a:prstGeom>
        </p:spPr>
      </p:pic>
      <p:pic>
        <p:nvPicPr>
          <p:cNvPr id="4" name="Picture 4"/>
          <p:cNvPicPr>
            <a:picLocks noChangeAspect="1"/>
          </p:cNvPicPr>
          <p:nvPr/>
        </p:nvPicPr>
        <p:blipFill>
          <a:blip r:embed="rId4"/>
          <a:srcRect/>
          <a:stretch>
            <a:fillRect/>
          </a:stretch>
        </p:blipFill>
        <p:spPr>
          <a:xfrm>
            <a:off x="15544800" y="419100"/>
            <a:ext cx="2278599" cy="1131276"/>
          </a:xfrm>
          <a:prstGeom prst="rect">
            <a:avLst/>
          </a:prstGeom>
        </p:spPr>
      </p:pic>
      <p:sp>
        <p:nvSpPr>
          <p:cNvPr id="6" name="TextBox 6"/>
          <p:cNvSpPr txBox="1"/>
          <p:nvPr/>
        </p:nvSpPr>
        <p:spPr>
          <a:xfrm>
            <a:off x="3581400" y="3898619"/>
            <a:ext cx="9147307" cy="3847207"/>
          </a:xfrm>
          <a:prstGeom prst="rect">
            <a:avLst/>
          </a:prstGeom>
        </p:spPr>
        <p:txBody>
          <a:bodyPr lIns="0" tIns="0" rIns="0" bIns="0" rtlCol="0" anchor="t">
            <a:spAutoFit/>
          </a:bodyPr>
          <a:lstStyle/>
          <a:p>
            <a:pPr algn="ctr">
              <a:lnSpc>
                <a:spcPts val="15000"/>
              </a:lnSpc>
            </a:pPr>
            <a:r>
              <a:rPr lang="en-US" sz="15000" dirty="0">
                <a:solidFill>
                  <a:srgbClr val="FFFFFF"/>
                </a:solidFill>
                <a:latin typeface="Agrandir Wide Black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5BE9276-DC2F-F843-82A1-22E8A3A5B667}"/>
              </a:ext>
            </a:extLst>
          </p:cNvPr>
          <p:cNvGrpSpPr/>
          <p:nvPr/>
        </p:nvGrpSpPr>
        <p:grpSpPr>
          <a:xfrm>
            <a:off x="704241" y="7442478"/>
            <a:ext cx="1371600" cy="13716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dirty="0">
                <a:solidFill>
                  <a:prstClr val="white"/>
                </a:solidFill>
              </a:endParaRPr>
            </a:p>
          </p:txBody>
        </p:sp>
        <p:sp>
          <p:nvSpPr>
            <p:cNvPr id="42"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6" tIns="57136" rIns="57136" bIns="57136" anchor="ctr"/>
            <a:lstStyle/>
            <a:p>
              <a:pPr defTabSz="685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43" name="TextBox 42"/>
          <p:cNvSpPr txBox="1"/>
          <p:nvPr/>
        </p:nvSpPr>
        <p:spPr>
          <a:xfrm>
            <a:off x="67466" y="62230"/>
            <a:ext cx="9198340" cy="923330"/>
          </a:xfrm>
          <a:prstGeom prst="rect">
            <a:avLst/>
          </a:prstGeom>
          <a:noFill/>
        </p:spPr>
        <p:txBody>
          <a:bodyPr wrap="square" rtlCol="0">
            <a:spAutoFit/>
          </a:bodyPr>
          <a:lstStyle/>
          <a:p>
            <a:pPr defTabSz="1371600"/>
            <a:r>
              <a:rPr lang="en-US" sz="5400" b="1" dirty="0"/>
              <a:t>Who we are</a:t>
            </a:r>
            <a:endParaRPr lang="en-US" sz="5400" b="1" dirty="0">
              <a:solidFill>
                <a:prstClr val="black">
                  <a:lumMod val="85000"/>
                  <a:lumOff val="15000"/>
                </a:prstClr>
              </a:solidFill>
              <a:latin typeface="Montserrat"/>
            </a:endParaRPr>
          </a:p>
        </p:txBody>
      </p:sp>
      <p:sp>
        <p:nvSpPr>
          <p:cNvPr id="3" name="Rectangle 2"/>
          <p:cNvSpPr/>
          <p:nvPr/>
        </p:nvSpPr>
        <p:spPr>
          <a:xfrm>
            <a:off x="93387" y="1158819"/>
            <a:ext cx="4751365" cy="461665"/>
          </a:xfrm>
          <a:prstGeom prst="rect">
            <a:avLst/>
          </a:prstGeom>
        </p:spPr>
        <p:txBody>
          <a:bodyPr wrap="none">
            <a:spAutoFit/>
          </a:bodyPr>
          <a:lstStyle/>
          <a:p>
            <a:r>
              <a:rPr lang="en-US" sz="2400" dirty="0">
                <a:solidFill>
                  <a:srgbClr val="000000"/>
                </a:solidFill>
                <a:latin typeface="Avenir"/>
              </a:rPr>
              <a:t>Name of your Venture: Night Market</a:t>
            </a:r>
            <a:endParaRPr lang="en-US" sz="2400" dirty="0"/>
          </a:p>
        </p:txBody>
      </p:sp>
      <p:sp>
        <p:nvSpPr>
          <p:cNvPr id="5" name="Rectangle 4"/>
          <p:cNvSpPr/>
          <p:nvPr/>
        </p:nvSpPr>
        <p:spPr>
          <a:xfrm>
            <a:off x="2770113" y="4717503"/>
            <a:ext cx="4839786" cy="369332"/>
          </a:xfrm>
          <a:prstGeom prst="rect">
            <a:avLst/>
          </a:prstGeom>
        </p:spPr>
        <p:txBody>
          <a:bodyPr wrap="none">
            <a:spAutoFit/>
          </a:bodyPr>
          <a:lstStyle/>
          <a:p>
            <a:r>
              <a:rPr lang="en-US" dirty="0">
                <a:solidFill>
                  <a:srgbClr val="000000"/>
                </a:solidFill>
                <a:latin typeface="Avenir"/>
              </a:rPr>
              <a:t>Provide a brief on what does your venture do.</a:t>
            </a:r>
            <a:endParaRPr lang="en-US" dirty="0"/>
          </a:p>
        </p:txBody>
      </p:sp>
      <p:sp>
        <p:nvSpPr>
          <p:cNvPr id="46" name="Rectangle 45"/>
          <p:cNvSpPr/>
          <p:nvPr/>
        </p:nvSpPr>
        <p:spPr>
          <a:xfrm>
            <a:off x="2792811" y="1654984"/>
            <a:ext cx="1527982" cy="584775"/>
          </a:xfrm>
          <a:prstGeom prst="rect">
            <a:avLst/>
          </a:prstGeom>
        </p:spPr>
        <p:txBody>
          <a:bodyPr wrap="none">
            <a:spAutoFit/>
          </a:bodyPr>
          <a:lstStyle/>
          <a:p>
            <a:r>
              <a:rPr lang="en-US" sz="3200" b="1" dirty="0">
                <a:solidFill>
                  <a:srgbClr val="000000"/>
                </a:solidFill>
                <a:latin typeface="Avenir"/>
              </a:rPr>
              <a:t>Why ? </a:t>
            </a:r>
            <a:endParaRPr lang="en-US" sz="3200" b="1" dirty="0"/>
          </a:p>
        </p:txBody>
      </p:sp>
      <p:sp>
        <p:nvSpPr>
          <p:cNvPr id="47" name="Rectangle 46"/>
          <p:cNvSpPr/>
          <p:nvPr/>
        </p:nvSpPr>
        <p:spPr>
          <a:xfrm>
            <a:off x="2744713" y="2247692"/>
            <a:ext cx="5840060" cy="369332"/>
          </a:xfrm>
          <a:prstGeom prst="rect">
            <a:avLst/>
          </a:prstGeom>
        </p:spPr>
        <p:txBody>
          <a:bodyPr wrap="none">
            <a:spAutoFit/>
          </a:bodyPr>
          <a:lstStyle/>
          <a:p>
            <a:r>
              <a:rPr lang="en-US" dirty="0">
                <a:solidFill>
                  <a:srgbClr val="000000"/>
                </a:solidFill>
                <a:latin typeface="Avenir"/>
              </a:rPr>
              <a:t>Explain why do you want to pursue this Business Idea. </a:t>
            </a:r>
            <a:endParaRPr lang="en-US" dirty="0"/>
          </a:p>
        </p:txBody>
      </p:sp>
      <p:sp>
        <p:nvSpPr>
          <p:cNvPr id="48" name="Rectangle 47"/>
          <p:cNvSpPr/>
          <p:nvPr/>
        </p:nvSpPr>
        <p:spPr>
          <a:xfrm>
            <a:off x="2792811" y="4267518"/>
            <a:ext cx="1778051" cy="584775"/>
          </a:xfrm>
          <a:prstGeom prst="rect">
            <a:avLst/>
          </a:prstGeom>
        </p:spPr>
        <p:txBody>
          <a:bodyPr wrap="none">
            <a:spAutoFit/>
          </a:bodyPr>
          <a:lstStyle/>
          <a:p>
            <a:r>
              <a:rPr lang="en-US" sz="3200" b="1" dirty="0">
                <a:solidFill>
                  <a:srgbClr val="000000"/>
                </a:solidFill>
                <a:latin typeface="Avenir"/>
              </a:rPr>
              <a:t>What  ? </a:t>
            </a:r>
            <a:endParaRPr lang="en-US" sz="3200" b="1" dirty="0"/>
          </a:p>
        </p:txBody>
      </p:sp>
      <p:sp>
        <p:nvSpPr>
          <p:cNvPr id="49" name="Rectangle 48"/>
          <p:cNvSpPr/>
          <p:nvPr/>
        </p:nvSpPr>
        <p:spPr>
          <a:xfrm>
            <a:off x="2735904" y="6857703"/>
            <a:ext cx="1641796" cy="584775"/>
          </a:xfrm>
          <a:prstGeom prst="rect">
            <a:avLst/>
          </a:prstGeom>
        </p:spPr>
        <p:txBody>
          <a:bodyPr wrap="none">
            <a:spAutoFit/>
          </a:bodyPr>
          <a:lstStyle/>
          <a:p>
            <a:r>
              <a:rPr lang="en-US" sz="3200" b="1" dirty="0">
                <a:solidFill>
                  <a:srgbClr val="000000"/>
                </a:solidFill>
                <a:latin typeface="Avenir"/>
              </a:rPr>
              <a:t>How  ? </a:t>
            </a:r>
            <a:endParaRPr lang="en-US" sz="3200" b="1" dirty="0"/>
          </a:p>
        </p:txBody>
      </p:sp>
      <p:sp>
        <p:nvSpPr>
          <p:cNvPr id="51" name="Rectangle 50"/>
          <p:cNvSpPr/>
          <p:nvPr/>
        </p:nvSpPr>
        <p:spPr>
          <a:xfrm>
            <a:off x="2792811" y="5074619"/>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2" name="Rectangle 51"/>
          <p:cNvSpPr/>
          <p:nvPr/>
        </p:nvSpPr>
        <p:spPr>
          <a:xfrm>
            <a:off x="2852045" y="2591626"/>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3" name="Rectangle 52"/>
          <p:cNvSpPr/>
          <p:nvPr/>
        </p:nvSpPr>
        <p:spPr>
          <a:xfrm>
            <a:off x="2735904" y="7451858"/>
            <a:ext cx="7289175" cy="369332"/>
          </a:xfrm>
          <a:prstGeom prst="rect">
            <a:avLst/>
          </a:prstGeom>
        </p:spPr>
        <p:txBody>
          <a:bodyPr wrap="none">
            <a:spAutoFit/>
          </a:bodyPr>
          <a:lstStyle/>
          <a:p>
            <a:r>
              <a:rPr lang="en-US" dirty="0">
                <a:solidFill>
                  <a:srgbClr val="000000"/>
                </a:solidFill>
                <a:latin typeface="Avenir"/>
              </a:rPr>
              <a:t>Explain how your venture solves the problem and make its revenue. </a:t>
            </a:r>
            <a:endParaRPr lang="en-US" dirty="0"/>
          </a:p>
        </p:txBody>
      </p:sp>
      <p:sp>
        <p:nvSpPr>
          <p:cNvPr id="54" name="Rectangle 53"/>
          <p:cNvSpPr/>
          <p:nvPr/>
        </p:nvSpPr>
        <p:spPr>
          <a:xfrm>
            <a:off x="2805781" y="7857292"/>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pic>
        <p:nvPicPr>
          <p:cNvPr id="58" name="Graphic 23" descr="Lightbulb and gear with solid fill">
            <a:extLst>
              <a:ext uri="{FF2B5EF4-FFF2-40B4-BE49-F238E27FC236}">
                <a16:creationId xmlns:a16="http://schemas.microsoft.com/office/drawing/2014/main" id="{70701804-1B30-4A44-B98A-18706EAEAFD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141" y="5074619"/>
            <a:ext cx="1290307" cy="1414469"/>
          </a:xfrm>
          <a:prstGeom prst="rect">
            <a:avLst/>
          </a:prstGeom>
          <a:solidFill>
            <a:schemeClr val="accent2">
              <a:lumMod val="40000"/>
              <a:lumOff val="60000"/>
            </a:schemeClr>
          </a:solidFill>
        </p:spPr>
      </p:pic>
      <p:pic>
        <p:nvPicPr>
          <p:cNvPr id="59" name="Graphic 19" descr="Dance steps with solid fill">
            <a:extLst>
              <a:ext uri="{FF2B5EF4-FFF2-40B4-BE49-F238E27FC236}">
                <a16:creationId xmlns:a16="http://schemas.microsoft.com/office/drawing/2014/main" id="{ED04F3D0-C2B5-426E-ADEE-F065E40DF45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4920" y="2737856"/>
            <a:ext cx="1251527" cy="1186444"/>
          </a:xfrm>
          <a:prstGeom prst="rect">
            <a:avLst/>
          </a:prstGeom>
          <a:solidFill>
            <a:schemeClr val="accent6">
              <a:lumMod val="60000"/>
              <a:lumOff val="40000"/>
            </a:schemeClr>
          </a:solidFill>
        </p:spPr>
      </p:pic>
      <p:sp>
        <p:nvSpPr>
          <p:cNvPr id="6" name="Rectangle 5">
            <a:extLst>
              <a:ext uri="{FF2B5EF4-FFF2-40B4-BE49-F238E27FC236}">
                <a16:creationId xmlns:a16="http://schemas.microsoft.com/office/drawing/2014/main" id="{862D71A8-9D56-6D10-840B-C7C6C619AABA}"/>
              </a:ext>
            </a:extLst>
          </p:cNvPr>
          <p:cNvSpPr/>
          <p:nvPr/>
        </p:nvSpPr>
        <p:spPr>
          <a:xfrm>
            <a:off x="2864745" y="2630716"/>
            <a:ext cx="8163854" cy="1200329"/>
          </a:xfrm>
          <a:prstGeom prst="rect">
            <a:avLst/>
          </a:prstGeom>
        </p:spPr>
        <p:txBody>
          <a:bodyPr wrap="square">
            <a:spAutoFit/>
          </a:bodyPr>
          <a:lstStyle/>
          <a:p>
            <a:r>
              <a:rPr lang="en-US" b="0" i="0" dirty="0" err="1">
                <a:solidFill>
                  <a:schemeClr val="tx1">
                    <a:lumMod val="95000"/>
                    <a:lumOff val="5000"/>
                  </a:schemeClr>
                </a:solidFill>
                <a:effectLst/>
                <a:latin typeface="Google Sans"/>
              </a:rPr>
              <a:t>Industri</a:t>
            </a:r>
            <a:r>
              <a:rPr lang="en-US" b="0" i="0" dirty="0">
                <a:solidFill>
                  <a:schemeClr val="tx1">
                    <a:lumMod val="95000"/>
                    <a:lumOff val="5000"/>
                  </a:schemeClr>
                </a:solidFill>
                <a:effectLst/>
                <a:latin typeface="Google Sans"/>
              </a:rPr>
              <a:t> game online yang </a:t>
            </a:r>
            <a:r>
              <a:rPr lang="en-US" b="0" i="0" dirty="0" err="1">
                <a:solidFill>
                  <a:schemeClr val="tx1">
                    <a:lumMod val="95000"/>
                    <a:lumOff val="5000"/>
                  </a:schemeClr>
                </a:solidFill>
                <a:effectLst/>
                <a:latin typeface="Google Sans"/>
              </a:rPr>
              <a:t>terus</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berkembang</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membuka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peluang</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bisnis</a:t>
            </a:r>
            <a:r>
              <a:rPr lang="en-US" b="0" i="0" dirty="0">
                <a:solidFill>
                  <a:schemeClr val="tx1">
                    <a:lumMod val="95000"/>
                    <a:lumOff val="5000"/>
                  </a:schemeClr>
                </a:solidFill>
                <a:effectLst/>
                <a:latin typeface="Google Sans"/>
              </a:rPr>
              <a:t> yang </a:t>
            </a:r>
            <a:r>
              <a:rPr lang="en-US" b="0" i="0" dirty="0" err="1">
                <a:solidFill>
                  <a:schemeClr val="tx1">
                    <a:lumMod val="95000"/>
                    <a:lumOff val="5000"/>
                  </a:schemeClr>
                </a:solidFill>
                <a:effectLst/>
                <a:latin typeface="Google Sans"/>
              </a:rPr>
              <a:t>menarik</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jasa</a:t>
            </a:r>
            <a:r>
              <a:rPr lang="en-US" b="0" i="0" dirty="0">
                <a:solidFill>
                  <a:schemeClr val="tx1">
                    <a:lumMod val="95000"/>
                    <a:lumOff val="5000"/>
                  </a:schemeClr>
                </a:solidFill>
                <a:effectLst/>
                <a:latin typeface="Google Sans"/>
              </a:rPr>
              <a:t> top up game. </a:t>
            </a:r>
            <a:r>
              <a:rPr lang="en-US" b="0" i="0" dirty="0" err="1">
                <a:solidFill>
                  <a:schemeClr val="tx1">
                    <a:lumMod val="95000"/>
                    <a:lumOff val="5000"/>
                  </a:schemeClr>
                </a:solidFill>
                <a:effectLst/>
                <a:latin typeface="Google Sans"/>
              </a:rPr>
              <a:t>Konsepnya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simpel</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yaitu</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menawarkan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layanan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pengisian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mata</a:t>
            </a:r>
            <a:r>
              <a:rPr lang="en-US" b="0" i="0" dirty="0">
                <a:solidFill>
                  <a:schemeClr val="tx1">
                    <a:lumMod val="95000"/>
                    <a:lumOff val="5000"/>
                  </a:schemeClr>
                </a:solidFill>
                <a:effectLst/>
                <a:latin typeface="Google Sans"/>
              </a:rPr>
              <a:t> uang digital yang </a:t>
            </a:r>
            <a:r>
              <a:rPr lang="en-US" b="0" i="0" dirty="0" err="1">
                <a:solidFill>
                  <a:schemeClr val="tx1">
                    <a:lumMod val="95000"/>
                    <a:lumOff val="5000"/>
                  </a:schemeClr>
                </a:solidFill>
                <a:effectLst/>
                <a:latin typeface="Google Sans"/>
              </a:rPr>
              <a:t>digunakan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dalam</a:t>
            </a:r>
            <a:r>
              <a:rPr lang="en-US" b="0" i="0" dirty="0">
                <a:solidFill>
                  <a:schemeClr val="tx1">
                    <a:lumMod val="95000"/>
                    <a:lumOff val="5000"/>
                  </a:schemeClr>
                </a:solidFill>
                <a:effectLst/>
                <a:latin typeface="Google Sans"/>
              </a:rPr>
              <a:t> game online. Para </a:t>
            </a:r>
            <a:r>
              <a:rPr lang="en-US" b="0" i="0" dirty="0" err="1">
                <a:solidFill>
                  <a:schemeClr val="tx1">
                    <a:lumMod val="95000"/>
                    <a:lumOff val="5000"/>
                  </a:schemeClr>
                </a:solidFill>
                <a:effectLst/>
                <a:latin typeface="Google Sans"/>
              </a:rPr>
              <a:t>pemain</a:t>
            </a:r>
            <a:r>
              <a:rPr lang="en-US" b="0" i="0" dirty="0">
                <a:solidFill>
                  <a:schemeClr val="tx1">
                    <a:lumMod val="95000"/>
                    <a:lumOff val="5000"/>
                  </a:schemeClr>
                </a:solidFill>
                <a:effectLst/>
                <a:latin typeface="Google Sans"/>
              </a:rPr>
              <a:t> game yang </a:t>
            </a:r>
            <a:r>
              <a:rPr lang="en-US" b="0" i="0" dirty="0" err="1">
                <a:solidFill>
                  <a:schemeClr val="tx1">
                    <a:lumMod val="95000"/>
                    <a:lumOff val="5000"/>
                  </a:schemeClr>
                </a:solidFill>
                <a:effectLst/>
                <a:latin typeface="Google Sans"/>
              </a:rPr>
              <a:t>kehabisan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kredit</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bisa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membelinya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melalui</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jasa</a:t>
            </a:r>
            <a:r>
              <a:rPr lang="en-US" b="0" i="0" dirty="0">
                <a:solidFill>
                  <a:schemeClr val="tx1">
                    <a:lumMod val="95000"/>
                    <a:lumOff val="5000"/>
                  </a:schemeClr>
                </a:solidFill>
                <a:effectLst/>
                <a:latin typeface="Google Sans"/>
              </a:rPr>
              <a:t> top up.</a:t>
            </a:r>
            <a:endParaRPr lang="en-US" dirty="0">
              <a:solidFill>
                <a:schemeClr val="tx1">
                  <a:lumMod val="95000"/>
                  <a:lumOff val="5000"/>
                </a:schemeClr>
              </a:solidFill>
            </a:endParaRPr>
          </a:p>
        </p:txBody>
      </p:sp>
      <p:sp>
        <p:nvSpPr>
          <p:cNvPr id="7" name="Rectangle 6">
            <a:extLst>
              <a:ext uri="{FF2B5EF4-FFF2-40B4-BE49-F238E27FC236}">
                <a16:creationId xmlns:a16="http://schemas.microsoft.com/office/drawing/2014/main" id="{7479D056-5878-1CD7-4E0D-22A2FB29E14B}"/>
              </a:ext>
            </a:extLst>
          </p:cNvPr>
          <p:cNvSpPr/>
          <p:nvPr/>
        </p:nvSpPr>
        <p:spPr>
          <a:xfrm>
            <a:off x="2805781" y="5104118"/>
            <a:ext cx="8163854" cy="1200329"/>
          </a:xfrm>
          <a:prstGeom prst="rect">
            <a:avLst/>
          </a:prstGeom>
        </p:spPr>
        <p:txBody>
          <a:bodyPr wrap="square">
            <a:spAutoFit/>
          </a:bodyPr>
          <a:lstStyle/>
          <a:p>
            <a:r>
              <a:rPr lang="en-US" dirty="0">
                <a:solidFill>
                  <a:schemeClr val="tx1">
                    <a:lumMod val="95000"/>
                    <a:lumOff val="5000"/>
                  </a:schemeClr>
                </a:solidFill>
              </a:rPr>
              <a:t>Jasa top up </a:t>
            </a:r>
            <a:r>
              <a:rPr lang="en-US" dirty="0" err="1">
                <a:solidFill>
                  <a:schemeClr val="tx1">
                    <a:lumMod val="95000"/>
                    <a:lumOff val="5000"/>
                  </a:schemeClr>
                </a:solidFill>
              </a:rPr>
              <a:t>merupakan</a:t>
            </a:r>
            <a:r>
              <a:rPr lang="en-US" dirty="0">
                <a:solidFill>
                  <a:schemeClr val="tx1">
                    <a:lumMod val="95000"/>
                    <a:lumOff val="5000"/>
                  </a:schemeClr>
                </a:solidFill>
              </a:rPr>
              <a:t> </a:t>
            </a:r>
            <a:r>
              <a:rPr lang="en-US" dirty="0" err="1">
                <a:solidFill>
                  <a:schemeClr val="tx1">
                    <a:lumMod val="95000"/>
                    <a:lumOff val="5000"/>
                  </a:schemeClr>
                </a:solidFill>
              </a:rPr>
              <a:t>layanan</a:t>
            </a:r>
            <a:r>
              <a:rPr lang="en-US" dirty="0">
                <a:solidFill>
                  <a:schemeClr val="tx1">
                    <a:lumMod val="95000"/>
                    <a:lumOff val="5000"/>
                  </a:schemeClr>
                </a:solidFill>
              </a:rPr>
              <a:t> yang </a:t>
            </a:r>
            <a:r>
              <a:rPr lang="en-US" dirty="0" err="1">
                <a:solidFill>
                  <a:schemeClr val="tx1">
                    <a:lumMod val="95000"/>
                    <a:lumOff val="5000"/>
                  </a:schemeClr>
                </a:solidFill>
              </a:rPr>
              <a:t>membantu</a:t>
            </a:r>
            <a:r>
              <a:rPr lang="en-US" dirty="0">
                <a:solidFill>
                  <a:schemeClr val="tx1">
                    <a:lumMod val="95000"/>
                    <a:lumOff val="5000"/>
                  </a:schemeClr>
                </a:solidFill>
              </a:rPr>
              <a:t> </a:t>
            </a:r>
            <a:r>
              <a:rPr lang="en-US" dirty="0" err="1">
                <a:solidFill>
                  <a:schemeClr val="tx1">
                    <a:lumMod val="95000"/>
                    <a:lumOff val="5000"/>
                  </a:schemeClr>
                </a:solidFill>
              </a:rPr>
              <a:t>pengguna</a:t>
            </a:r>
            <a:r>
              <a:rPr lang="en-US" dirty="0">
                <a:solidFill>
                  <a:schemeClr val="tx1">
                    <a:lumMod val="95000"/>
                    <a:lumOff val="5000"/>
                  </a:schemeClr>
                </a:solidFill>
              </a:rPr>
              <a:t> </a:t>
            </a:r>
            <a:r>
              <a:rPr lang="en-US" dirty="0" err="1">
                <a:solidFill>
                  <a:schemeClr val="tx1">
                    <a:lumMod val="95000"/>
                    <a:lumOff val="5000"/>
                  </a:schemeClr>
                </a:solidFill>
              </a:rPr>
              <a:t>mengisi</a:t>
            </a:r>
            <a:r>
              <a:rPr lang="en-US" dirty="0">
                <a:solidFill>
                  <a:schemeClr val="tx1">
                    <a:lumMod val="95000"/>
                    <a:lumOff val="5000"/>
                  </a:schemeClr>
                </a:solidFill>
              </a:rPr>
              <a:t> </a:t>
            </a:r>
            <a:r>
              <a:rPr lang="en-US" dirty="0" err="1">
                <a:solidFill>
                  <a:schemeClr val="tx1">
                    <a:lumMod val="95000"/>
                    <a:lumOff val="5000"/>
                  </a:schemeClr>
                </a:solidFill>
              </a:rPr>
              <a:t>saldo</a:t>
            </a:r>
            <a:r>
              <a:rPr lang="en-US" dirty="0">
                <a:solidFill>
                  <a:schemeClr val="tx1">
                    <a:lumMod val="95000"/>
                    <a:lumOff val="5000"/>
                  </a:schemeClr>
                </a:solidFill>
              </a:rPr>
              <a:t> </a:t>
            </a:r>
            <a:r>
              <a:rPr lang="en-US" dirty="0" err="1">
                <a:solidFill>
                  <a:schemeClr val="tx1">
                    <a:lumMod val="95000"/>
                    <a:lumOff val="5000"/>
                  </a:schemeClr>
                </a:solidFill>
              </a:rPr>
              <a:t>atau</a:t>
            </a:r>
            <a:r>
              <a:rPr lang="en-US" dirty="0">
                <a:solidFill>
                  <a:schemeClr val="tx1">
                    <a:lumMod val="95000"/>
                    <a:lumOff val="5000"/>
                  </a:schemeClr>
                </a:solidFill>
              </a:rPr>
              <a:t> </a:t>
            </a:r>
            <a:r>
              <a:rPr lang="en-US" dirty="0" err="1">
                <a:solidFill>
                  <a:schemeClr val="tx1">
                    <a:lumMod val="95000"/>
                    <a:lumOff val="5000"/>
                  </a:schemeClr>
                </a:solidFill>
              </a:rPr>
              <a:t>kredit</a:t>
            </a:r>
            <a:r>
              <a:rPr lang="en-US" dirty="0">
                <a:solidFill>
                  <a:schemeClr val="tx1">
                    <a:lumMod val="95000"/>
                    <a:lumOff val="5000"/>
                  </a:schemeClr>
                </a:solidFill>
              </a:rPr>
              <a:t> </a:t>
            </a:r>
            <a:r>
              <a:rPr lang="en-US" dirty="0" err="1">
                <a:solidFill>
                  <a:schemeClr val="tx1">
                    <a:lumMod val="95000"/>
                    <a:lumOff val="5000"/>
                  </a:schemeClr>
                </a:solidFill>
              </a:rPr>
              <a:t>akun</a:t>
            </a:r>
            <a:r>
              <a:rPr lang="en-US" dirty="0">
                <a:solidFill>
                  <a:schemeClr val="tx1">
                    <a:lumMod val="95000"/>
                    <a:lumOff val="5000"/>
                  </a:schemeClr>
                </a:solidFill>
              </a:rPr>
              <a:t> </a:t>
            </a:r>
            <a:r>
              <a:rPr lang="en-US" dirty="0" err="1">
                <a:solidFill>
                  <a:schemeClr val="tx1">
                    <a:lumMod val="95000"/>
                    <a:lumOff val="5000"/>
                  </a:schemeClr>
                </a:solidFill>
              </a:rPr>
              <a:t>mereka</a:t>
            </a:r>
            <a:r>
              <a:rPr lang="en-US" dirty="0">
                <a:solidFill>
                  <a:schemeClr val="tx1">
                    <a:lumMod val="95000"/>
                    <a:lumOff val="5000"/>
                  </a:schemeClr>
                </a:solidFill>
              </a:rPr>
              <a:t> </a:t>
            </a:r>
            <a:r>
              <a:rPr lang="en-US" dirty="0" err="1">
                <a:solidFill>
                  <a:schemeClr val="tx1">
                    <a:lumMod val="95000"/>
                    <a:lumOff val="5000"/>
                  </a:schemeClr>
                </a:solidFill>
              </a:rPr>
              <a:t>dengan</a:t>
            </a:r>
            <a:r>
              <a:rPr lang="en-US" dirty="0">
                <a:solidFill>
                  <a:schemeClr val="tx1">
                    <a:lumMod val="95000"/>
                    <a:lumOff val="5000"/>
                  </a:schemeClr>
                </a:solidFill>
              </a:rPr>
              <a:t> </a:t>
            </a:r>
            <a:r>
              <a:rPr lang="en-US" dirty="0" err="1">
                <a:solidFill>
                  <a:schemeClr val="tx1">
                    <a:lumMod val="95000"/>
                    <a:lumOff val="5000"/>
                  </a:schemeClr>
                </a:solidFill>
              </a:rPr>
              <a:t>mudah</a:t>
            </a:r>
            <a:r>
              <a:rPr lang="en-US" dirty="0">
                <a:solidFill>
                  <a:schemeClr val="tx1">
                    <a:lumMod val="95000"/>
                    <a:lumOff val="5000"/>
                  </a:schemeClr>
                </a:solidFill>
              </a:rPr>
              <a:t>, </a:t>
            </a:r>
            <a:r>
              <a:rPr lang="en-US" dirty="0" err="1">
                <a:solidFill>
                  <a:schemeClr val="tx1">
                    <a:lumMod val="95000"/>
                    <a:lumOff val="5000"/>
                  </a:schemeClr>
                </a:solidFill>
              </a:rPr>
              <a:t>cepat</a:t>
            </a:r>
            <a:r>
              <a:rPr lang="en-US" dirty="0">
                <a:solidFill>
                  <a:schemeClr val="tx1">
                    <a:lumMod val="95000"/>
                    <a:lumOff val="5000"/>
                  </a:schemeClr>
                </a:solidFill>
              </a:rPr>
              <a:t>, dan </a:t>
            </a:r>
            <a:r>
              <a:rPr lang="en-US" dirty="0" err="1">
                <a:solidFill>
                  <a:schemeClr val="tx1">
                    <a:lumMod val="95000"/>
                    <a:lumOff val="5000"/>
                  </a:schemeClr>
                </a:solidFill>
              </a:rPr>
              <a:t>aman</a:t>
            </a:r>
            <a:r>
              <a:rPr lang="en-US" dirty="0">
                <a:solidFill>
                  <a:schemeClr val="tx1">
                    <a:lumMod val="95000"/>
                    <a:lumOff val="5000"/>
                  </a:schemeClr>
                </a:solidFill>
              </a:rPr>
              <a:t>. </a:t>
            </a:r>
            <a:r>
              <a:rPr lang="en-US" dirty="0" err="1">
                <a:solidFill>
                  <a:schemeClr val="tx1">
                    <a:lumMod val="95000"/>
                    <a:lumOff val="5000"/>
                  </a:schemeClr>
                </a:solidFill>
              </a:rPr>
              <a:t>Layanan</a:t>
            </a:r>
            <a:r>
              <a:rPr lang="en-US" dirty="0">
                <a:solidFill>
                  <a:schemeClr val="tx1">
                    <a:lumMod val="95000"/>
                    <a:lumOff val="5000"/>
                  </a:schemeClr>
                </a:solidFill>
              </a:rPr>
              <a:t> </a:t>
            </a:r>
            <a:r>
              <a:rPr lang="en-US" dirty="0" err="1">
                <a:solidFill>
                  <a:schemeClr val="tx1">
                    <a:lumMod val="95000"/>
                    <a:lumOff val="5000"/>
                  </a:schemeClr>
                </a:solidFill>
              </a:rPr>
              <a:t>ini</a:t>
            </a:r>
            <a:r>
              <a:rPr lang="en-US" dirty="0">
                <a:solidFill>
                  <a:schemeClr val="tx1">
                    <a:lumMod val="95000"/>
                    <a:lumOff val="5000"/>
                  </a:schemeClr>
                </a:solidFill>
              </a:rPr>
              <a:t> sangat </a:t>
            </a:r>
            <a:r>
              <a:rPr lang="en-US" dirty="0" err="1">
                <a:solidFill>
                  <a:schemeClr val="tx1">
                    <a:lumMod val="95000"/>
                    <a:lumOff val="5000"/>
                  </a:schemeClr>
                </a:solidFill>
              </a:rPr>
              <a:t>bermanfaat</a:t>
            </a:r>
            <a:r>
              <a:rPr lang="en-US" dirty="0">
                <a:solidFill>
                  <a:schemeClr val="tx1">
                    <a:lumMod val="95000"/>
                    <a:lumOff val="5000"/>
                  </a:schemeClr>
                </a:solidFill>
              </a:rPr>
              <a:t> </a:t>
            </a:r>
            <a:r>
              <a:rPr lang="en-US" dirty="0" err="1">
                <a:solidFill>
                  <a:schemeClr val="tx1">
                    <a:lumMod val="95000"/>
                    <a:lumOff val="5000"/>
                  </a:schemeClr>
                </a:solidFill>
              </a:rPr>
              <a:t>bagi</a:t>
            </a:r>
            <a:r>
              <a:rPr lang="en-US" dirty="0">
                <a:solidFill>
                  <a:schemeClr val="tx1">
                    <a:lumMod val="95000"/>
                    <a:lumOff val="5000"/>
                  </a:schemeClr>
                </a:solidFill>
              </a:rPr>
              <a:t> </a:t>
            </a:r>
            <a:r>
              <a:rPr lang="en-US" dirty="0" err="1">
                <a:solidFill>
                  <a:schemeClr val="tx1">
                    <a:lumMod val="95000"/>
                    <a:lumOff val="5000"/>
                  </a:schemeClr>
                </a:solidFill>
              </a:rPr>
              <a:t>pengguna</a:t>
            </a:r>
            <a:r>
              <a:rPr lang="en-US" dirty="0">
                <a:solidFill>
                  <a:schemeClr val="tx1">
                    <a:lumMod val="95000"/>
                    <a:lumOff val="5000"/>
                  </a:schemeClr>
                </a:solidFill>
              </a:rPr>
              <a:t> yang </a:t>
            </a:r>
            <a:r>
              <a:rPr lang="en-US" dirty="0" err="1">
                <a:solidFill>
                  <a:schemeClr val="tx1">
                    <a:lumMod val="95000"/>
                    <a:lumOff val="5000"/>
                  </a:schemeClr>
                </a:solidFill>
              </a:rPr>
              <a:t>ingin</a:t>
            </a:r>
            <a:r>
              <a:rPr lang="en-US" dirty="0">
                <a:solidFill>
                  <a:schemeClr val="tx1">
                    <a:lumMod val="95000"/>
                    <a:lumOff val="5000"/>
                  </a:schemeClr>
                </a:solidFill>
              </a:rPr>
              <a:t> </a:t>
            </a:r>
            <a:r>
              <a:rPr lang="en-US" dirty="0" err="1">
                <a:solidFill>
                  <a:schemeClr val="tx1">
                    <a:lumMod val="95000"/>
                    <a:lumOff val="5000"/>
                  </a:schemeClr>
                </a:solidFill>
              </a:rPr>
              <a:t>menghemat</a:t>
            </a:r>
            <a:r>
              <a:rPr lang="en-US" dirty="0">
                <a:solidFill>
                  <a:schemeClr val="tx1">
                    <a:lumMod val="95000"/>
                    <a:lumOff val="5000"/>
                  </a:schemeClr>
                </a:solidFill>
              </a:rPr>
              <a:t> </a:t>
            </a:r>
            <a:r>
              <a:rPr lang="en-US" dirty="0" err="1">
                <a:solidFill>
                  <a:schemeClr val="tx1">
                    <a:lumMod val="95000"/>
                    <a:lumOff val="5000"/>
                  </a:schemeClr>
                </a:solidFill>
              </a:rPr>
              <a:t>waktu</a:t>
            </a:r>
            <a:r>
              <a:rPr lang="en-US" dirty="0">
                <a:solidFill>
                  <a:schemeClr val="tx1">
                    <a:lumMod val="95000"/>
                    <a:lumOff val="5000"/>
                  </a:schemeClr>
                </a:solidFill>
              </a:rPr>
              <a:t> dan </a:t>
            </a:r>
            <a:r>
              <a:rPr lang="en-US" dirty="0" err="1">
                <a:solidFill>
                  <a:schemeClr val="tx1">
                    <a:lumMod val="95000"/>
                    <a:lumOff val="5000"/>
                  </a:schemeClr>
                </a:solidFill>
              </a:rPr>
              <a:t>tenaga</a:t>
            </a:r>
            <a:r>
              <a:rPr lang="en-US" dirty="0">
                <a:solidFill>
                  <a:schemeClr val="tx1">
                    <a:lumMod val="95000"/>
                    <a:lumOff val="5000"/>
                  </a:schemeClr>
                </a:solidFill>
              </a:rPr>
              <a:t> </a:t>
            </a:r>
            <a:r>
              <a:rPr lang="en-US" dirty="0" err="1">
                <a:solidFill>
                  <a:schemeClr val="tx1">
                    <a:lumMod val="95000"/>
                    <a:lumOff val="5000"/>
                  </a:schemeClr>
                </a:solidFill>
              </a:rPr>
              <a:t>dalam</a:t>
            </a:r>
            <a:r>
              <a:rPr lang="en-US" dirty="0">
                <a:solidFill>
                  <a:schemeClr val="tx1">
                    <a:lumMod val="95000"/>
                    <a:lumOff val="5000"/>
                  </a:schemeClr>
                </a:solidFill>
              </a:rPr>
              <a:t> </a:t>
            </a:r>
            <a:r>
              <a:rPr lang="en-US" dirty="0" err="1">
                <a:solidFill>
                  <a:schemeClr val="tx1">
                    <a:lumMod val="95000"/>
                    <a:lumOff val="5000"/>
                  </a:schemeClr>
                </a:solidFill>
              </a:rPr>
              <a:t>melakukan</a:t>
            </a:r>
            <a:r>
              <a:rPr lang="en-US" dirty="0">
                <a:solidFill>
                  <a:schemeClr val="tx1">
                    <a:lumMod val="95000"/>
                    <a:lumOff val="5000"/>
                  </a:schemeClr>
                </a:solidFill>
              </a:rPr>
              <a:t> </a:t>
            </a:r>
            <a:r>
              <a:rPr lang="en-US" dirty="0" err="1">
                <a:solidFill>
                  <a:schemeClr val="tx1">
                    <a:lumMod val="95000"/>
                    <a:lumOff val="5000"/>
                  </a:schemeClr>
                </a:solidFill>
              </a:rPr>
              <a:t>berbagai</a:t>
            </a:r>
            <a:r>
              <a:rPr lang="en-US" dirty="0">
                <a:solidFill>
                  <a:schemeClr val="tx1">
                    <a:lumMod val="95000"/>
                    <a:lumOff val="5000"/>
                  </a:schemeClr>
                </a:solidFill>
              </a:rPr>
              <a:t> </a:t>
            </a:r>
            <a:r>
              <a:rPr lang="en-US" dirty="0" err="1">
                <a:solidFill>
                  <a:schemeClr val="tx1">
                    <a:lumMod val="95000"/>
                    <a:lumOff val="5000"/>
                  </a:schemeClr>
                </a:solidFill>
              </a:rPr>
              <a:t>transaksi</a:t>
            </a:r>
            <a:r>
              <a:rPr lang="en-US" dirty="0">
                <a:solidFill>
                  <a:schemeClr val="tx1">
                    <a:lumMod val="95000"/>
                    <a:lumOff val="5000"/>
                  </a:schemeClr>
                </a:solidFill>
              </a:rPr>
              <a:t> online.</a:t>
            </a:r>
          </a:p>
        </p:txBody>
      </p:sp>
      <p:sp>
        <p:nvSpPr>
          <p:cNvPr id="8" name="Rectangle 7">
            <a:extLst>
              <a:ext uri="{FF2B5EF4-FFF2-40B4-BE49-F238E27FC236}">
                <a16:creationId xmlns:a16="http://schemas.microsoft.com/office/drawing/2014/main" id="{2E2A1EF5-08DF-576C-97D4-4339AECDC60D}"/>
              </a:ext>
            </a:extLst>
          </p:cNvPr>
          <p:cNvSpPr/>
          <p:nvPr/>
        </p:nvSpPr>
        <p:spPr>
          <a:xfrm>
            <a:off x="2864745" y="7925409"/>
            <a:ext cx="8031855" cy="1464194"/>
          </a:xfrm>
          <a:prstGeom prst="rect">
            <a:avLst/>
          </a:prstGeom>
        </p:spPr>
        <p:txBody>
          <a:bodyPr wrap="square">
            <a:spAutoFit/>
          </a:bodyPr>
          <a:lstStyle/>
          <a:p>
            <a:r>
              <a:rPr lang="en-US" dirty="0" err="1"/>
              <a:t>Bisnis</a:t>
            </a:r>
            <a:r>
              <a:rPr lang="en-US" dirty="0"/>
              <a:t> </a:t>
            </a:r>
            <a:r>
              <a:rPr lang="en-US" dirty="0" err="1"/>
              <a:t>jasa</a:t>
            </a:r>
            <a:r>
              <a:rPr lang="en-US" dirty="0"/>
              <a:t> top up </a:t>
            </a:r>
            <a:r>
              <a:rPr lang="en-US" dirty="0" err="1"/>
              <a:t>dapat</a:t>
            </a:r>
            <a:r>
              <a:rPr lang="en-US" dirty="0"/>
              <a:t> </a:t>
            </a:r>
            <a:r>
              <a:rPr lang="en-US" dirty="0" err="1"/>
              <a:t>memecahkan</a:t>
            </a:r>
            <a:r>
              <a:rPr lang="en-US" dirty="0"/>
              <a:t> </a:t>
            </a:r>
            <a:r>
              <a:rPr lang="en-US" dirty="0" err="1"/>
              <a:t>masalah</a:t>
            </a:r>
            <a:r>
              <a:rPr lang="en-US" dirty="0"/>
              <a:t> </a:t>
            </a:r>
            <a:r>
              <a:rPr lang="en-US" dirty="0" err="1"/>
              <a:t>dengan</a:t>
            </a:r>
            <a:r>
              <a:rPr lang="en-US" dirty="0"/>
              <a:t> </a:t>
            </a:r>
            <a:r>
              <a:rPr lang="en-US" dirty="0" err="1"/>
              <a:t>menyediakan</a:t>
            </a:r>
            <a:r>
              <a:rPr lang="en-US" dirty="0"/>
              <a:t> </a:t>
            </a:r>
            <a:r>
              <a:rPr lang="en-US" dirty="0" err="1"/>
              <a:t>akses</a:t>
            </a:r>
            <a:r>
              <a:rPr lang="en-US" dirty="0"/>
              <a:t> </a:t>
            </a:r>
            <a:r>
              <a:rPr lang="en-US" dirty="0" err="1"/>
              <a:t>mudah</a:t>
            </a:r>
            <a:r>
              <a:rPr lang="en-US" dirty="0"/>
              <a:t> </a:t>
            </a:r>
            <a:r>
              <a:rPr lang="en-US" dirty="0" err="1"/>
              <a:t>ke</a:t>
            </a:r>
            <a:r>
              <a:rPr lang="en-US" dirty="0"/>
              <a:t> </a:t>
            </a:r>
            <a:r>
              <a:rPr lang="en-US" dirty="0" err="1"/>
              <a:t>pembelian</a:t>
            </a:r>
            <a:r>
              <a:rPr lang="en-US" dirty="0"/>
              <a:t> digital </a:t>
            </a:r>
            <a:r>
              <a:rPr lang="en-US" dirty="0" err="1"/>
              <a:t>bagi</a:t>
            </a:r>
            <a:r>
              <a:rPr lang="en-US" dirty="0"/>
              <a:t> </a:t>
            </a:r>
            <a:r>
              <a:rPr lang="en-US" dirty="0" err="1"/>
              <a:t>mereka</a:t>
            </a:r>
            <a:r>
              <a:rPr lang="en-US" dirty="0"/>
              <a:t> yang </a:t>
            </a:r>
            <a:r>
              <a:rPr lang="en-US" dirty="0" err="1"/>
              <a:t>terbatas</a:t>
            </a:r>
            <a:r>
              <a:rPr lang="en-US" dirty="0"/>
              <a:t> oleh </a:t>
            </a:r>
            <a:r>
              <a:rPr lang="en-US" dirty="0" err="1"/>
              <a:t>metode</a:t>
            </a:r>
            <a:r>
              <a:rPr lang="en-US" dirty="0"/>
              <a:t> </a:t>
            </a:r>
            <a:r>
              <a:rPr lang="en-US" dirty="0" err="1"/>
              <a:t>pembayaran</a:t>
            </a:r>
            <a:r>
              <a:rPr lang="en-US" dirty="0"/>
              <a:t> </a:t>
            </a:r>
            <a:r>
              <a:rPr lang="en-US" dirty="0" err="1"/>
              <a:t>tradisional</a:t>
            </a:r>
            <a:r>
              <a:rPr lang="en-US" dirty="0"/>
              <a:t>. </a:t>
            </a:r>
            <a:r>
              <a:rPr lang="en-US" dirty="0" err="1"/>
              <a:t>Ini</a:t>
            </a:r>
            <a:r>
              <a:rPr lang="en-US" dirty="0"/>
              <a:t> </a:t>
            </a:r>
            <a:r>
              <a:rPr lang="en-US" dirty="0" err="1"/>
              <a:t>menghasilkan</a:t>
            </a:r>
            <a:r>
              <a:rPr lang="en-US" dirty="0"/>
              <a:t> </a:t>
            </a:r>
            <a:r>
              <a:rPr lang="en-US" dirty="0" err="1"/>
              <a:t>pendapatan</a:t>
            </a:r>
            <a:r>
              <a:rPr lang="en-US" dirty="0"/>
              <a:t> </a:t>
            </a:r>
            <a:r>
              <a:rPr lang="en-US" dirty="0" err="1"/>
              <a:t>dengan</a:t>
            </a:r>
            <a:r>
              <a:rPr lang="en-US" dirty="0"/>
              <a:t> </a:t>
            </a:r>
            <a:r>
              <a:rPr lang="en-US" dirty="0" err="1"/>
              <a:t>menargetkan</a:t>
            </a:r>
            <a:r>
              <a:rPr lang="en-US" dirty="0"/>
              <a:t> pasar yang </a:t>
            </a:r>
            <a:r>
              <a:rPr lang="en-US" dirty="0" err="1"/>
              <a:t>luas</a:t>
            </a:r>
            <a:r>
              <a:rPr lang="en-US" dirty="0"/>
              <a:t>, </a:t>
            </a:r>
            <a:r>
              <a:rPr lang="en-US" dirty="0" err="1"/>
              <a:t>menawarkan</a:t>
            </a:r>
            <a:r>
              <a:rPr lang="en-US" dirty="0"/>
              <a:t> </a:t>
            </a:r>
            <a:r>
              <a:rPr lang="en-US" dirty="0" err="1"/>
              <a:t>layanan</a:t>
            </a:r>
            <a:r>
              <a:rPr lang="en-US" dirty="0"/>
              <a:t> </a:t>
            </a:r>
            <a:r>
              <a:rPr lang="en-US" dirty="0" err="1"/>
              <a:t>tambahan</a:t>
            </a:r>
            <a:r>
              <a:rPr lang="en-US" dirty="0"/>
              <a:t>, dan </a:t>
            </a:r>
            <a:r>
              <a:rPr lang="en-US" dirty="0" err="1"/>
              <a:t>pemasaran</a:t>
            </a:r>
            <a:r>
              <a:rPr lang="en-US" dirty="0"/>
              <a:t> yang </a:t>
            </a:r>
            <a:r>
              <a:rPr lang="en-US" dirty="0" err="1"/>
              <a:t>efektif</a:t>
            </a:r>
            <a:r>
              <a:rPr lang="en-US" dirty="0"/>
              <a:t> </a:t>
            </a:r>
            <a:r>
              <a:rPr lang="en-US" dirty="0" err="1"/>
              <a:t>untuk</a:t>
            </a:r>
            <a:r>
              <a:rPr lang="en-US" dirty="0"/>
              <a:t> </a:t>
            </a:r>
            <a:r>
              <a:rPr lang="en-US" dirty="0" err="1"/>
              <a:t>menarik</a:t>
            </a:r>
            <a:r>
              <a:rPr lang="en-US" dirty="0"/>
              <a:t> dan </a:t>
            </a:r>
            <a:r>
              <a:rPr lang="en-US" dirty="0" err="1"/>
              <a:t>mempertahankan</a:t>
            </a:r>
            <a:r>
              <a:rPr lang="en-US" dirty="0"/>
              <a:t> </a:t>
            </a:r>
            <a:r>
              <a:rPr lang="en-US" dirty="0" err="1"/>
              <a:t>pelanggan</a:t>
            </a:r>
            <a:r>
              <a:rPr lang="en-US" dirty="0"/>
              <a:t>.</a:t>
            </a:r>
          </a:p>
        </p:txBody>
      </p:sp>
      <p:sp>
        <p:nvSpPr>
          <p:cNvPr id="4" name="Rectangle 3">
            <a:extLst>
              <a:ext uri="{FF2B5EF4-FFF2-40B4-BE49-F238E27FC236}">
                <a16:creationId xmlns:a16="http://schemas.microsoft.com/office/drawing/2014/main" id="{3B4B5E9F-B8BD-C712-0CF9-40075AACEA26}"/>
              </a:ext>
            </a:extLst>
          </p:cNvPr>
          <p:cNvSpPr/>
          <p:nvPr/>
        </p:nvSpPr>
        <p:spPr>
          <a:xfrm>
            <a:off x="13944600" y="4267518"/>
            <a:ext cx="4064163"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a:solidFill>
                  <a:srgbClr val="000000"/>
                </a:solidFill>
                <a:latin typeface="Avenir"/>
              </a:rPr>
              <a:t>	Your goal when answering this slide should be to create enough interest about your venture.</a:t>
            </a:r>
            <a:endParaRPr lang="en-US" sz="2400" dirty="0"/>
          </a:p>
        </p:txBody>
      </p:sp>
      <p:pic>
        <p:nvPicPr>
          <p:cNvPr id="9" name="Graphic 27" descr="Target with solid fill">
            <a:extLst>
              <a:ext uri="{FF2B5EF4-FFF2-40B4-BE49-F238E27FC236}">
                <a16:creationId xmlns:a16="http://schemas.microsoft.com/office/drawing/2014/main" id="{50A93727-CA8A-EDB9-221F-C5EE7E9264F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97000" y="4399002"/>
            <a:ext cx="655576" cy="637001"/>
          </a:xfrm>
          <a:prstGeom prst="rect">
            <a:avLst/>
          </a:prstGeom>
        </p:spPr>
      </p:pic>
      <p:pic>
        <p:nvPicPr>
          <p:cNvPr id="11" name="Picture 10">
            <a:extLst>
              <a:ext uri="{FF2B5EF4-FFF2-40B4-BE49-F238E27FC236}">
                <a16:creationId xmlns:a16="http://schemas.microsoft.com/office/drawing/2014/main" id="{93564DFA-AC88-C6BC-DDEE-549AA3D90F9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160097" y="652376"/>
            <a:ext cx="1656227" cy="1656227"/>
          </a:xfrm>
          <a:prstGeom prst="rect">
            <a:avLst/>
          </a:prstGeom>
        </p:spPr>
      </p:pic>
    </p:spTree>
    <p:extLst>
      <p:ext uri="{BB962C8B-B14F-4D97-AF65-F5344CB8AC3E}">
        <p14:creationId xmlns:p14="http://schemas.microsoft.com/office/powerpoint/2010/main" val="4852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75274538"/>
              </p:ext>
            </p:extLst>
          </p:nvPr>
        </p:nvGraphicFramePr>
        <p:xfrm>
          <a:off x="609598" y="1784082"/>
          <a:ext cx="15531787" cy="6560940"/>
        </p:xfrm>
        <a:graphic>
          <a:graphicData uri="http://schemas.openxmlformats.org/drawingml/2006/table">
            <a:tbl>
              <a:tblPr firstRow="1" bandRow="1">
                <a:tableStyleId>{2D5ABB26-0587-4C30-8999-92F81FD0307C}</a:tableStyleId>
              </a:tblPr>
              <a:tblGrid>
                <a:gridCol w="5175802">
                  <a:extLst>
                    <a:ext uri="{9D8B030D-6E8A-4147-A177-3AD203B41FA5}">
                      <a16:colId xmlns:a16="http://schemas.microsoft.com/office/drawing/2014/main" val="20000"/>
                    </a:ext>
                  </a:extLst>
                </a:gridCol>
                <a:gridCol w="5175802">
                  <a:extLst>
                    <a:ext uri="{9D8B030D-6E8A-4147-A177-3AD203B41FA5}">
                      <a16:colId xmlns:a16="http://schemas.microsoft.com/office/drawing/2014/main" val="20001"/>
                    </a:ext>
                  </a:extLst>
                </a:gridCol>
                <a:gridCol w="5180183">
                  <a:extLst>
                    <a:ext uri="{9D8B030D-6E8A-4147-A177-3AD203B41FA5}">
                      <a16:colId xmlns:a16="http://schemas.microsoft.com/office/drawing/2014/main" val="20002"/>
                    </a:ext>
                  </a:extLst>
                </a:gridCol>
              </a:tblGrid>
              <a:tr h="2849424">
                <a:tc>
                  <a:txBody>
                    <a:bodyPr/>
                    <a:lstStyle/>
                    <a:p>
                      <a:pPr marL="85090">
                        <a:lnSpc>
                          <a:spcPct val="100000"/>
                        </a:lnSpc>
                        <a:spcBef>
                          <a:spcPts val="635"/>
                        </a:spcBef>
                      </a:pPr>
                      <a:r>
                        <a:rPr sz="1400" b="1" spc="-120" dirty="0">
                          <a:latin typeface="Verdana" panose="020B0604030504040204" pitchFamily="34" charset="0"/>
                          <a:ea typeface="Verdana" panose="020B0604030504040204" pitchFamily="34" charset="0"/>
                          <a:cs typeface="Open Sans" panose="020B0606030504020204" pitchFamily="34" charset="0"/>
                        </a:rPr>
                        <a:t>CONTEXT</a:t>
                      </a:r>
                      <a:endParaRPr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sz="1400" spc="-70" dirty="0">
                          <a:latin typeface="Verdana" panose="020B0604030504040204" pitchFamily="34" charset="0"/>
                          <a:ea typeface="Verdana" panose="020B0604030504040204" pitchFamily="34" charset="0"/>
                          <a:cs typeface="Open Sans" panose="020B0606030504020204" pitchFamily="34" charset="0"/>
                        </a:rPr>
                        <a:t>When</a:t>
                      </a:r>
                      <a:r>
                        <a:rPr sz="1400" spc="-19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does</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the</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85" dirty="0">
                          <a:latin typeface="Verdana" panose="020B0604030504040204" pitchFamily="34" charset="0"/>
                          <a:ea typeface="Verdana" panose="020B0604030504040204" pitchFamily="34" charset="0"/>
                          <a:cs typeface="Open Sans" panose="020B0606030504020204" pitchFamily="34" charset="0"/>
                        </a:rPr>
                        <a:t>p</a:t>
                      </a:r>
                      <a:r>
                        <a:rPr sz="1400" spc="-95" dirty="0">
                          <a:latin typeface="Verdana" panose="020B0604030504040204" pitchFamily="34" charset="0"/>
                          <a:ea typeface="Verdana" panose="020B0604030504040204" pitchFamily="34" charset="0"/>
                          <a:cs typeface="Open Sans" panose="020B0606030504020204" pitchFamily="34" charset="0"/>
                        </a:rPr>
                        <a:t>r</a:t>
                      </a:r>
                      <a:r>
                        <a:rPr sz="1400" spc="-90" dirty="0">
                          <a:latin typeface="Verdana" panose="020B0604030504040204" pitchFamily="34" charset="0"/>
                          <a:ea typeface="Verdana" panose="020B0604030504040204" pitchFamily="34" charset="0"/>
                          <a:cs typeface="Open Sans" panose="020B0606030504020204" pitchFamily="34" charset="0"/>
                        </a:rPr>
                        <a:t>o</a:t>
                      </a:r>
                      <a:r>
                        <a:rPr sz="1400" spc="-85" dirty="0">
                          <a:latin typeface="Verdana" panose="020B0604030504040204" pitchFamily="34" charset="0"/>
                          <a:ea typeface="Verdana" panose="020B0604030504040204" pitchFamily="34" charset="0"/>
                          <a:cs typeface="Open Sans" panose="020B0606030504020204" pitchFamily="34" charset="0"/>
                        </a:rPr>
                        <a:t>b</a:t>
                      </a:r>
                      <a:r>
                        <a:rPr sz="1400" spc="-60" dirty="0">
                          <a:latin typeface="Verdana" panose="020B0604030504040204" pitchFamily="34" charset="0"/>
                          <a:ea typeface="Verdana" panose="020B0604030504040204" pitchFamily="34" charset="0"/>
                          <a:cs typeface="Open Sans" panose="020B0606030504020204" pitchFamily="34" charset="0"/>
                        </a:rPr>
                        <a:t>l</a:t>
                      </a:r>
                      <a:r>
                        <a:rPr sz="1400" spc="-95" dirty="0">
                          <a:latin typeface="Verdana" panose="020B0604030504040204" pitchFamily="34" charset="0"/>
                          <a:ea typeface="Verdana" panose="020B0604030504040204" pitchFamily="34" charset="0"/>
                          <a:cs typeface="Open Sans" panose="020B0606030504020204" pitchFamily="34" charset="0"/>
                        </a:rPr>
                        <a:t>e</a:t>
                      </a:r>
                      <a:r>
                        <a:rPr sz="1400" dirty="0">
                          <a:latin typeface="Verdana" panose="020B0604030504040204" pitchFamily="34" charset="0"/>
                          <a:ea typeface="Verdana" panose="020B0604030504040204" pitchFamily="34" charset="0"/>
                          <a:cs typeface="Open Sans" panose="020B0606030504020204" pitchFamily="34" charset="0"/>
                        </a:rPr>
                        <a:t>m</a:t>
                      </a:r>
                      <a:r>
                        <a:rPr sz="1400" spc="-254" dirty="0">
                          <a:latin typeface="Verdana" panose="020B0604030504040204" pitchFamily="34" charset="0"/>
                          <a:ea typeface="Verdana" panose="020B0604030504040204" pitchFamily="34" charset="0"/>
                          <a:cs typeface="Open Sans" panose="020B0606030504020204" pitchFamily="34" charset="0"/>
                        </a:rPr>
                        <a:t> </a:t>
                      </a:r>
                      <a:r>
                        <a:rPr sz="1400" spc="-70" dirty="0">
                          <a:latin typeface="Verdana" panose="020B0604030504040204" pitchFamily="34" charset="0"/>
                          <a:ea typeface="Verdana" panose="020B0604030504040204" pitchFamily="34" charset="0"/>
                          <a:cs typeface="Open Sans" panose="020B0606030504020204" pitchFamily="34" charset="0"/>
                        </a:rPr>
                        <a:t>o</a:t>
                      </a:r>
                      <a:r>
                        <a:rPr sz="1400" spc="-65" dirty="0">
                          <a:latin typeface="Verdana" panose="020B0604030504040204" pitchFamily="34" charset="0"/>
                          <a:ea typeface="Verdana" panose="020B0604030504040204" pitchFamily="34" charset="0"/>
                          <a:cs typeface="Open Sans" panose="020B0606030504020204" pitchFamily="34" charset="0"/>
                        </a:rPr>
                        <a:t>cc</a:t>
                      </a:r>
                      <a:r>
                        <a:rPr sz="1400" spc="-45" dirty="0">
                          <a:latin typeface="Verdana" panose="020B0604030504040204" pitchFamily="34" charset="0"/>
                          <a:ea typeface="Verdana" panose="020B0604030504040204" pitchFamily="34" charset="0"/>
                          <a:cs typeface="Open Sans" panose="020B0606030504020204" pitchFamily="34" charset="0"/>
                        </a:rPr>
                        <a:t>u</a:t>
                      </a:r>
                      <a:r>
                        <a:rPr sz="1400" spc="-55" dirty="0">
                          <a:latin typeface="Verdana" panose="020B0604030504040204" pitchFamily="34" charset="0"/>
                          <a:ea typeface="Verdana" panose="020B0604030504040204" pitchFamily="34" charset="0"/>
                          <a:cs typeface="Open Sans" panose="020B0606030504020204" pitchFamily="34" charset="0"/>
                        </a:rPr>
                        <a:t>r</a:t>
                      </a:r>
                      <a:r>
                        <a:rPr sz="1400" dirty="0">
                          <a:latin typeface="Verdana" panose="020B0604030504040204" pitchFamily="34" charset="0"/>
                          <a:ea typeface="Verdana" panose="020B0604030504040204" pitchFamily="34" charset="0"/>
                          <a:cs typeface="Open Sans" panose="020B0606030504020204" pitchFamily="34" charset="0"/>
                        </a:rPr>
                        <a:t>?</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endParaRPr lang="en-US"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dalam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biasanya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terjadi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ketika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ada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gangguan</a:t>
                      </a:r>
                      <a:r>
                        <a:rPr lang="en-US" sz="1400" dirty="0">
                          <a:latin typeface="Verdana" panose="020B0604030504040204" pitchFamily="34" charset="0"/>
                          <a:ea typeface="Verdana" panose="020B0604030504040204" pitchFamily="34" charset="0"/>
                          <a:cs typeface="Open Sans" panose="020B0606030504020204" pitchFamily="34" charset="0"/>
                        </a:rPr>
                        <a:t> pada </a:t>
                      </a:r>
                      <a:r>
                        <a:rPr lang="en-US" sz="1400" dirty="0" err="1">
                          <a:latin typeface="Verdana" panose="020B0604030504040204" pitchFamily="34" charset="0"/>
                          <a:ea typeface="Verdana" panose="020B0604030504040204" pitchFamily="34" charset="0"/>
                          <a:cs typeface="Open Sans" panose="020B0606030504020204" pitchFamily="34" charset="0"/>
                        </a:rPr>
                        <a:t>sistem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penipuan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atau</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persaingan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ketat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Selain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itu</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muncul</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ada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perubahan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kebijakan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dari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pengembang</a:t>
                      </a:r>
                      <a:r>
                        <a:rPr lang="en-US" sz="1400" dirty="0">
                          <a:latin typeface="Verdana" panose="020B0604030504040204" pitchFamily="34" charset="0"/>
                          <a:ea typeface="Verdana" panose="020B0604030504040204" pitchFamily="34" charset="0"/>
                          <a:cs typeface="Open Sans" panose="020B0606030504020204" pitchFamily="34" charset="0"/>
                        </a:rPr>
                        <a:t> game yang </a:t>
                      </a:r>
                      <a:r>
                        <a:rPr lang="en-US" sz="1400" dirty="0" err="1">
                          <a:latin typeface="Verdana" panose="020B0604030504040204" pitchFamily="34" charset="0"/>
                          <a:ea typeface="Verdana" panose="020B0604030504040204" pitchFamily="34" charset="0"/>
                          <a:cs typeface="Open Sans" panose="020B0606030504020204" pitchFamily="34" charset="0"/>
                        </a:rPr>
                        <a:t>mempengaruhi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mekanisme</a:t>
                      </a:r>
                      <a:r>
                        <a:rPr lang="en-US" sz="1400" dirty="0">
                          <a:latin typeface="Verdana" panose="020B0604030504040204" pitchFamily="34" charset="0"/>
                          <a:ea typeface="Verdana" panose="020B0604030504040204" pitchFamily="34" charset="0"/>
                          <a:cs typeface="Open Sans" panose="020B0606030504020204" pitchFamily="34" charset="0"/>
                        </a:rPr>
                        <a:t> top up</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1400" b="1" spc="-13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30" dirty="0">
                          <a:latin typeface="Verdana" panose="020B0604030504040204" pitchFamily="34" charset="0"/>
                          <a:ea typeface="Verdana" panose="020B0604030504040204" pitchFamily="34" charset="0"/>
                          <a:cs typeface="Open Sans" panose="020B0606030504020204" pitchFamily="34" charset="0"/>
                        </a:rPr>
                        <a:t>What</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is</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the</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root </a:t>
                      </a:r>
                      <a:r>
                        <a:rPr sz="1400" spc="-55" dirty="0">
                          <a:latin typeface="Verdana" panose="020B0604030504040204" pitchFamily="34" charset="0"/>
                          <a:ea typeface="Verdana" panose="020B0604030504040204" pitchFamily="34" charset="0"/>
                          <a:cs typeface="Open Sans" panose="020B0606030504020204" pitchFamily="34" charset="0"/>
                        </a:rPr>
                        <a:t>cause</a:t>
                      </a:r>
                      <a:r>
                        <a:rPr sz="1400" spc="4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of</a:t>
                      </a:r>
                      <a:r>
                        <a:rPr lang="en-IN" sz="1400" spc="0" dirty="0">
                          <a:latin typeface="Verdana" panose="020B0604030504040204" pitchFamily="34" charset="0"/>
                          <a:ea typeface="Verdana" panose="020B0604030504040204" pitchFamily="34" charset="0"/>
                          <a:cs typeface="Open Sans" panose="020B0606030504020204" pitchFamily="34" charset="0"/>
                        </a:rPr>
                        <a:t> t</a:t>
                      </a:r>
                      <a:r>
                        <a:rPr sz="1400" spc="-70" dirty="0">
                          <a:latin typeface="Verdana" panose="020B0604030504040204" pitchFamily="34" charset="0"/>
                          <a:ea typeface="Verdana" panose="020B0604030504040204" pitchFamily="34" charset="0"/>
                          <a:cs typeface="Open Sans" panose="020B0606030504020204" pitchFamily="34" charset="0"/>
                        </a:rPr>
                        <a:t>he</a:t>
                      </a:r>
                      <a:r>
                        <a:rPr lang="en-IN" sz="1400" spc="-70" dirty="0">
                          <a:latin typeface="Verdana" panose="020B0604030504040204" pitchFamily="34" charset="0"/>
                          <a:ea typeface="Verdana" panose="020B0604030504040204" pitchFamily="34" charset="0"/>
                          <a:cs typeface="Open Sans" panose="020B0606030504020204" pitchFamily="34" charset="0"/>
                        </a:rPr>
                        <a:t> problem</a:t>
                      </a:r>
                      <a:r>
                        <a:rPr sz="1400" spc="-70" dirty="0">
                          <a:latin typeface="Verdana" panose="020B0604030504040204" pitchFamily="34" charset="0"/>
                          <a:ea typeface="Verdana" panose="020B0604030504040204" pitchFamily="34" charset="0"/>
                          <a:cs typeface="Open Sans" panose="020B0606030504020204" pitchFamily="34" charset="0"/>
                        </a:rPr>
                        <a:t>?</a:t>
                      </a: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US" sz="1400" dirty="0">
                          <a:latin typeface="Verdana" panose="020B0604030504040204" pitchFamily="34" charset="0"/>
                          <a:ea typeface="Verdana" panose="020B0604030504040204" pitchFamily="34" charset="0"/>
                          <a:cs typeface="Open Sans" panose="020B0606030504020204" pitchFamily="34" charset="0"/>
                        </a:rPr>
                        <a:t>Akar </a:t>
                      </a:r>
                      <a:r>
                        <a:rPr lang="en-US" sz="1400" dirty="0" err="1">
                          <a:latin typeface="Verdana" panose="020B0604030504040204" pitchFamily="34" charset="0"/>
                          <a:ea typeface="Verdana" panose="020B0604030504040204" pitchFamily="34" charset="0"/>
                          <a:cs typeface="Open Sans" panose="020B0606030504020204" pitchFamily="34" charset="0"/>
                        </a:rPr>
                        <a:t>permasalahan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mendorong</a:t>
                      </a:r>
                      <a:r>
                        <a:rPr lang="en-US" sz="1400" dirty="0">
                          <a:latin typeface="Verdana" panose="020B0604030504040204" pitchFamily="34" charset="0"/>
                          <a:ea typeface="Verdana" panose="020B0604030504040204" pitchFamily="34" charset="0"/>
                          <a:cs typeface="Open Sans" panose="020B0606030504020204" pitchFamily="34" charset="0"/>
                        </a:rPr>
                        <a:t> ide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kebutuhan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akses</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lebih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mudah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digital, </a:t>
                      </a:r>
                      <a:r>
                        <a:rPr lang="en-US" sz="1400" dirty="0" err="1">
                          <a:latin typeface="Verdana" panose="020B0604030504040204" pitchFamily="34" charset="0"/>
                          <a:ea typeface="Verdana" panose="020B0604030504040204" pitchFamily="34" charset="0"/>
                          <a:cs typeface="Open Sans" panose="020B0606030504020204" pitchFamily="34" charset="0"/>
                        </a:rPr>
                        <a:t>keterbatasan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metode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tradisional</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permintaan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tinggi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cepat</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aman</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1400" b="1" spc="-135"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do </a:t>
                      </a:r>
                      <a:r>
                        <a:rPr sz="1400" spc="-60" dirty="0">
                          <a:latin typeface="Verdana" panose="020B0604030504040204" pitchFamily="34" charset="0"/>
                          <a:ea typeface="Verdana" panose="020B0604030504040204" pitchFamily="34" charset="0"/>
                          <a:cs typeface="Open Sans" panose="020B0606030504020204" pitchFamily="34" charset="0"/>
                        </a:rPr>
                        <a:t>customers </a:t>
                      </a:r>
                      <a:r>
                        <a:rPr sz="1400" spc="-20" dirty="0">
                          <a:latin typeface="Verdana" panose="020B0604030504040204" pitchFamily="34" charset="0"/>
                          <a:ea typeface="Verdana" panose="020B0604030504040204" pitchFamily="34" charset="0"/>
                          <a:cs typeface="Open Sans" panose="020B0606030504020204" pitchFamily="34" charset="0"/>
                        </a:rPr>
                        <a:t>do</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now</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to</a:t>
                      </a:r>
                      <a:r>
                        <a:rPr sz="1400" spc="-15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ﬁx</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the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menggunakan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langkah-langkah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seperti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memeriksa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koneksi</a:t>
                      </a:r>
                      <a:r>
                        <a:rPr lang="en-US" sz="1400" dirty="0">
                          <a:latin typeface="Verdana" panose="020B0604030504040204" pitchFamily="34" charset="0"/>
                          <a:ea typeface="Verdana" panose="020B0604030504040204" pitchFamily="34" charset="0"/>
                          <a:cs typeface="Open Sans" panose="020B0606030504020204" pitchFamily="34" charset="0"/>
                        </a:rPr>
                        <a:t> internet, </a:t>
                      </a:r>
                      <a:r>
                        <a:rPr lang="en-US" sz="1400" dirty="0" err="1">
                          <a:latin typeface="Verdana" panose="020B0604030504040204" pitchFamily="34" charset="0"/>
                          <a:ea typeface="Verdana" panose="020B0604030504040204" pitchFamily="34" charset="0"/>
                          <a:cs typeface="Open Sans" panose="020B0606030504020204" pitchFamily="34" charset="0"/>
                        </a:rPr>
                        <a:t>saldo</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metode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serta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menghubungi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mengatasi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top up.</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889931">
                <a:tc rowSpan="2">
                  <a:txBody>
                    <a:bodyPr/>
                    <a:lstStyle/>
                    <a:p>
                      <a:pPr marL="85090">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p>
                    <a:p>
                      <a:pPr marL="85090" marR="702310">
                        <a:lnSpc>
                          <a:spcPct val="100000"/>
                        </a:lnSpc>
                      </a:pPr>
                      <a:r>
                        <a:rPr sz="1400" spc="-40" dirty="0">
                          <a:latin typeface="Verdana" panose="020B0604030504040204" pitchFamily="34" charset="0"/>
                          <a:ea typeface="Verdana" panose="020B0604030504040204" pitchFamily="34" charset="0"/>
                          <a:cs typeface="Open Sans" panose="020B0606030504020204" pitchFamily="34" charset="0"/>
                        </a:rPr>
                        <a:t>Who</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has</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the</a:t>
                      </a:r>
                      <a:r>
                        <a:rPr sz="1400" spc="-245"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most </a:t>
                      </a:r>
                      <a:r>
                        <a:rPr sz="1400" spc="-55" dirty="0">
                          <a:latin typeface="Verdana" panose="020B0604030504040204" pitchFamily="34" charset="0"/>
                          <a:ea typeface="Verdana" panose="020B0604030504040204" pitchFamily="34" charset="0"/>
                          <a:cs typeface="Open Sans" panose="020B0606030504020204" pitchFamily="34" charset="0"/>
                        </a:rPr>
                        <a:t>often?</a:t>
                      </a: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r>
                        <a:rPr lang="en-US" sz="1400" spc="-55" dirty="0" err="1">
                          <a:latin typeface="Verdana" panose="020B0604030504040204" pitchFamily="34" charset="0"/>
                          <a:ea typeface="Verdana" panose="020B0604030504040204" pitchFamily="34" charset="0"/>
                          <a:cs typeface="Open Sans" panose="020B0606030504020204" pitchFamily="34" charset="0"/>
                        </a:rPr>
                        <a:t>Dalam</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bisnis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jasa</a:t>
                      </a:r>
                      <a:r>
                        <a:rPr lang="en-US" sz="1400" spc="-55" dirty="0">
                          <a:latin typeface="Verdana" panose="020B0604030504040204" pitchFamily="34" charset="0"/>
                          <a:ea typeface="Verdana" panose="020B0604030504040204" pitchFamily="34" charset="0"/>
                          <a:cs typeface="Open Sans" panose="020B0606030504020204" pitchFamily="34" charset="0"/>
                        </a:rPr>
                        <a:t> top up, </a:t>
                      </a:r>
                      <a:r>
                        <a:rPr lang="en-US" sz="1400" spc="-55" dirty="0" err="1">
                          <a:latin typeface="Verdana" panose="020B0604030504040204" pitchFamily="34" charset="0"/>
                          <a:ea typeface="Verdana" panose="020B0604030504040204" pitchFamily="34" charset="0"/>
                          <a:cs typeface="Open Sans" panose="020B0606030504020204" pitchFamily="34" charset="0"/>
                        </a:rPr>
                        <a:t>masalah</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sering</a:t>
                      </a:r>
                      <a:r>
                        <a:rPr lang="en-US" sz="1400" spc="-55" dirty="0">
                          <a:latin typeface="Verdana" panose="020B0604030504040204" pitchFamily="34" charset="0"/>
                          <a:ea typeface="Verdana" panose="020B0604030504040204" pitchFamily="34" charset="0"/>
                          <a:cs typeface="Open Sans" panose="020B0606030504020204" pitchFamily="34" charset="0"/>
                        </a:rPr>
                        <a:t> kali </a:t>
                      </a:r>
                      <a:r>
                        <a:rPr lang="en-US" sz="1400" spc="-55" dirty="0" err="1">
                          <a:latin typeface="Verdana" panose="020B0604030504040204" pitchFamily="34" charset="0"/>
                          <a:ea typeface="Verdana" panose="020B0604030504040204" pitchFamily="34" charset="0"/>
                          <a:cs typeface="Open Sans" panose="020B0606030504020204" pitchFamily="34" charset="0"/>
                        </a:rPr>
                        <a:t>dihadapi</a:t>
                      </a:r>
                      <a:r>
                        <a:rPr lang="en-US" sz="1400" spc="-55" dirty="0">
                          <a:latin typeface="Verdana" panose="020B0604030504040204" pitchFamily="34" charset="0"/>
                          <a:ea typeface="Verdana" panose="020B0604030504040204" pitchFamily="34" charset="0"/>
                          <a:cs typeface="Open Sans" panose="020B0606030504020204" pitchFamily="34" charset="0"/>
                        </a:rPr>
                        <a:t> oleh </a:t>
                      </a:r>
                      <a:r>
                        <a:rPr lang="en-US" sz="1400" spc="-55" dirty="0" err="1">
                          <a:latin typeface="Verdana" panose="020B0604030504040204" pitchFamily="34" charset="0"/>
                          <a:ea typeface="Verdana" panose="020B0604030504040204" pitchFamily="34" charset="0"/>
                          <a:cs typeface="Open Sans" panose="020B0606030504020204" pitchFamily="34" charset="0"/>
                        </a:rPr>
                        <a:t>pengguna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baru</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belum</a:t>
                      </a:r>
                      <a:r>
                        <a:rPr lang="en-US" sz="1400" spc="-55" dirty="0">
                          <a:latin typeface="Verdana" panose="020B0604030504040204" pitchFamily="34" charset="0"/>
                          <a:ea typeface="Verdana" panose="020B0604030504040204" pitchFamily="34" charset="0"/>
                          <a:cs typeface="Open Sans" panose="020B0606030504020204" pitchFamily="34" charset="0"/>
                        </a:rPr>
                        <a:t> familiar </a:t>
                      </a:r>
                      <a:r>
                        <a:rPr lang="en-US" sz="1400" spc="-55" dirty="0" err="1">
                          <a:latin typeface="Verdana" panose="020B0604030504040204" pitchFamily="34" charset="0"/>
                          <a:ea typeface="Verdana" panose="020B0604030504040204" pitchFamily="34" charset="0"/>
                          <a:cs typeface="Open Sans" panose="020B0606030504020204" pitchFamily="34" charset="0"/>
                        </a:rPr>
                        <a:t>dengan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prosesnya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serta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mereka</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berada</a:t>
                      </a:r>
                      <a:r>
                        <a:rPr lang="en-US" sz="1400" spc="-55" dirty="0">
                          <a:latin typeface="Verdana" panose="020B0604030504040204" pitchFamily="34" charset="0"/>
                          <a:ea typeface="Verdana" panose="020B0604030504040204" pitchFamily="34" charset="0"/>
                          <a:cs typeface="Open Sans" panose="020B0606030504020204" pitchFamily="34" charset="0"/>
                        </a:rPr>
                        <a:t> di area </a:t>
                      </a:r>
                      <a:r>
                        <a:rPr lang="en-US" sz="1400" spc="-55" dirty="0" err="1">
                          <a:latin typeface="Verdana" panose="020B0604030504040204" pitchFamily="34" charset="0"/>
                          <a:ea typeface="Verdana" panose="020B0604030504040204" pitchFamily="34" charset="0"/>
                          <a:cs typeface="Open Sans" panose="020B0606030504020204" pitchFamily="34" charset="0"/>
                        </a:rPr>
                        <a:t>dengan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akses</a:t>
                      </a:r>
                      <a:r>
                        <a:rPr lang="en-US" sz="1400" spc="-55" dirty="0">
                          <a:latin typeface="Verdana" panose="020B0604030504040204" pitchFamily="34" charset="0"/>
                          <a:ea typeface="Verdana" panose="020B0604030504040204" pitchFamily="34" charset="0"/>
                          <a:cs typeface="Open Sans" panose="020B0606030504020204" pitchFamily="34" charset="0"/>
                        </a:rPr>
                        <a:t> internet yang </a:t>
                      </a:r>
                      <a:r>
                        <a:rPr lang="en-US" sz="1400" spc="-55" dirty="0" err="1">
                          <a:latin typeface="Verdana" panose="020B0604030504040204" pitchFamily="34" charset="0"/>
                          <a:ea typeface="Verdana" panose="020B0604030504040204" pitchFamily="34" charset="0"/>
                          <a:cs typeface="Open Sans" panose="020B0606030504020204" pitchFamily="34" charset="0"/>
                        </a:rPr>
                        <a:t>terbatas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atau</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tidak</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stabil</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Pelanggan</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tidak</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memiliki</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akses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ke</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metode</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pembayaran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konvensional</a:t>
                      </a:r>
                      <a:r>
                        <a:rPr lang="en-US" sz="1400" spc="-55" dirty="0">
                          <a:latin typeface="Verdana" panose="020B0604030504040204" pitchFamily="34" charset="0"/>
                          <a:ea typeface="Verdana" panose="020B0604030504040204" pitchFamily="34" charset="0"/>
                          <a:cs typeface="Open Sans" panose="020B0606030504020204" pitchFamily="34" charset="0"/>
                        </a:rPr>
                        <a:t> juga </a:t>
                      </a:r>
                      <a:r>
                        <a:rPr lang="en-US" sz="1400" spc="-55" dirty="0" err="1">
                          <a:latin typeface="Verdana" panose="020B0604030504040204" pitchFamily="34" charset="0"/>
                          <a:ea typeface="Verdana" panose="020B0604030504040204" pitchFamily="34" charset="0"/>
                          <a:cs typeface="Open Sans" panose="020B0606030504020204" pitchFamily="34" charset="0"/>
                        </a:rPr>
                        <a:t>sering</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mengalami</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kesulitan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dalam</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melakukan</a:t>
                      </a:r>
                      <a:r>
                        <a:rPr lang="en-US" sz="1400" spc="-55" dirty="0">
                          <a:latin typeface="Verdana" panose="020B0604030504040204" pitchFamily="34" charset="0"/>
                          <a:ea typeface="Verdana" panose="020B0604030504040204" pitchFamily="34" charset="0"/>
                          <a:cs typeface="Open Sans" panose="020B0606030504020204" pitchFamily="34" charset="0"/>
                        </a:rPr>
                        <a:t> top up.</a:t>
                      </a: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1400" b="1" spc="-150" dirty="0">
                          <a:latin typeface="Verdana" panose="020B0604030504040204" pitchFamily="34" charset="0"/>
                          <a:ea typeface="Verdana" panose="020B0604030504040204" pitchFamily="34" charset="0"/>
                          <a:cs typeface="Open Sans" panose="020B0606030504020204" pitchFamily="34" charset="0"/>
                        </a:rPr>
                        <a:t> </a:t>
                      </a:r>
                      <a:r>
                        <a:rPr sz="1400" b="1" spc="-150"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How</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does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229"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customer</a:t>
                      </a:r>
                      <a:r>
                        <a:rPr sz="1400" spc="-215" dirty="0">
                          <a:latin typeface="Verdana" panose="020B0604030504040204" pitchFamily="34" charset="0"/>
                          <a:ea typeface="Verdana" panose="020B0604030504040204" pitchFamily="34" charset="0"/>
                          <a:cs typeface="Open Sans" panose="020B0606030504020204" pitchFamily="34" charset="0"/>
                        </a:rPr>
                        <a:t> </a:t>
                      </a:r>
                      <a:r>
                        <a:rPr lang="en-IN" sz="1400" spc="-215" dirty="0">
                          <a:latin typeface="Verdana" panose="020B0604030504040204" pitchFamily="34" charset="0"/>
                          <a:ea typeface="Verdana" panose="020B0604030504040204" pitchFamily="34" charset="0"/>
                          <a:cs typeface="Open Sans" panose="020B0606030504020204" pitchFamily="34" charset="0"/>
                        </a:rPr>
                        <a:t> </a:t>
                      </a:r>
                      <a:r>
                        <a:rPr sz="1400" spc="-55" dirty="0">
                          <a:latin typeface="Verdana" panose="020B0604030504040204" pitchFamily="34" charset="0"/>
                          <a:ea typeface="Verdana" panose="020B0604030504040204" pitchFamily="34" charset="0"/>
                          <a:cs typeface="Open Sans" panose="020B0606030504020204" pitchFamily="34" charset="0"/>
                        </a:rPr>
                        <a:t>feel?</a:t>
                      </a: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biasanya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merasa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puas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ketika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menggunakan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yang </a:t>
                      </a:r>
                      <a:r>
                        <a:rPr lang="en-US" sz="1400" dirty="0" err="1">
                          <a:latin typeface="Verdana" panose="020B0604030504040204" pitchFamily="34" charset="0"/>
                          <a:ea typeface="Verdana" panose="020B0604030504040204" pitchFamily="34" charset="0"/>
                          <a:cs typeface="Open Sans" panose="020B0606030504020204" pitchFamily="34" charset="0"/>
                        </a:rPr>
                        <a:t>cepat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mudah</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aman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Mereka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menghargai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diandalkan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mendukung</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kebutuhan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mereka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digital</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572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ALTERNATIVE</a:t>
                      </a:r>
                      <a:r>
                        <a:rPr lang="en-IN" sz="1400" b="1" spc="-155" dirty="0">
                          <a:latin typeface="Verdana" panose="020B0604030504040204" pitchFamily="34" charset="0"/>
                          <a:ea typeface="Verdana" panose="020B0604030504040204" pitchFamily="34" charset="0"/>
                          <a:cs typeface="Open Sans" panose="020B0606030504020204" pitchFamily="34" charset="0"/>
                        </a:rPr>
                        <a:t> </a:t>
                      </a: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SHORTCOMINGS</a:t>
                      </a:r>
                    </a:p>
                    <a:p>
                      <a:pPr marL="85725" marR="24701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What</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are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disadvantages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of </a:t>
                      </a:r>
                      <a:r>
                        <a:rPr sz="1400" spc="-35" dirty="0">
                          <a:latin typeface="Verdana" panose="020B0604030504040204" pitchFamily="34" charset="0"/>
                          <a:ea typeface="Verdana" panose="020B0604030504040204" pitchFamily="34" charset="0"/>
                          <a:cs typeface="Open Sans" panose="020B0606030504020204" pitchFamily="34" charset="0"/>
                        </a:rPr>
                        <a:t>the  </a:t>
                      </a:r>
                      <a:r>
                        <a:rPr sz="1400" spc="-70" dirty="0">
                          <a:latin typeface="Verdana" panose="020B0604030504040204" pitchFamily="34" charset="0"/>
                          <a:ea typeface="Verdana" panose="020B0604030504040204" pitchFamily="34" charset="0"/>
                          <a:cs typeface="Open Sans" panose="020B0606030504020204" pitchFamily="34" charset="0"/>
                        </a:rPr>
                        <a:t>alternatives?</a:t>
                      </a: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Kerugian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dari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risiko</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penipuan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persaingan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tinggi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gangguan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teknis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perubahan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kebijakan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membatasi</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kesalahan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menimbulkan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kerugian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finansial</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reputasi</a:t>
                      </a:r>
                      <a:r>
                        <a:rPr lang="en-US" sz="140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2134662">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795"/>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IN" sz="1400" b="1" spc="-145" dirty="0">
                          <a:latin typeface="Verdana" panose="020B0604030504040204" pitchFamily="34" charset="0"/>
                          <a:ea typeface="Verdana" panose="020B0604030504040204" pitchFamily="34" charset="0"/>
                          <a:cs typeface="Open Sans" panose="020B0606030504020204" pitchFamily="34" charset="0"/>
                        </a:rPr>
                        <a:t> </a:t>
                      </a:r>
                      <a:r>
                        <a:rPr sz="1400" b="1" spc="-145"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is</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the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measurable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impact  </a:t>
                      </a:r>
                      <a:r>
                        <a:rPr sz="1400" spc="-60" dirty="0">
                          <a:latin typeface="Verdana" panose="020B0604030504040204" pitchFamily="34" charset="0"/>
                          <a:ea typeface="Verdana" panose="020B0604030504040204" pitchFamily="34" charset="0"/>
                          <a:cs typeface="Open Sans" panose="020B0606030504020204" pitchFamily="34" charset="0"/>
                        </a:rPr>
                        <a:t>(include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units)?</a:t>
                      </a: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Dampak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diukur</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melalui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peningkatan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penjualan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kepuasan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efisiensi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pertumbuhan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jumlah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Unit yang </a:t>
                      </a:r>
                      <a:r>
                        <a:rPr lang="en-US" sz="1400" dirty="0" err="1">
                          <a:latin typeface="Verdana" panose="020B0604030504040204" pitchFamily="34" charset="0"/>
                          <a:ea typeface="Verdana" panose="020B0604030504040204" pitchFamily="34" charset="0"/>
                          <a:cs typeface="Open Sans" panose="020B0606030504020204" pitchFamily="34" charset="0"/>
                        </a:rPr>
                        <a:t>terdampak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tim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penjualan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manajemen</a:t>
                      </a:r>
                      <a:r>
                        <a:rPr lang="en-US" sz="140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064">
              <a:spcBef>
                <a:spcPts val="113"/>
              </a:spcBef>
            </a:pPr>
            <a:fld id="{81D60167-4931-47E6-BA6A-407CBD079E47}" type="slidenum">
              <a:rPr dirty="0">
                <a:latin typeface="Verdana" panose="020B0604030504040204" pitchFamily="34" charset="0"/>
                <a:ea typeface="Verdana" panose="020B0604030504040204" pitchFamily="34" charset="0"/>
              </a:rPr>
              <a:pPr marL="39064">
                <a:spcBef>
                  <a:spcPts val="113"/>
                </a:spcBef>
              </a:pPr>
              <a:t>3</a:t>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304800" y="256304"/>
            <a:ext cx="15304106" cy="1040529"/>
          </a:xfrm>
          <a:prstGeom prst="rect">
            <a:avLst/>
          </a:prstGeom>
        </p:spPr>
        <p:txBody>
          <a:bodyPr vert="horz" wrap="square" lIns="0" tIns="12370" rIns="0" bIns="0" rtlCol="0" anchor="ctr">
            <a:spAutoFit/>
          </a:bodyPr>
          <a:lstStyle/>
          <a:p>
            <a:pPr>
              <a:lnSpc>
                <a:spcPts val="8747"/>
              </a:lnSpc>
              <a:spcBef>
                <a:spcPts val="97"/>
              </a:spcBef>
            </a:pPr>
            <a:r>
              <a:rPr lang="en-IN" sz="5400" b="1" dirty="0">
                <a:solidFill>
                  <a:schemeClr val="tx1"/>
                </a:solidFill>
                <a:latin typeface="+mn-lt"/>
                <a:ea typeface="+mn-ea"/>
                <a:cs typeface="Times New Roman" panose="02020603050405020304" pitchFamily="18" charset="0"/>
              </a:rPr>
              <a:t>Problem/Opportunity</a:t>
            </a:r>
            <a:endParaRPr sz="5400" b="1" dirty="0">
              <a:solidFill>
                <a:schemeClr val="tx1"/>
              </a:solidFill>
              <a:latin typeface="+mn-lt"/>
              <a:ea typeface="+mn-ea"/>
              <a:cs typeface="Times New Roman" panose="02020603050405020304" pitchFamily="18" charset="0"/>
            </a:endParaRPr>
          </a:p>
        </p:txBody>
      </p:sp>
      <p:sp>
        <p:nvSpPr>
          <p:cNvPr id="14" name="TextBox 13">
            <a:extLst>
              <a:ext uri="{FF2B5EF4-FFF2-40B4-BE49-F238E27FC236}">
                <a16:creationId xmlns:a16="http://schemas.microsoft.com/office/drawing/2014/main" id="{437D10F2-D825-4F14-8721-CF5105D60893}"/>
              </a:ext>
            </a:extLst>
          </p:cNvPr>
          <p:cNvSpPr txBox="1"/>
          <p:nvPr/>
        </p:nvSpPr>
        <p:spPr>
          <a:xfrm>
            <a:off x="16141386" y="59344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5" name="Rectangle 4"/>
          <p:cNvSpPr/>
          <p:nvPr/>
        </p:nvSpPr>
        <p:spPr>
          <a:xfrm>
            <a:off x="914400" y="6815207"/>
            <a:ext cx="9144000" cy="1110560"/>
          </a:xfrm>
          <a:prstGeom prst="rect">
            <a:avLst/>
          </a:prstGeom>
        </p:spPr>
        <p:txBody>
          <a:bodyPr>
            <a:spAutoFit/>
          </a:bodyPr>
          <a:lstStyle/>
          <a:p>
            <a:endParaRPr lang="en-US" dirty="0"/>
          </a:p>
          <a:p>
            <a:pPr marL="93102">
              <a:spcBef>
                <a:spcPts val="195"/>
              </a:spcBef>
            </a:pPr>
            <a:endParaRPr lang="en-US" sz="1050" spc="-82"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pic>
        <p:nvPicPr>
          <p:cNvPr id="7" name="Picture 6">
            <a:extLst>
              <a:ext uri="{FF2B5EF4-FFF2-40B4-BE49-F238E27FC236}">
                <a16:creationId xmlns:a16="http://schemas.microsoft.com/office/drawing/2014/main" id="{C5317547-2360-097A-5D93-E0D6021D74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69711" y="105933"/>
            <a:ext cx="1656227" cy="1656227"/>
          </a:xfrm>
          <a:prstGeom prst="rect">
            <a:avLst/>
          </a:prstGeom>
        </p:spPr>
      </p:pic>
    </p:spTree>
    <p:extLst>
      <p:ext uri="{BB962C8B-B14F-4D97-AF65-F5344CB8AC3E}">
        <p14:creationId xmlns:p14="http://schemas.microsoft.com/office/powerpoint/2010/main" val="280319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457200" y="217695"/>
            <a:ext cx="12338484" cy="1039900"/>
          </a:xfrm>
          <a:prstGeom prst="rect">
            <a:avLst/>
          </a:prstGeom>
        </p:spPr>
        <p:txBody>
          <a:bodyPr wrap="square" lIns="0" tIns="0" rIns="0" bIns="0" rtlCol="0" anchor="t">
            <a:spAutoFit/>
          </a:bodyPr>
          <a:lstStyle/>
          <a:p>
            <a:pPr>
              <a:lnSpc>
                <a:spcPts val="8747"/>
              </a:lnSpc>
              <a:spcBef>
                <a:spcPts val="97"/>
              </a:spcBef>
            </a:pPr>
            <a:r>
              <a:rPr lang="en-US" sz="5400" b="1" dirty="0"/>
              <a:t>Problem Interviews And Surveys Results  </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070778" y="107931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7" name="Rectangle 16"/>
          <p:cNvSpPr/>
          <p:nvPr/>
        </p:nvSpPr>
        <p:spPr>
          <a:xfrm>
            <a:off x="838200" y="1967181"/>
            <a:ext cx="11201400" cy="7478970"/>
          </a:xfrm>
          <a:prstGeom prst="rect">
            <a:avLst/>
          </a:prstGeom>
          <a:noFill/>
        </p:spPr>
        <p:txBody>
          <a:bodyPr wrap="square">
            <a:spAutoFit/>
          </a:bodyPr>
          <a:lstStyle/>
          <a:p>
            <a:r>
              <a:rPr lang="pt-BR" sz="3200" dirty="0"/>
              <a:t>Pertanyaan untuk </a:t>
            </a:r>
            <a:r>
              <a:rPr lang="pt-BR" sz="3200"/>
              <a:t>dianalisis:</a:t>
            </a:r>
          </a:p>
          <a:p>
            <a:endParaRPr lang="pt-BR" sz="3200" dirty="0"/>
          </a:p>
          <a:p>
            <a:pPr marL="457200" indent="-457200">
              <a:buFont typeface="Arial" panose="020B0604020202020204" pitchFamily="34" charset="0"/>
              <a:buChar char="•"/>
            </a:pPr>
            <a:r>
              <a:rPr lang="pt-BR" sz="3200" dirty="0"/>
              <a:t>Masalah apa yang dihadapi target konsumen saat melakukan top up?</a:t>
            </a:r>
          </a:p>
          <a:p>
            <a:pPr marL="457200" indent="-457200">
              <a:buFont typeface="Arial" panose="020B0604020202020204" pitchFamily="34" charset="0"/>
              <a:buChar char="•"/>
            </a:pPr>
            <a:r>
              <a:rPr lang="pt-BR" sz="3200" dirty="0"/>
              <a:t>Apa yang mereka inginkan dari layanan jasa top up yang ideal?</a:t>
            </a:r>
          </a:p>
          <a:p>
            <a:pPr marL="457200" indent="-457200">
              <a:buFont typeface="Arial" panose="020B0604020202020204" pitchFamily="34" charset="0"/>
              <a:buChar char="•"/>
            </a:pPr>
            <a:r>
              <a:rPr lang="pt-BR" sz="3200" dirty="0"/>
              <a:t>Fitur dan layanan apa yang akan membedakan layanan Anda dari kompetitor?</a:t>
            </a:r>
          </a:p>
          <a:p>
            <a:pPr marL="457200" indent="-457200">
              <a:buFont typeface="Arial" panose="020B0604020202020204" pitchFamily="34" charset="0"/>
              <a:buChar char="•"/>
            </a:pPr>
            <a:r>
              <a:rPr lang="pt-BR" sz="3200" dirty="0"/>
              <a:t>Bagaimana Anda akan menjangkau target konsumen dan memasarkan layanan Anda?</a:t>
            </a:r>
          </a:p>
          <a:p>
            <a:pPr marL="457200" indent="-457200">
              <a:buFont typeface="Arial" panose="020B0604020202020204" pitchFamily="34" charset="0"/>
              <a:buChar char="•"/>
            </a:pPr>
            <a:r>
              <a:rPr lang="pt-BR" sz="3200" dirty="0"/>
              <a:t>Bagaimana Anda akan memastikan bahwa layanan Anda menguntungkan??</a:t>
            </a:r>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endParaRPr lang="pt-BR" sz="3200" i="1" dirty="0"/>
          </a:p>
        </p:txBody>
      </p:sp>
      <p:sp>
        <p:nvSpPr>
          <p:cNvPr id="11" name="Rectangle 10"/>
          <p:cNvSpPr/>
          <p:nvPr/>
        </p:nvSpPr>
        <p:spPr>
          <a:xfrm>
            <a:off x="838200" y="3536969"/>
            <a:ext cx="473206" cy="369332"/>
          </a:xfrm>
          <a:prstGeom prst="rect">
            <a:avLst/>
          </a:prstGeom>
        </p:spPr>
        <p:txBody>
          <a:bodyPr wrap="none">
            <a:spAutoFit/>
          </a:bodyPr>
          <a:lstStyle/>
          <a:p>
            <a:pPr marL="285750" indent="-285750">
              <a:buFont typeface="Arial" panose="020B0604020202020204" pitchFamily="34" charset="0"/>
              <a:buChar char="•"/>
            </a:pPr>
            <a:endParaRPr lang="pt-BR" dirty="0"/>
          </a:p>
        </p:txBody>
      </p:sp>
      <p:pic>
        <p:nvPicPr>
          <p:cNvPr id="3" name="Picture 2">
            <a:extLst>
              <a:ext uri="{FF2B5EF4-FFF2-40B4-BE49-F238E27FC236}">
                <a16:creationId xmlns:a16="http://schemas.microsoft.com/office/drawing/2014/main" id="{F4794BDC-C5F4-87F9-F8D2-CF2C1F770D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74573" y="562826"/>
            <a:ext cx="1656227" cy="1656227"/>
          </a:xfrm>
          <a:prstGeom prst="rect">
            <a:avLst/>
          </a:prstGeom>
        </p:spPr>
      </p:pic>
    </p:spTree>
    <p:extLst>
      <p:ext uri="{BB962C8B-B14F-4D97-AF65-F5344CB8AC3E}">
        <p14:creationId xmlns:p14="http://schemas.microsoft.com/office/powerpoint/2010/main" val="399227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37D10F2-D825-4F14-8721-CF5105D60893}"/>
              </a:ext>
            </a:extLst>
          </p:cNvPr>
          <p:cNvSpPr txBox="1"/>
          <p:nvPr/>
        </p:nvSpPr>
        <p:spPr>
          <a:xfrm>
            <a:off x="16118497" y="728885"/>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graphicFrame>
        <p:nvGraphicFramePr>
          <p:cNvPr id="18" name="Diagram 17"/>
          <p:cNvGraphicFramePr/>
          <p:nvPr>
            <p:extLst>
              <p:ext uri="{D42A27DB-BD31-4B8C-83A1-F6EECF244321}">
                <p14:modId xmlns:p14="http://schemas.microsoft.com/office/powerpoint/2010/main" val="1169359264"/>
              </p:ext>
            </p:extLst>
          </p:nvPr>
        </p:nvGraphicFramePr>
        <p:xfrm>
          <a:off x="-732132" y="1893546"/>
          <a:ext cx="7620000" cy="548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ounded Rectangle 18"/>
          <p:cNvSpPr/>
          <p:nvPr/>
        </p:nvSpPr>
        <p:spPr>
          <a:xfrm>
            <a:off x="7096563" y="1782600"/>
            <a:ext cx="9448800" cy="7091132"/>
          </a:xfrm>
          <a:prstGeom prst="roundRect">
            <a:avLst>
              <a:gd name="adj" fmla="val 11218"/>
            </a:avLst>
          </a:prstGeom>
          <a:noFill/>
          <a:ln w="12700" cap="flat" cmpd="sng" algn="ctr">
            <a:solidFill>
              <a:srgbClr val="E7E6E6">
                <a:lumMod val="50000"/>
              </a:srgbClr>
            </a:solidFill>
            <a:prstDash val="solid"/>
            <a:miter lim="800000"/>
          </a:ln>
          <a:effectLst/>
        </p:spPr>
        <p:txBody>
          <a:bodyPr rtlCol="0" anchor="ctr"/>
          <a:lstStyle/>
          <a:p>
            <a:pPr algn="just">
              <a:defRPr/>
            </a:pPr>
            <a:r>
              <a:rPr kumimoji="0" lang="en-IN" sz="2400" b="1" i="0" u="none" strike="noStrike" kern="0" cap="none" spc="0" normalizeH="0" baseline="0" noProof="0" dirty="0">
                <a:ln>
                  <a:noFill/>
                </a:ln>
                <a:effectLst/>
                <a:uLnTx/>
                <a:uFillTx/>
                <a:latin typeface="+mj-lt"/>
              </a:rPr>
              <a:t>How to calculate market size?</a:t>
            </a:r>
          </a:p>
          <a:p>
            <a:pPr algn="just">
              <a:defRPr/>
            </a:pPr>
            <a:endParaRPr kumimoji="0" lang="en-IN" b="0" i="0" u="none" strike="noStrike" kern="0" cap="none" spc="0" normalizeH="0" baseline="0" noProof="0" dirty="0">
              <a:ln>
                <a:noFill/>
              </a:ln>
              <a:effectLst/>
              <a:uLnTx/>
              <a:uFillTx/>
              <a:latin typeface="+mj-lt"/>
            </a:endParaRPr>
          </a:p>
          <a:p>
            <a:pPr algn="just">
              <a:defRPr/>
            </a:pPr>
            <a:r>
              <a:rPr kumimoji="0" lang="en-IN" b="0" i="0" u="none" strike="noStrike" kern="0" cap="none" spc="0" normalizeH="0" baseline="0" noProof="0" dirty="0">
                <a:ln>
                  <a:noFill/>
                </a:ln>
                <a:effectLst/>
                <a:uLnTx/>
                <a:uFillTx/>
                <a:latin typeface="+mj-lt"/>
              </a:rPr>
              <a:t>1. Start with Total</a:t>
            </a:r>
            <a:r>
              <a:rPr kumimoji="0" lang="en-IN" b="0" i="0" u="none" strike="noStrike" kern="0" cap="none" spc="0" normalizeH="0" noProof="0" dirty="0">
                <a:ln>
                  <a:noFill/>
                </a:ln>
                <a:effectLst/>
                <a:uLnTx/>
                <a:uFillTx/>
                <a:latin typeface="+mj-lt"/>
              </a:rPr>
              <a:t> Addressable market 170 Juta Orang Gamers pada </a:t>
            </a:r>
            <a:r>
              <a:rPr kumimoji="0" lang="en-IN" b="0" i="0" u="none" strike="noStrike" kern="0" cap="none" spc="0" normalizeH="0" noProof="0" dirty="0" err="1">
                <a:ln>
                  <a:noFill/>
                </a:ln>
                <a:effectLst/>
                <a:uLnTx/>
                <a:uFillTx/>
                <a:latin typeface="+mj-lt"/>
              </a:rPr>
              <a:t>Tahun</a:t>
            </a:r>
            <a:r>
              <a:rPr kumimoji="0" lang="en-IN" b="0" i="0" u="none" strike="noStrike" kern="0" cap="none" spc="0" normalizeH="0" noProof="0" dirty="0">
                <a:ln>
                  <a:noFill/>
                </a:ln>
                <a:effectLst/>
                <a:uLnTx/>
                <a:uFillTx/>
                <a:latin typeface="+mj-lt"/>
              </a:rPr>
              <a:t> 2023</a:t>
            </a:r>
          </a:p>
          <a:p>
            <a:pPr algn="just">
              <a:defRPr/>
            </a:pPr>
            <a:endParaRPr lang="en-IN" kern="0" dirty="0">
              <a:latin typeface="+mj-lt"/>
            </a:endParaRPr>
          </a:p>
          <a:p>
            <a:pPr algn="just">
              <a:defRPr/>
            </a:pPr>
            <a:r>
              <a:rPr lang="en-US" dirty="0"/>
              <a:t>TAM refers to the total market demand for a product or service.</a:t>
            </a:r>
          </a:p>
          <a:p>
            <a:pPr algn="just">
              <a:defRPr/>
            </a:pPr>
            <a:r>
              <a:rPr lang="en-IN" kern="0" dirty="0">
                <a:latin typeface="+mj-lt"/>
              </a:rPr>
              <a:t> </a:t>
            </a:r>
            <a:r>
              <a:rPr lang="en-US" dirty="0">
                <a:latin typeface="+mj-lt"/>
              </a:rPr>
              <a:t>If you’re entering a pre-existing space (like small business banking) you can research it and provide credible sources or reference points on how you arrived at the TAM.  If you’re creating a new product or space (like Slack), you can estimate the number of customers that would want your product and approximate how much you could charge them.</a:t>
            </a:r>
          </a:p>
          <a:p>
            <a:pPr algn="just">
              <a:defRPr/>
            </a:pPr>
            <a:endParaRPr lang="en-US" dirty="0">
              <a:latin typeface="+mj-lt"/>
            </a:endParaRPr>
          </a:p>
          <a:p>
            <a:pPr algn="just">
              <a:defRPr/>
            </a:pPr>
            <a:r>
              <a:rPr lang="en-US" dirty="0"/>
              <a:t>2. Take your target market (SAM), within that TAM, which varies depending on geography and other logistical factors. Determine the penetration potential of your target market. This is the portion of the market you can reasonably compete with </a:t>
            </a:r>
            <a:r>
              <a:rPr lang="en-US" dirty="0" err="1"/>
              <a:t>persentase</a:t>
            </a:r>
            <a:r>
              <a:rPr lang="en-US" dirty="0"/>
              <a:t> gamer yang </a:t>
            </a:r>
            <a:r>
              <a:rPr lang="en-US" dirty="0" err="1"/>
              <a:t>Menggunakan</a:t>
            </a:r>
            <a:r>
              <a:rPr lang="en-US" dirty="0"/>
              <a:t> </a:t>
            </a:r>
            <a:r>
              <a:rPr lang="en-US" dirty="0" err="1"/>
              <a:t>Layanan</a:t>
            </a:r>
            <a:r>
              <a:rPr lang="en-US" dirty="0"/>
              <a:t> Top Up</a:t>
            </a:r>
          </a:p>
          <a:p>
            <a:pPr algn="just">
              <a:defRPr/>
            </a:pPr>
            <a:endParaRPr lang="en-US" dirty="0">
              <a:latin typeface="+mj-lt"/>
            </a:endParaRPr>
          </a:p>
          <a:p>
            <a:pPr algn="just">
              <a:defRPr/>
            </a:pPr>
            <a:r>
              <a:rPr lang="en-US" dirty="0"/>
              <a:t>3.By conducting research with existing competitors, distributors etc., understand the likely penetration rate </a:t>
            </a:r>
            <a:r>
              <a:rPr lang="en-US" dirty="0" err="1"/>
              <a:t>banyak</a:t>
            </a:r>
            <a:r>
              <a:rPr lang="en-US" dirty="0"/>
              <a:t> gamer yang </a:t>
            </a:r>
            <a:r>
              <a:rPr lang="en-US" dirty="0" err="1"/>
              <a:t>menggunakan</a:t>
            </a:r>
            <a:r>
              <a:rPr lang="en-US" dirty="0"/>
              <a:t> </a:t>
            </a:r>
            <a:r>
              <a:rPr lang="en-US" dirty="0" err="1"/>
              <a:t>layanan</a:t>
            </a:r>
            <a:r>
              <a:rPr lang="en-US" dirty="0"/>
              <a:t> top up dan </a:t>
            </a:r>
            <a:r>
              <a:rPr lang="en-US" dirty="0" err="1"/>
              <a:t>faktor</a:t>
            </a:r>
            <a:r>
              <a:rPr lang="en-US" dirty="0"/>
              <a:t> yang </a:t>
            </a:r>
            <a:r>
              <a:rPr lang="en-US" dirty="0" err="1"/>
              <a:t>mereka</a:t>
            </a:r>
            <a:r>
              <a:rPr lang="en-US" dirty="0"/>
              <a:t> </a:t>
            </a:r>
            <a:r>
              <a:rPr lang="en-US" dirty="0" err="1"/>
              <a:t>pertimbangkan</a:t>
            </a:r>
            <a:r>
              <a:rPr lang="en-US" dirty="0"/>
              <a:t> </a:t>
            </a:r>
            <a:r>
              <a:rPr lang="en-US" dirty="0" err="1"/>
              <a:t>saat</a:t>
            </a:r>
            <a:r>
              <a:rPr lang="en-US" dirty="0"/>
              <a:t> </a:t>
            </a:r>
            <a:r>
              <a:rPr lang="en-US" dirty="0" err="1"/>
              <a:t>memilih</a:t>
            </a:r>
            <a:r>
              <a:rPr lang="en-US" dirty="0"/>
              <a:t> </a:t>
            </a:r>
            <a:r>
              <a:rPr lang="en-US" dirty="0" err="1"/>
              <a:t>layanan</a:t>
            </a:r>
            <a:r>
              <a:rPr lang="en-US" dirty="0"/>
              <a:t>.</a:t>
            </a:r>
          </a:p>
          <a:p>
            <a:pPr algn="just">
              <a:defRPr/>
            </a:pPr>
            <a:r>
              <a:rPr lang="en-US" dirty="0"/>
              <a:t>4. Multiply target market by penetration rate to find your market size, </a:t>
            </a:r>
            <a:r>
              <a:rPr lang="en-US" dirty="0" err="1"/>
              <a:t>kita</a:t>
            </a:r>
            <a:r>
              <a:rPr lang="en-US" dirty="0"/>
              <a:t> </a:t>
            </a:r>
            <a:r>
              <a:rPr lang="en-US" dirty="0" err="1"/>
              <a:t>asumsikan</a:t>
            </a:r>
            <a:r>
              <a:rPr lang="en-US" dirty="0"/>
              <a:t> 60% gamer di Indonesia (TAM: 170 Juta) </a:t>
            </a:r>
            <a:r>
              <a:rPr lang="en-US" dirty="0" err="1"/>
              <a:t>menggunakan</a:t>
            </a:r>
            <a:r>
              <a:rPr lang="en-US" dirty="0"/>
              <a:t> </a:t>
            </a:r>
            <a:r>
              <a:rPr lang="en-US" dirty="0" err="1"/>
              <a:t>layanan</a:t>
            </a:r>
            <a:r>
              <a:rPr lang="en-US" dirty="0"/>
              <a:t> top up (SAM).</a:t>
            </a:r>
          </a:p>
          <a:p>
            <a:pPr algn="just">
              <a:defRPr/>
            </a:pPr>
            <a:r>
              <a:rPr lang="en-US" dirty="0"/>
              <a:t>Dari 60% </a:t>
            </a:r>
            <a:r>
              <a:rPr lang="en-US" dirty="0" err="1"/>
              <a:t>tersebut</a:t>
            </a:r>
            <a:r>
              <a:rPr lang="en-US" dirty="0"/>
              <a:t>, </a:t>
            </a:r>
            <a:r>
              <a:rPr lang="en-US" dirty="0" err="1"/>
              <a:t>misalkan</a:t>
            </a:r>
            <a:r>
              <a:rPr lang="en-US" dirty="0"/>
              <a:t> </a:t>
            </a:r>
            <a:r>
              <a:rPr lang="en-US" dirty="0" err="1"/>
              <a:t>kita</a:t>
            </a:r>
            <a:r>
              <a:rPr lang="en-US" dirty="0"/>
              <a:t> </a:t>
            </a:r>
            <a:r>
              <a:rPr lang="en-US" dirty="0" err="1"/>
              <a:t>bisa</a:t>
            </a:r>
            <a:r>
              <a:rPr lang="en-US" dirty="0"/>
              <a:t> </a:t>
            </a:r>
            <a:r>
              <a:rPr lang="en-US" dirty="0" err="1"/>
              <a:t>menjaring</a:t>
            </a:r>
            <a:r>
              <a:rPr lang="en-US" dirty="0"/>
              <a:t> 20% </a:t>
            </a:r>
            <a:r>
              <a:rPr lang="en-US" dirty="0" err="1"/>
              <a:t>pengguna</a:t>
            </a:r>
            <a:r>
              <a:rPr lang="en-US" dirty="0"/>
              <a:t> (</a:t>
            </a:r>
            <a:r>
              <a:rPr lang="en-US" dirty="0" err="1"/>
              <a:t>Penetrasi</a:t>
            </a:r>
            <a:r>
              <a:rPr lang="en-US" dirty="0"/>
              <a:t> Rate).</a:t>
            </a:r>
          </a:p>
          <a:p>
            <a:pPr algn="just">
              <a:defRPr/>
            </a:pPr>
            <a:r>
              <a:rPr lang="en-US" dirty="0" err="1"/>
              <a:t>Maka</a:t>
            </a:r>
            <a:r>
              <a:rPr lang="en-US" dirty="0"/>
              <a:t>, </a:t>
            </a:r>
            <a:r>
              <a:rPr lang="en-US" dirty="0" err="1"/>
              <a:t>estimasi</a:t>
            </a:r>
            <a:r>
              <a:rPr lang="en-US" dirty="0"/>
              <a:t> Market Size = 170 Juta Orang x 60% x 20% = 20,4 Juta Orang</a:t>
            </a:r>
          </a:p>
          <a:p>
            <a:pPr algn="just">
              <a:defRPr/>
            </a:pPr>
            <a:endParaRPr lang="en-US" dirty="0">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700" b="0" i="0" u="none" strike="noStrike" kern="0" cap="none" spc="0" normalizeH="0" noProof="0" dirty="0">
                <a:ln>
                  <a:noFill/>
                </a:ln>
                <a:solidFill>
                  <a:prstClr val="white"/>
                </a:solidFill>
                <a:effectLst/>
                <a:uLnTx/>
                <a:uFillTx/>
                <a:latin typeface="Calibri" panose="020F0502020204030204"/>
                <a:ea typeface="+mn-ea"/>
                <a:cs typeface="+mn-cs"/>
              </a:rPr>
              <a:t> </a:t>
            </a:r>
            <a:endParaRPr kumimoji="0" lang="en-IN" sz="27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239949" y="32806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a:rPr>
              <a:t>Market Size Estimation </a:t>
            </a:r>
          </a:p>
        </p:txBody>
      </p:sp>
      <p:sp>
        <p:nvSpPr>
          <p:cNvPr id="16" name="Rectangle 15"/>
          <p:cNvSpPr/>
          <p:nvPr/>
        </p:nvSpPr>
        <p:spPr>
          <a:xfrm>
            <a:off x="6140613" y="4958834"/>
            <a:ext cx="248786" cy="369332"/>
          </a:xfrm>
          <a:prstGeom prst="rect">
            <a:avLst/>
          </a:prstGeom>
        </p:spPr>
        <p:txBody>
          <a:bodyPr wrap="none">
            <a:spAutoFit/>
          </a:bodyPr>
          <a:lstStyle/>
          <a:p>
            <a:r>
              <a:rPr lang="en-US" dirty="0">
                <a:solidFill>
                  <a:srgbClr val="2E475D"/>
                </a:solidFill>
                <a:latin typeface="Lexend Deca"/>
              </a:rPr>
              <a:t>.</a:t>
            </a:r>
            <a:endParaRPr lang="en-US" dirty="0"/>
          </a:p>
        </p:txBody>
      </p:sp>
      <p:pic>
        <p:nvPicPr>
          <p:cNvPr id="2" name="Picture 1">
            <a:extLst>
              <a:ext uri="{FF2B5EF4-FFF2-40B4-BE49-F238E27FC236}">
                <a16:creationId xmlns:a16="http://schemas.microsoft.com/office/drawing/2014/main" id="{947C59A2-ABEA-40F7-8A4D-09718941B7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306800" y="146282"/>
            <a:ext cx="1656227" cy="1656227"/>
          </a:xfrm>
          <a:prstGeom prst="rect">
            <a:avLst/>
          </a:prstGeom>
        </p:spPr>
      </p:pic>
    </p:spTree>
    <p:extLst>
      <p:ext uri="{BB962C8B-B14F-4D97-AF65-F5344CB8AC3E}">
        <p14:creationId xmlns:p14="http://schemas.microsoft.com/office/powerpoint/2010/main" val="118967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769111" y="1955330"/>
            <a:ext cx="8991379" cy="1754326"/>
          </a:xfrm>
          <a:prstGeom prst="rect">
            <a:avLst/>
          </a:prstGeom>
          <a:solidFill>
            <a:srgbClr val="FFC000"/>
          </a:solidFill>
        </p:spPr>
        <p:txBody>
          <a:bodyPr wrap="square">
            <a:spAutoFit/>
          </a:bodyPr>
          <a:lstStyle/>
          <a:p>
            <a:pPr defTabSz="1371579"/>
            <a:r>
              <a:rPr lang="en-US" sz="2700" b="1" dirty="0">
                <a:solidFill>
                  <a:schemeClr val="bg1"/>
                </a:solidFill>
                <a:latin typeface="Calibri" panose="020F0502020204030204"/>
              </a:rPr>
              <a:t>Goals</a:t>
            </a:r>
          </a:p>
          <a:p>
            <a:pPr defTabSz="1371579"/>
            <a:r>
              <a:rPr lang="en-US" sz="2700" b="1" dirty="0">
                <a:solidFill>
                  <a:schemeClr val="bg1"/>
                </a:solidFill>
                <a:latin typeface="Calibri" panose="020F0502020204030204"/>
              </a:rPr>
              <a:t>-  </a:t>
            </a:r>
            <a:r>
              <a:rPr lang="en-US" sz="2700" b="1" dirty="0" err="1">
                <a:solidFill>
                  <a:schemeClr val="bg1"/>
                </a:solidFill>
                <a:latin typeface="Calibri" panose="020F0502020204030204"/>
              </a:rPr>
              <a:t>Melakukan</a:t>
            </a:r>
            <a:r>
              <a:rPr lang="en-US" sz="2700" b="1" dirty="0">
                <a:solidFill>
                  <a:schemeClr val="bg1"/>
                </a:solidFill>
                <a:latin typeface="Calibri" panose="020F0502020204030204"/>
              </a:rPr>
              <a:t> Top up </a:t>
            </a:r>
            <a:r>
              <a:rPr lang="en-US" sz="2700" b="1" dirty="0" err="1">
                <a:solidFill>
                  <a:schemeClr val="bg1"/>
                </a:solidFill>
                <a:latin typeface="Calibri" panose="020F0502020204030204"/>
              </a:rPr>
              <a:t>dengan</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cepat</a:t>
            </a:r>
            <a:r>
              <a:rPr lang="en-US" sz="2700" b="1" dirty="0">
                <a:solidFill>
                  <a:schemeClr val="bg1"/>
                </a:solidFill>
                <a:latin typeface="Calibri" panose="020F0502020204030204"/>
              </a:rPr>
              <a:t> dan </a:t>
            </a:r>
            <a:r>
              <a:rPr lang="en-US" sz="2700" b="1" dirty="0" err="1">
                <a:solidFill>
                  <a:schemeClr val="bg1"/>
                </a:solidFill>
                <a:latin typeface="Calibri" panose="020F0502020204030204"/>
              </a:rPr>
              <a:t>mudah</a:t>
            </a:r>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a:t>
            </a:r>
            <a:r>
              <a:rPr lang="en-US" sz="2700" b="1" dirty="0" err="1">
                <a:solidFill>
                  <a:schemeClr val="bg1"/>
                </a:solidFill>
                <a:latin typeface="Calibri" panose="020F0502020204030204"/>
              </a:rPr>
              <a:t>Mendapatkan</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harga</a:t>
            </a:r>
            <a:r>
              <a:rPr lang="en-US" sz="2700" b="1" dirty="0">
                <a:solidFill>
                  <a:schemeClr val="bg1"/>
                </a:solidFill>
                <a:latin typeface="Calibri" panose="020F0502020204030204"/>
              </a:rPr>
              <a:t> yang </a:t>
            </a:r>
            <a:r>
              <a:rPr lang="en-US" sz="2700" b="1" dirty="0" err="1">
                <a:solidFill>
                  <a:schemeClr val="bg1"/>
                </a:solidFill>
                <a:latin typeface="Calibri" panose="020F0502020204030204"/>
              </a:rPr>
              <a:t>kompetitif</a:t>
            </a:r>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Customer </a:t>
            </a:r>
            <a:r>
              <a:rPr lang="en-US" sz="2700" b="1" dirty="0" err="1">
                <a:solidFill>
                  <a:schemeClr val="bg1"/>
                </a:solidFill>
                <a:latin typeface="Calibri" panose="020F0502020204030204"/>
              </a:rPr>
              <a:t>mendapat</a:t>
            </a:r>
            <a:r>
              <a:rPr lang="en-US" sz="2700" b="1" dirty="0">
                <a:solidFill>
                  <a:schemeClr val="bg1"/>
                </a:solidFill>
                <a:latin typeface="Calibri" panose="020F0502020204030204"/>
              </a:rPr>
              <a:t> rasa </a:t>
            </a:r>
            <a:r>
              <a:rPr lang="en-US" sz="2700" b="1" dirty="0" err="1">
                <a:solidFill>
                  <a:schemeClr val="bg1"/>
                </a:solidFill>
                <a:latin typeface="Calibri" panose="020F0502020204030204"/>
              </a:rPr>
              <a:t>aman</a:t>
            </a:r>
            <a:r>
              <a:rPr lang="en-US" sz="2700" b="1" dirty="0">
                <a:solidFill>
                  <a:schemeClr val="bg1"/>
                </a:solidFill>
                <a:latin typeface="Calibri" panose="020F0502020204030204"/>
              </a:rPr>
              <a:t> dan </a:t>
            </a:r>
            <a:r>
              <a:rPr lang="en-US" sz="2700" b="1" dirty="0" err="1">
                <a:solidFill>
                  <a:schemeClr val="bg1"/>
                </a:solidFill>
                <a:latin typeface="Calibri" panose="020F0502020204030204"/>
              </a:rPr>
              <a:t>percaya</a:t>
            </a:r>
            <a:endParaRPr lang="en-US" sz="2700" b="1" dirty="0">
              <a:solidFill>
                <a:schemeClr val="bg1"/>
              </a:solidFill>
              <a:latin typeface="Calibri" panose="020F0502020204030204"/>
            </a:endParaRPr>
          </a:p>
        </p:txBody>
      </p:sp>
      <p:sp>
        <p:nvSpPr>
          <p:cNvPr id="27" name="Rectangle 26"/>
          <p:cNvSpPr/>
          <p:nvPr/>
        </p:nvSpPr>
        <p:spPr>
          <a:xfrm>
            <a:off x="4769110" y="4093457"/>
            <a:ext cx="9144165" cy="2077492"/>
          </a:xfrm>
          <a:prstGeom prst="rect">
            <a:avLst/>
          </a:prstGeom>
          <a:solidFill>
            <a:schemeClr val="accent6"/>
          </a:solidFill>
        </p:spPr>
        <p:txBody>
          <a:bodyPr wrap="square">
            <a:spAutoFit/>
          </a:bodyPr>
          <a:lstStyle/>
          <a:p>
            <a:pPr defTabSz="1371579"/>
            <a:r>
              <a:rPr lang="en-US" sz="2700" b="1" dirty="0">
                <a:solidFill>
                  <a:schemeClr val="bg1"/>
                </a:solidFill>
                <a:latin typeface="Calibri" panose="020F0502020204030204"/>
              </a:rPr>
              <a:t>Frustrations</a:t>
            </a:r>
          </a:p>
          <a:p>
            <a:pPr defTabSz="1371579"/>
            <a:r>
              <a:rPr lang="en-US" sz="2700" b="1" dirty="0">
                <a:solidFill>
                  <a:schemeClr val="bg1"/>
                </a:solidFill>
                <a:latin typeface="Calibri" panose="020F0502020204030204"/>
              </a:rPr>
              <a:t>- Proses Top Up yang </a:t>
            </a:r>
            <a:r>
              <a:rPr lang="en-US" sz="2700" b="1" dirty="0" err="1">
                <a:solidFill>
                  <a:schemeClr val="bg1"/>
                </a:solidFill>
                <a:latin typeface="Calibri" panose="020F0502020204030204"/>
              </a:rPr>
              <a:t>rumit</a:t>
            </a:r>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 Harga </a:t>
            </a:r>
            <a:r>
              <a:rPr lang="en-US" sz="2700" b="1" dirty="0" err="1">
                <a:solidFill>
                  <a:schemeClr val="bg1"/>
                </a:solidFill>
                <a:latin typeface="Calibri" panose="020F0502020204030204"/>
              </a:rPr>
              <a:t>jasa</a:t>
            </a:r>
            <a:r>
              <a:rPr lang="en-US" sz="2700" b="1" dirty="0">
                <a:solidFill>
                  <a:schemeClr val="bg1"/>
                </a:solidFill>
                <a:latin typeface="Calibri" panose="020F0502020204030204"/>
              </a:rPr>
              <a:t> Top up yang mahal</a:t>
            </a:r>
          </a:p>
          <a:p>
            <a:pPr defTabSz="1371579"/>
            <a:r>
              <a:rPr lang="en-US" sz="2700" b="1" dirty="0">
                <a:solidFill>
                  <a:schemeClr val="bg1"/>
                </a:solidFill>
                <a:latin typeface="Calibri" panose="020F0502020204030204"/>
              </a:rPr>
              <a:t>- Customer </a:t>
            </a:r>
            <a:r>
              <a:rPr lang="en-US" sz="2700" b="1" dirty="0" err="1">
                <a:solidFill>
                  <a:schemeClr val="bg1"/>
                </a:solidFill>
                <a:latin typeface="Calibri" panose="020F0502020204030204"/>
              </a:rPr>
              <a:t>merasa</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tidak</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aman</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kepada</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jasa</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kita</a:t>
            </a:r>
            <a:endParaRPr lang="en-US" sz="2700" b="1" dirty="0">
              <a:solidFill>
                <a:schemeClr val="bg1"/>
              </a:solidFill>
              <a:latin typeface="Calibri" panose="020F0502020204030204"/>
            </a:endParaRPr>
          </a:p>
          <a:p>
            <a:pPr defTabSz="1371579"/>
            <a:endParaRPr lang="en-US" sz="2100" dirty="0">
              <a:solidFill>
                <a:schemeClr val="bg1"/>
              </a:solidFill>
              <a:latin typeface="Calibri" panose="020F0502020204030204"/>
            </a:endParaRPr>
          </a:p>
        </p:txBody>
      </p:sp>
      <p:sp>
        <p:nvSpPr>
          <p:cNvPr id="28" name="Rectangle 27"/>
          <p:cNvSpPr/>
          <p:nvPr/>
        </p:nvSpPr>
        <p:spPr>
          <a:xfrm>
            <a:off x="4724400" y="6155703"/>
            <a:ext cx="9188875" cy="52286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defTabSz="1371579"/>
            <a:r>
              <a:rPr lang="en-US" sz="2700" b="1" dirty="0">
                <a:solidFill>
                  <a:srgbClr val="FD9F4D"/>
                </a:solidFill>
                <a:latin typeface="Calibri" panose="020F0502020204030204"/>
              </a:rPr>
              <a:t>Bio</a:t>
            </a:r>
          </a:p>
          <a:p>
            <a:pPr defTabSz="1371579"/>
            <a:r>
              <a:rPr lang="en-US" sz="2700" b="1" dirty="0">
                <a:solidFill>
                  <a:srgbClr val="FD9F4D"/>
                </a:solidFill>
                <a:latin typeface="Calibri" panose="020F0502020204030204"/>
              </a:rPr>
              <a:t>Budi Santoso </a:t>
            </a:r>
            <a:r>
              <a:rPr lang="en-US" sz="2700" b="1" dirty="0" err="1">
                <a:solidFill>
                  <a:srgbClr val="FD9F4D"/>
                </a:solidFill>
                <a:latin typeface="Calibri" panose="020F0502020204030204"/>
              </a:rPr>
              <a:t>adalah</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seorang</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pelajar</a:t>
            </a:r>
            <a:r>
              <a:rPr lang="en-US" sz="2700" b="1" dirty="0">
                <a:solidFill>
                  <a:srgbClr val="FD9F4D"/>
                </a:solidFill>
                <a:latin typeface="Calibri" panose="020F0502020204030204"/>
              </a:rPr>
              <a:t> yang </a:t>
            </a:r>
            <a:r>
              <a:rPr lang="en-US" sz="2700" b="1" dirty="0" err="1">
                <a:solidFill>
                  <a:srgbClr val="FD9F4D"/>
                </a:solidFill>
                <a:latin typeface="Calibri" panose="020F0502020204030204"/>
              </a:rPr>
              <a:t>bertempat</a:t>
            </a:r>
            <a:r>
              <a:rPr lang="en-US" sz="2700" b="1" dirty="0">
                <a:solidFill>
                  <a:srgbClr val="FD9F4D"/>
                </a:solidFill>
                <a:latin typeface="Calibri" panose="020F0502020204030204"/>
              </a:rPr>
              <a:t> di </a:t>
            </a:r>
            <a:r>
              <a:rPr lang="en-US" sz="2700" b="1" dirty="0" err="1">
                <a:solidFill>
                  <a:srgbClr val="FD9F4D"/>
                </a:solidFill>
                <a:latin typeface="Calibri" panose="020F0502020204030204"/>
              </a:rPr>
              <a:t>daerah</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banten</a:t>
            </a:r>
            <a:r>
              <a:rPr lang="en-US" sz="2700" b="1" dirty="0">
                <a:solidFill>
                  <a:srgbClr val="FD9F4D"/>
                </a:solidFill>
                <a:latin typeface="Calibri" panose="020F0502020204030204"/>
              </a:rPr>
              <a:t>. Budi </a:t>
            </a:r>
            <a:r>
              <a:rPr lang="en-US" sz="2700" b="1" dirty="0" err="1">
                <a:solidFill>
                  <a:srgbClr val="FD9F4D"/>
                </a:solidFill>
                <a:latin typeface="Calibri" panose="020F0502020204030204"/>
              </a:rPr>
              <a:t>aktif</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bermain</a:t>
            </a:r>
            <a:r>
              <a:rPr lang="en-US" sz="2700" b="1" dirty="0">
                <a:solidFill>
                  <a:srgbClr val="FD9F4D"/>
                </a:solidFill>
                <a:latin typeface="Calibri" panose="020F0502020204030204"/>
              </a:rPr>
              <a:t> games computer </a:t>
            </a:r>
            <a:r>
              <a:rPr lang="en-US" sz="2700" b="1" dirty="0" err="1">
                <a:solidFill>
                  <a:srgbClr val="FD9F4D"/>
                </a:solidFill>
                <a:latin typeface="Calibri" panose="020F0502020204030204"/>
              </a:rPr>
              <a:t>seperti</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valorant</a:t>
            </a:r>
            <a:r>
              <a:rPr lang="en-US" sz="2700" b="1" dirty="0">
                <a:solidFill>
                  <a:srgbClr val="FD9F4D"/>
                </a:solidFill>
                <a:latin typeface="Calibri" panose="020F0502020204030204"/>
              </a:rPr>
              <a:t> dan </a:t>
            </a:r>
            <a:r>
              <a:rPr lang="en-US" sz="2700" b="1" dirty="0" err="1">
                <a:solidFill>
                  <a:srgbClr val="FD9F4D"/>
                </a:solidFill>
                <a:latin typeface="Calibri" panose="020F0502020204030204"/>
              </a:rPr>
              <a:t>elden</a:t>
            </a:r>
            <a:r>
              <a:rPr lang="en-US" sz="2700" b="1" dirty="0">
                <a:solidFill>
                  <a:srgbClr val="FD9F4D"/>
                </a:solidFill>
                <a:latin typeface="Calibri" panose="020F0502020204030204"/>
              </a:rPr>
              <a:t> ring ,</a:t>
            </a:r>
            <a:r>
              <a:rPr lang="en-US" sz="2700" b="1" dirty="0" err="1">
                <a:solidFill>
                  <a:srgbClr val="FD9F4D"/>
                </a:solidFill>
                <a:latin typeface="Calibri" panose="020F0502020204030204"/>
              </a:rPr>
              <a:t>ia</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cukup</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melek</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dengan</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teknologi</a:t>
            </a:r>
            <a:r>
              <a:rPr lang="en-US" sz="2700" b="1" dirty="0">
                <a:solidFill>
                  <a:srgbClr val="FD9F4D"/>
                </a:solidFill>
                <a:latin typeface="Calibri" panose="020F0502020204030204"/>
              </a:rPr>
              <a:t> dan </a:t>
            </a:r>
            <a:r>
              <a:rPr lang="en-US" sz="2700" b="1" dirty="0" err="1">
                <a:solidFill>
                  <a:srgbClr val="FD9F4D"/>
                </a:solidFill>
                <a:latin typeface="Calibri" panose="020F0502020204030204"/>
              </a:rPr>
              <a:t>terbiasa</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melakukan</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transaksi</a:t>
            </a:r>
            <a:r>
              <a:rPr lang="en-US" sz="2700" b="1">
                <a:solidFill>
                  <a:srgbClr val="FD9F4D"/>
                </a:solidFill>
                <a:latin typeface="Calibri" panose="020F0502020204030204"/>
              </a:rPr>
              <a:t> online. </a:t>
            </a:r>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1577" b="1" dirty="0">
              <a:solidFill>
                <a:prstClr val="black"/>
              </a:solidFill>
              <a:latin typeface="Calibri" panose="020F0502020204030204"/>
            </a:endParaRPr>
          </a:p>
          <a:p>
            <a:pPr defTabSz="1371579"/>
            <a:endParaRPr lang="en-US" sz="2100" dirty="0">
              <a:solidFill>
                <a:srgbClr val="052B3E"/>
              </a:solidFill>
              <a:latin typeface="Calibri" panose="020F0502020204030204"/>
            </a:endParaRPr>
          </a:p>
          <a:p>
            <a:pPr defTabSz="1371579"/>
            <a:endParaRPr lang="en-US" dirty="0">
              <a:solidFill>
                <a:srgbClr val="052B3E"/>
              </a:solidFill>
              <a:latin typeface="Calibri" panose="020F0502020204030204"/>
            </a:endParaRPr>
          </a:p>
          <a:p>
            <a:pPr defTabSz="1371579"/>
            <a:endParaRPr lang="en-US" sz="3600" dirty="0">
              <a:solidFill>
                <a:srgbClr val="052B3E"/>
              </a:solidFill>
              <a:latin typeface="Calibri" panose="020F0502020204030204"/>
            </a:endParaRPr>
          </a:p>
        </p:txBody>
      </p:sp>
      <p:sp>
        <p:nvSpPr>
          <p:cNvPr id="31" name="Rectangle 30"/>
          <p:cNvSpPr/>
          <p:nvPr/>
        </p:nvSpPr>
        <p:spPr>
          <a:xfrm>
            <a:off x="609487" y="7130568"/>
            <a:ext cx="1918120" cy="520667"/>
          </a:xfrm>
          <a:prstGeom prst="rect">
            <a:avLst/>
          </a:prstGeom>
        </p:spPr>
        <p:txBody>
          <a:bodyPr wrap="none">
            <a:spAutoFit/>
          </a:bodyPr>
          <a:lstStyle/>
          <a:p>
            <a:pPr defTabSz="1371579"/>
            <a:r>
              <a:rPr lang="en-US" sz="2700" b="1" dirty="0">
                <a:solidFill>
                  <a:srgbClr val="FD9F4D"/>
                </a:solidFill>
                <a:latin typeface="Calibri" panose="020F0502020204030204"/>
              </a:rPr>
              <a:t>Personality </a:t>
            </a:r>
          </a:p>
        </p:txBody>
      </p:sp>
      <p:sp>
        <p:nvSpPr>
          <p:cNvPr id="34" name="Rectangle 33"/>
          <p:cNvSpPr/>
          <p:nvPr/>
        </p:nvSpPr>
        <p:spPr>
          <a:xfrm>
            <a:off x="14158195" y="1437388"/>
            <a:ext cx="2049536" cy="520667"/>
          </a:xfrm>
          <a:prstGeom prst="rect">
            <a:avLst/>
          </a:prstGeom>
        </p:spPr>
        <p:txBody>
          <a:bodyPr wrap="none">
            <a:spAutoFit/>
          </a:bodyPr>
          <a:lstStyle/>
          <a:p>
            <a:pPr defTabSz="1371579"/>
            <a:r>
              <a:rPr lang="en-US" sz="2700" b="1" dirty="0">
                <a:solidFill>
                  <a:srgbClr val="FD9F4D"/>
                </a:solidFill>
                <a:latin typeface="Calibri" panose="020F0502020204030204"/>
              </a:rPr>
              <a:t>Motivations </a:t>
            </a:r>
          </a:p>
        </p:txBody>
      </p:sp>
      <p:sp>
        <p:nvSpPr>
          <p:cNvPr id="5" name="TextBox 4"/>
          <p:cNvSpPr txBox="1"/>
          <p:nvPr/>
        </p:nvSpPr>
        <p:spPr>
          <a:xfrm>
            <a:off x="495965" y="5722648"/>
            <a:ext cx="4497266" cy="1088668"/>
          </a:xfrm>
          <a:prstGeom prst="rect">
            <a:avLst/>
          </a:prstGeom>
          <a:noFill/>
        </p:spPr>
        <p:txBody>
          <a:bodyPr wrap="square" rtlCol="0">
            <a:spAutoFit/>
          </a:bodyPr>
          <a:lstStyle/>
          <a:p>
            <a:pPr defTabSz="1371579"/>
            <a:r>
              <a:rPr lang="en-US" sz="2100" dirty="0">
                <a:solidFill>
                  <a:srgbClr val="052B3E"/>
                </a:solidFill>
                <a:latin typeface="Calibri" panose="020F0502020204030204"/>
              </a:rPr>
              <a:t>Age: 23</a:t>
            </a:r>
          </a:p>
          <a:p>
            <a:pPr defTabSz="1371579"/>
            <a:r>
              <a:rPr lang="en-US" sz="2100" dirty="0">
                <a:solidFill>
                  <a:srgbClr val="052B3E"/>
                </a:solidFill>
                <a:latin typeface="Calibri" panose="020F0502020204030204"/>
              </a:rPr>
              <a:t>Occupation: 	Student</a:t>
            </a:r>
          </a:p>
          <a:p>
            <a:pPr defTabSz="1371579"/>
            <a:r>
              <a:rPr lang="en-US" sz="2100" dirty="0">
                <a:solidFill>
                  <a:srgbClr val="052B3E"/>
                </a:solidFill>
                <a:latin typeface="Calibri" panose="020F0502020204030204"/>
              </a:rPr>
              <a:t>Location: Banten</a:t>
            </a:r>
          </a:p>
        </p:txBody>
      </p:sp>
      <p:sp>
        <p:nvSpPr>
          <p:cNvPr id="25" name="Rounded Rectangle 24"/>
          <p:cNvSpPr/>
          <p:nvPr/>
        </p:nvSpPr>
        <p:spPr>
          <a:xfrm>
            <a:off x="6270301" y="1285996"/>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Self-Motivated</a:t>
            </a:r>
          </a:p>
        </p:txBody>
      </p:sp>
      <p:pic>
        <p:nvPicPr>
          <p:cNvPr id="13" name="Picture 12"/>
          <p:cNvPicPr>
            <a:picLocks noChangeAspect="1"/>
          </p:cNvPicPr>
          <p:nvPr/>
        </p:nvPicPr>
        <p:blipFill>
          <a:blip r:embed="rId3">
            <a:duotone>
              <a:prstClr val="black"/>
              <a:schemeClr val="accent6">
                <a:tint val="45000"/>
                <a:satMod val="400000"/>
              </a:schemeClr>
            </a:duotone>
          </a:blip>
          <a:stretch>
            <a:fillRect/>
          </a:stretch>
        </p:blipFill>
        <p:spPr>
          <a:xfrm>
            <a:off x="609487" y="7527688"/>
            <a:ext cx="3553359" cy="2187914"/>
          </a:xfrm>
          <a:prstGeom prst="rect">
            <a:avLst/>
          </a:prstGeom>
        </p:spPr>
      </p:pic>
      <p:pic>
        <p:nvPicPr>
          <p:cNvPr id="15" name="Picture 14"/>
          <p:cNvPicPr>
            <a:picLocks noChangeAspect="1"/>
          </p:cNvPicPr>
          <p:nvPr/>
        </p:nvPicPr>
        <p:blipFill>
          <a:blip r:embed="rId4">
            <a:duotone>
              <a:prstClr val="black"/>
              <a:schemeClr val="accent3">
                <a:tint val="45000"/>
                <a:satMod val="400000"/>
              </a:schemeClr>
            </a:duotone>
          </a:blip>
          <a:stretch>
            <a:fillRect/>
          </a:stretch>
        </p:blipFill>
        <p:spPr>
          <a:xfrm>
            <a:off x="14310982" y="1853155"/>
            <a:ext cx="3254332" cy="2498557"/>
          </a:xfrm>
          <a:prstGeom prst="rect">
            <a:avLst/>
          </a:prstGeom>
        </p:spPr>
      </p:pic>
      <p:sp>
        <p:nvSpPr>
          <p:cNvPr id="16" name="Rectangle 15"/>
          <p:cNvSpPr/>
          <p:nvPr/>
        </p:nvSpPr>
        <p:spPr>
          <a:xfrm>
            <a:off x="522484" y="4477024"/>
            <a:ext cx="4093839" cy="10624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579"/>
            <a:r>
              <a:rPr lang="en-US" sz="1600" b="1" dirty="0" err="1">
                <a:solidFill>
                  <a:prstClr val="white"/>
                </a:solidFill>
                <a:latin typeface="Calibri" panose="020F0502020204030204"/>
              </a:rPr>
              <a:t>saya</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berharap</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dapat</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menjadi</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sumber</a:t>
            </a:r>
            <a:r>
              <a:rPr lang="en-US" sz="1600" b="1" dirty="0">
                <a:solidFill>
                  <a:prstClr val="white"/>
                </a:solidFill>
                <a:latin typeface="Calibri" panose="020F0502020204030204"/>
              </a:rPr>
              <a:t> yang </a:t>
            </a:r>
            <a:r>
              <a:rPr lang="en-US" sz="1600" b="1" dirty="0" err="1">
                <a:solidFill>
                  <a:prstClr val="white"/>
                </a:solidFill>
                <a:latin typeface="Calibri" panose="020F0502020204030204"/>
              </a:rPr>
              <a:t>dapat</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diandalkan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bagi</a:t>
            </a:r>
            <a:r>
              <a:rPr lang="en-US" sz="1600" b="1" dirty="0">
                <a:solidFill>
                  <a:prstClr val="white"/>
                </a:solidFill>
                <a:latin typeface="Calibri" panose="020F0502020204030204"/>
              </a:rPr>
              <a:t> para gamer </a:t>
            </a:r>
            <a:r>
              <a:rPr lang="en-US" sz="1600" b="1" dirty="0" err="1">
                <a:solidFill>
                  <a:prstClr val="white"/>
                </a:solidFill>
                <a:latin typeface="Calibri" panose="020F0502020204030204"/>
              </a:rPr>
              <a:t>untuk</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menemukan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layanan</a:t>
            </a:r>
            <a:r>
              <a:rPr lang="en-US" sz="1600" b="1" dirty="0">
                <a:solidFill>
                  <a:prstClr val="white"/>
                </a:solidFill>
                <a:latin typeface="Calibri" panose="020F0502020204030204"/>
              </a:rPr>
              <a:t> top up games yang </a:t>
            </a:r>
            <a:r>
              <a:rPr lang="en-US" sz="1600" b="1" dirty="0" err="1">
                <a:solidFill>
                  <a:prstClr val="white"/>
                </a:solidFill>
                <a:latin typeface="Calibri" panose="020F0502020204030204"/>
              </a:rPr>
              <a:t>aman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terpercaya</a:t>
            </a:r>
            <a:r>
              <a:rPr lang="en-US" sz="1600" b="1" dirty="0">
                <a:solidFill>
                  <a:prstClr val="white"/>
                </a:solidFill>
                <a:latin typeface="Calibri" panose="020F0502020204030204"/>
              </a:rPr>
              <a:t>, dan </a:t>
            </a:r>
            <a:r>
              <a:rPr lang="en-US" sz="1600" b="1" dirty="0" err="1">
                <a:solidFill>
                  <a:prstClr val="white"/>
                </a:solidFill>
                <a:latin typeface="Calibri" panose="020F0502020204030204"/>
              </a:rPr>
              <a:t>mudah</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digunakan</a:t>
            </a:r>
            <a:r>
              <a:rPr lang="en-US" sz="1600" b="1" dirty="0">
                <a:solidFill>
                  <a:prstClr val="white"/>
                </a:solidFill>
                <a:latin typeface="Calibri" panose="020F0502020204030204"/>
              </a:rPr>
              <a:t>. </a:t>
            </a:r>
          </a:p>
        </p:txBody>
      </p:sp>
      <p:sp>
        <p:nvSpPr>
          <p:cNvPr id="17" name="TextBox 16"/>
          <p:cNvSpPr txBox="1"/>
          <p:nvPr/>
        </p:nvSpPr>
        <p:spPr>
          <a:xfrm>
            <a:off x="486195" y="339098"/>
            <a:ext cx="11351228" cy="840230"/>
          </a:xfrm>
          <a:prstGeom prst="rect">
            <a:avLst/>
          </a:prstGeom>
          <a:noFill/>
        </p:spPr>
        <p:txBody>
          <a:bodyPr wrap="square" rtlCol="0">
            <a:spAutoFit/>
          </a:bodyPr>
          <a:lstStyle/>
          <a:p>
            <a:pPr defTabSz="1371613">
              <a:lnSpc>
                <a:spcPct val="90000"/>
              </a:lnSpc>
              <a:spcBef>
                <a:spcPct val="0"/>
              </a:spcBef>
            </a:pPr>
            <a:r>
              <a:rPr lang="en-US" sz="5400" b="1" dirty="0"/>
              <a:t>Customer Persona</a:t>
            </a:r>
          </a:p>
        </p:txBody>
      </p:sp>
      <p:sp>
        <p:nvSpPr>
          <p:cNvPr id="2" name="Rectangle 1"/>
          <p:cNvSpPr/>
          <p:nvPr/>
        </p:nvSpPr>
        <p:spPr>
          <a:xfrm>
            <a:off x="495965" y="1838287"/>
            <a:ext cx="4120358" cy="249855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defTabSz="1371613"/>
            <a:r>
              <a:rPr lang="en-US" sz="2400" dirty="0">
                <a:solidFill>
                  <a:prstClr val="black"/>
                </a:solidFill>
                <a:latin typeface="Calibri" panose="020F0502020204030204"/>
              </a:rPr>
              <a:t>Photo </a:t>
            </a:r>
          </a:p>
        </p:txBody>
      </p:sp>
      <p:sp>
        <p:nvSpPr>
          <p:cNvPr id="18" name="Rounded Rectangle 17"/>
          <p:cNvSpPr/>
          <p:nvPr/>
        </p:nvSpPr>
        <p:spPr>
          <a:xfrm>
            <a:off x="8777729"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err="1">
                <a:solidFill>
                  <a:schemeClr val="tx1"/>
                </a:solidFill>
                <a:latin typeface="Calibri" panose="020F0502020204030204"/>
              </a:rPr>
              <a:t>Passionete</a:t>
            </a:r>
            <a:endParaRPr lang="en-US" sz="1650" dirty="0">
              <a:solidFill>
                <a:schemeClr val="tx1"/>
              </a:solidFill>
              <a:latin typeface="Calibri" panose="020F0502020204030204"/>
            </a:endParaRPr>
          </a:p>
        </p:txBody>
      </p:sp>
      <p:sp>
        <p:nvSpPr>
          <p:cNvPr id="19" name="Rounded Rectangle 18"/>
          <p:cNvSpPr/>
          <p:nvPr/>
        </p:nvSpPr>
        <p:spPr>
          <a:xfrm>
            <a:off x="11285158" y="1285993"/>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Risk Takers</a:t>
            </a:r>
          </a:p>
        </p:txBody>
      </p:sp>
      <p:sp>
        <p:nvSpPr>
          <p:cNvPr id="3" name="Rectangle 2"/>
          <p:cNvSpPr/>
          <p:nvPr/>
        </p:nvSpPr>
        <p:spPr>
          <a:xfrm>
            <a:off x="14158195" y="6811316"/>
            <a:ext cx="3889846" cy="3046988"/>
          </a:xfrm>
          <a:prstGeom prst="rect">
            <a:avLst/>
          </a:prstGeom>
          <a:solidFill>
            <a:srgbClr val="FFC000"/>
          </a:solidFill>
        </p:spPr>
        <p:txBody>
          <a:bodyPr wrap="square">
            <a:spAutoFit/>
          </a:bodyPr>
          <a:lstStyle/>
          <a:p>
            <a:pPr algn="just"/>
            <a:r>
              <a:rPr lang="en-US" sz="2400" dirty="0"/>
              <a:t>	</a:t>
            </a:r>
          </a:p>
          <a:p>
            <a:pPr algn="just"/>
            <a:r>
              <a:rPr lang="en-US" sz="2400" dirty="0"/>
              <a:t>	The aim is to collect the information about your ideal customer persona who are likely to buy your product or service . It will help you tailor the user experience through targeted design</a:t>
            </a:r>
            <a:r>
              <a:rPr lang="en-US" dirty="0"/>
              <a:t>. </a:t>
            </a:r>
          </a:p>
        </p:txBody>
      </p:sp>
      <p:pic>
        <p:nvPicPr>
          <p:cNvPr id="20"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355672" y="6995589"/>
            <a:ext cx="655576" cy="637001"/>
          </a:xfrm>
          <a:prstGeom prst="rect">
            <a:avLst/>
          </a:prstGeom>
        </p:spPr>
      </p:pic>
      <p:pic>
        <p:nvPicPr>
          <p:cNvPr id="6" name="Picture 5">
            <a:extLst>
              <a:ext uri="{FF2B5EF4-FFF2-40B4-BE49-F238E27FC236}">
                <a16:creationId xmlns:a16="http://schemas.microsoft.com/office/drawing/2014/main" id="{F5689EFD-E0A2-54A4-A09C-527943843E3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453" t="21715" r="-3453" b="48656"/>
          <a:stretch/>
        </p:blipFill>
        <p:spPr>
          <a:xfrm>
            <a:off x="523327" y="1866900"/>
            <a:ext cx="4201073" cy="2455541"/>
          </a:xfrm>
          <a:prstGeom prst="rect">
            <a:avLst/>
          </a:prstGeom>
        </p:spPr>
      </p:pic>
    </p:spTree>
    <p:extLst>
      <p:ext uri="{BB962C8B-B14F-4D97-AF65-F5344CB8AC3E}">
        <p14:creationId xmlns:p14="http://schemas.microsoft.com/office/powerpoint/2010/main" val="360506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738845" y="546240"/>
            <a:ext cx="12338484" cy="1019574"/>
          </a:xfrm>
          <a:prstGeom prst="rect">
            <a:avLst/>
          </a:prstGeom>
        </p:spPr>
        <p:txBody>
          <a:bodyPr wrap="square" lIns="0" tIns="0" rIns="0" bIns="0" rtlCol="0" anchor="t">
            <a:spAutoFit/>
          </a:bodyPr>
          <a:lstStyle/>
          <a:p>
            <a:pPr>
              <a:lnSpc>
                <a:spcPts val="8747"/>
              </a:lnSpc>
            </a:pPr>
            <a:r>
              <a:rPr lang="en-US" sz="5400" b="1" dirty="0"/>
              <a:t>Value Proposition Canvas </a:t>
            </a:r>
          </a:p>
        </p:txBody>
      </p:sp>
      <p:grpSp>
        <p:nvGrpSpPr>
          <p:cNvPr id="7" name="Group 6"/>
          <p:cNvGrpSpPr/>
          <p:nvPr/>
        </p:nvGrpSpPr>
        <p:grpSpPr>
          <a:xfrm>
            <a:off x="1257989" y="2174128"/>
            <a:ext cx="15481578" cy="7384176"/>
            <a:chOff x="993509" y="1277739"/>
            <a:chExt cx="7047012" cy="3675983"/>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sym typeface="Arial"/>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JOBS</a:t>
                  </a:r>
                </a:p>
              </p:txBody>
            </p:sp>
            <p:sp>
              <p:nvSpPr>
                <p:cNvPr id="31" name="TextBox 30"/>
                <p:cNvSpPr txBox="1"/>
                <p:nvPr/>
              </p:nvSpPr>
              <p:spPr>
                <a:xfrm>
                  <a:off x="3355370" y="235118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PAINS</a:t>
                  </a:r>
                </a:p>
              </p:txBody>
            </p:sp>
            <p:sp>
              <p:nvSpPr>
                <p:cNvPr id="32" name="TextBox 31"/>
                <p:cNvSpPr txBox="1"/>
                <p:nvPr/>
              </p:nvSpPr>
              <p:spPr>
                <a:xfrm>
                  <a:off x="3315382" y="1377593"/>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GAINS</a:t>
                  </a: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4"/>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dirty="0">
                      <a:ln>
                        <a:noFill/>
                      </a:ln>
                      <a:solidFill>
                        <a:srgbClr val="70AD47">
                          <a:lumMod val="50000"/>
                        </a:srgbClr>
                      </a:solidFill>
                      <a:effectLst/>
                      <a:uLnTx/>
                      <a:uFillTx/>
                      <a:cs typeface="Arial"/>
                      <a:sym typeface="Arial"/>
                    </a:rPr>
                    <a:t>GAIN CREATORS </a:t>
                  </a:r>
                </a:p>
              </p:txBody>
            </p:sp>
            <p:sp>
              <p:nvSpPr>
                <p:cNvPr id="23" name="TextBox 22"/>
                <p:cNvSpPr txBox="1"/>
                <p:nvPr/>
              </p:nvSpPr>
              <p:spPr>
                <a:xfrm>
                  <a:off x="1391480" y="2351187"/>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PAIN KILLERS</a:t>
                  </a:r>
                </a:p>
              </p:txBody>
            </p:sp>
            <p:sp>
              <p:nvSpPr>
                <p:cNvPr id="24" name="TextBox 23"/>
                <p:cNvSpPr txBox="1"/>
                <p:nvPr/>
              </p:nvSpPr>
              <p:spPr>
                <a:xfrm>
                  <a:off x="587719" y="1764605"/>
                  <a:ext cx="1277154" cy="562093"/>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PRODUCT/ </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SERVICE</a:t>
                  </a: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93509" y="1343410"/>
              <a:ext cx="1949094" cy="681141"/>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you offer that makes the customers happy?</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kumimoji="0" lang="pt-BR" sz="1400" b="0" i="1" u="none" strike="noStrike" kern="0" cap="none" spc="0" normalizeH="0" baseline="0" noProof="0" dirty="0">
                  <a:ln>
                    <a:noFill/>
                  </a:ln>
                  <a:solidFill>
                    <a:prstClr val="black"/>
                  </a:solidFill>
                  <a:effectLst/>
                  <a:uLnTx/>
                  <a:uFillTx/>
                  <a:cs typeface="Arial"/>
                  <a:sym typeface="Arial"/>
                </a:rPr>
                <a:t>Kami </a:t>
              </a:r>
              <a:r>
                <a:rPr lang="pt-BR" sz="1400" i="1" kern="0" dirty="0">
                  <a:solidFill>
                    <a:prstClr val="black"/>
                  </a:solidFill>
                  <a:cs typeface="Arial"/>
                  <a:sym typeface="Arial"/>
                </a:rPr>
                <a:t>menawarkan sebuah Platform untuk mendukung para gamer dalam bermain game.</a:t>
              </a:r>
              <a:endParaRPr kumimoji="0" lang="pt-BR" sz="1400" b="0" i="1" u="none" strike="noStrike" kern="0" cap="none" spc="0" normalizeH="0" baseline="0" noProof="0" dirty="0">
                <a:ln>
                  <a:noFill/>
                </a:ln>
                <a:solidFill>
                  <a:prstClr val="black"/>
                </a:solidFill>
                <a:effectLst/>
                <a:uLnTx/>
                <a:uFillTx/>
                <a:cs typeface="Arial"/>
                <a:sym typeface="Arial"/>
              </a:endParaRP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29" y="3648983"/>
              <a:ext cx="1804149" cy="932087"/>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Which features of your offering relieve the customer's pains?</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lang="pt-BR" sz="1400" i="1" kern="0" dirty="0">
                  <a:solidFill>
                    <a:prstClr val="black"/>
                  </a:solidFill>
                  <a:cs typeface="Arial"/>
                  <a:sym typeface="Arial"/>
                </a:rPr>
                <a:t>Kami menawarkan fitur Voucher diskon serta jasa joki atau topup yang sangat terjangkan</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a:ln>
                  <a:noFill/>
                </a:ln>
                <a:solidFill>
                  <a:prstClr val="black"/>
                </a:solidFill>
                <a:effectLst/>
                <a:uLnTx/>
                <a:uFillTx/>
                <a:cs typeface="Arial"/>
                <a:sym typeface="Arial"/>
              </a:endParaRP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03717" y="1277739"/>
              <a:ext cx="1936027" cy="1321497"/>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LOVE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rPr>
                <a:t>?</a:t>
              </a:r>
              <a:r>
                <a:rPr kumimoji="0" lang="pt-BR" sz="1400" b="0" i="1" u="none" strike="noStrike" kern="0" cap="none" spc="0" normalizeH="0" baseline="0" noProof="0" dirty="0">
                  <a:ln>
                    <a:noFill/>
                  </a:ln>
                  <a:solidFill>
                    <a:prstClr val="black"/>
                  </a:solidFill>
                  <a:effectLst/>
                  <a:uLnTx/>
                  <a:uFillTx/>
                  <a:cs typeface="Arial"/>
                  <a:sym typeface="Arial"/>
                </a:rPr>
                <a:t> What would make the customer happy? </a:t>
              </a:r>
            </a:p>
            <a:p>
              <a:pPr marR="0" lvl="0" defTabSz="685783" eaLnBrk="1" fontAlgn="auto" latinLnBrk="0" hangingPunct="1">
                <a:lnSpc>
                  <a:spcPct val="100000"/>
                </a:lnSpc>
                <a:spcBef>
                  <a:spcPts val="0"/>
                </a:spcBef>
                <a:spcAft>
                  <a:spcPts val="0"/>
                </a:spcAft>
                <a:buClrTx/>
                <a:buSzTx/>
                <a:tabLst/>
                <a:defRPr/>
              </a:pPr>
              <a:r>
                <a:rPr lang="pt-BR" sz="1400" i="1" kern="0" dirty="0">
                  <a:solidFill>
                    <a:prstClr val="black"/>
                  </a:solidFill>
                  <a:cs typeface="Arial"/>
                  <a:sym typeface="Arial"/>
                </a:rPr>
                <a:t>Dengan adanya beberapa voucher diskon yang dapat digunakan customer</a:t>
              </a:r>
            </a:p>
            <a:p>
              <a:pPr marR="0" lvl="0" defTabSz="685783" eaLnBrk="1" fontAlgn="auto" latinLnBrk="0" hangingPunct="1">
                <a:lnSpc>
                  <a:spcPct val="100000"/>
                </a:lnSpc>
                <a:spcBef>
                  <a:spcPts val="0"/>
                </a:spcBef>
                <a:spcAft>
                  <a:spcPts val="0"/>
                </a:spcAft>
                <a:buClrTx/>
                <a:buSzTx/>
                <a:tabLst/>
                <a:defRPr/>
              </a:pPr>
              <a:endParaRPr kumimoji="0" lang="pt-BR" sz="1400" b="0" i="1" u="none" strike="noStrike" kern="0" cap="none" spc="0" normalizeH="0" baseline="0" noProof="0" dirty="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 What do the clients want when facing the problem?</a:t>
              </a: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kumimoji="0" lang="pt-BR" sz="1400" b="0" i="1" u="none" strike="noStrike" kern="0" cap="none" spc="0" normalizeH="0" baseline="0" noProof="0" dirty="0">
                  <a:ln>
                    <a:noFill/>
                  </a:ln>
                  <a:solidFill>
                    <a:srgbClr val="000000"/>
                  </a:solidFill>
                  <a:effectLst/>
                  <a:highlight>
                    <a:srgbClr val="FFFF00"/>
                  </a:highlight>
                  <a:uLnTx/>
                  <a:uFillTx/>
                  <a:cs typeface="Calibri"/>
                  <a:sym typeface="Arial"/>
                </a:rPr>
                <a:t>Cient mendapatkan solusi bagaimana cara menyelesaikan masalah tersebut</a:t>
              </a:r>
            </a:p>
            <a:p>
              <a:pPr marR="0" lvl="0" defTabSz="685783" eaLnBrk="1" fontAlgn="auto" latinLnBrk="0" hangingPunct="1">
                <a:lnSpc>
                  <a:spcPct val="100000"/>
                </a:lnSpc>
                <a:spcBef>
                  <a:spcPts val="0"/>
                </a:spcBef>
                <a:spcAft>
                  <a:spcPts val="0"/>
                </a:spcAft>
                <a:buClrTx/>
                <a:buSzTx/>
                <a:tabLst/>
                <a:defRPr/>
              </a:pPr>
              <a:endParaRPr kumimoji="0" lang="pt-BR" sz="1400" b="0" i="1" u="none" strike="noStrike" kern="0" cap="none" spc="0" normalizeH="0" baseline="0" noProof="0" dirty="0">
                <a:ln>
                  <a:noFill/>
                </a:ln>
                <a:solidFill>
                  <a:srgbClr val="000000"/>
                </a:solidFill>
                <a:effectLst/>
                <a:highlight>
                  <a:srgbClr val="FFFF00"/>
                </a:highlight>
                <a:uLnTx/>
                <a:uFillTx/>
                <a:cs typeface="Calibri"/>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a:sym typeface="Arial"/>
                </a:rPr>
                <a:t>This refers to the feeling/action of customers before he gets in contact with your solution.</a:t>
              </a:r>
            </a:p>
          </p:txBody>
        </p:sp>
        <p:cxnSp>
          <p:nvCxnSpPr>
            <p:cNvPr id="46" name="Straight Connector 45"/>
            <p:cNvCxnSpPr>
              <a:cxnSpLocks/>
            </p:cNvCxnSpPr>
            <p:nvPr/>
          </p:nvCxnSpPr>
          <p:spPr>
            <a:xfrm>
              <a:off x="5816469" y="3166820"/>
              <a:ext cx="303057" cy="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6111418" y="2696017"/>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a:cxnSpLocks/>
            </p:cNvCxnSpPr>
            <p:nvPr/>
          </p:nvCxnSpPr>
          <p:spPr>
            <a:xfrm flipH="1" flipV="1">
              <a:off x="5136823" y="3644573"/>
              <a:ext cx="10263" cy="538257"/>
            </a:xfrm>
            <a:prstGeom prst="line">
              <a:avLst/>
            </a:prstGeom>
            <a:noFill/>
            <a:ln w="19050" cap="flat" cmpd="sng" algn="ctr">
              <a:solidFill>
                <a:srgbClr val="FFC000"/>
              </a:solidFill>
              <a:prstDash val="solid"/>
              <a:miter lim="800000"/>
            </a:ln>
            <a:effectLst/>
          </p:spPr>
        </p:cxnSp>
        <p:cxnSp>
          <p:nvCxnSpPr>
            <p:cNvPr id="49" name="Straight Connector 48"/>
            <p:cNvCxnSpPr>
              <a:cxnSpLocks/>
            </p:cNvCxnSpPr>
            <p:nvPr/>
          </p:nvCxnSpPr>
          <p:spPr>
            <a:xfrm flipH="1">
              <a:off x="5141718" y="4182830"/>
              <a:ext cx="830087" cy="0"/>
            </a:xfrm>
            <a:prstGeom prst="line">
              <a:avLst/>
            </a:prstGeom>
            <a:noFill/>
            <a:ln w="19050" cap="flat" cmpd="sng" algn="ctr">
              <a:solidFill>
                <a:srgbClr val="FFC000"/>
              </a:solidFill>
              <a:prstDash val="solid"/>
              <a:miter lim="800000"/>
            </a:ln>
            <a:effectLst/>
          </p:spPr>
        </p:cxnSp>
        <p:sp>
          <p:nvSpPr>
            <p:cNvPr id="50" name="TextBox 49"/>
            <p:cNvSpPr txBox="1"/>
            <p:nvPr/>
          </p:nvSpPr>
          <p:spPr>
            <a:xfrm>
              <a:off x="5971805" y="3846729"/>
              <a:ext cx="2068716" cy="1106993"/>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HATE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are the pains of the clients when facing the problem?</a:t>
              </a:r>
            </a:p>
            <a:p>
              <a:pPr marR="0" lvl="0" defTabSz="685783" eaLnBrk="1" fontAlgn="auto" latinLnBrk="0" hangingPunct="1">
                <a:lnSpc>
                  <a:spcPct val="100000"/>
                </a:lnSpc>
                <a:spcBef>
                  <a:spcPts val="0"/>
                </a:spcBef>
                <a:spcAft>
                  <a:spcPts val="0"/>
                </a:spcAft>
                <a:buClrTx/>
                <a:buSzTx/>
                <a:tabLst/>
                <a:defRPr/>
              </a:pP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kumimoji="0" lang="pt-BR" sz="1400" b="0" i="1" u="none" strike="noStrike" kern="0" cap="none" spc="0" normalizeH="0" baseline="0" noProof="0" dirty="0">
                  <a:ln>
                    <a:noFill/>
                  </a:ln>
                  <a:solidFill>
                    <a:prstClr val="black"/>
                  </a:solidFill>
                  <a:effectLst/>
                  <a:uLnTx/>
                  <a:uFillTx/>
                  <a:cs typeface="Arial"/>
                  <a:sym typeface="Arial"/>
                </a:rPr>
                <a:t>Masalah yang didapat oleh client tidak dapat diselesaikan dengan cepat dan tepat</a:t>
              </a:r>
              <a:endParaRPr kumimoji="0" lang="pt-BR" sz="1400" b="0" i="1" u="none" strike="noStrike" kern="0" cap="none" spc="0" normalizeH="0" baseline="0" noProof="0" dirty="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a:ln>
                  <a:noFill/>
                </a:ln>
                <a:solidFill>
                  <a:srgbClr val="000000"/>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panose="020F0502020204030204"/>
                  <a:sym typeface="Arial"/>
                </a:rPr>
                <a:t>This refers to the feeling/action of customers before he gets in contact with your solution.</a:t>
              </a:r>
            </a:p>
          </p:txBody>
        </p:sp>
        <p:sp>
          <p:nvSpPr>
            <p:cNvPr id="51" name="TextBox 50"/>
            <p:cNvSpPr txBox="1"/>
            <p:nvPr/>
          </p:nvSpPr>
          <p:spPr>
            <a:xfrm>
              <a:off x="6163013" y="2684144"/>
              <a:ext cx="1719300" cy="1106993"/>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WANT</a:t>
              </a: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the clients do (actions) when facing the problem?</a:t>
              </a:r>
            </a:p>
            <a:p>
              <a:pPr marR="0" lvl="0" defTabSz="685783" eaLnBrk="1" fontAlgn="auto" latinLnBrk="0" hangingPunct="1">
                <a:lnSpc>
                  <a:spcPct val="100000"/>
                </a:lnSpc>
                <a:spcBef>
                  <a:spcPts val="0"/>
                </a:spcBef>
                <a:spcAft>
                  <a:spcPts val="0"/>
                </a:spcAft>
                <a:buClrTx/>
                <a:buSzTx/>
                <a:tabLst/>
                <a:defRPr/>
              </a:pPr>
              <a:r>
                <a:rPr lang="pt-BR" sz="1400" i="1" kern="0" dirty="0">
                  <a:solidFill>
                    <a:prstClr val="black"/>
                  </a:solidFill>
                  <a:cs typeface="Arial"/>
                  <a:sym typeface="Arial"/>
                </a:rPr>
                <a:t>Client dapat mencontact customer service ataupun membuka halaman bantuan penyelesaian masalah.</a:t>
              </a:r>
              <a:endParaRPr lang="en-US" sz="1400" kern="0" dirty="0">
                <a:solidFill>
                  <a:prstClr val="white">
                    <a:lumMod val="50000"/>
                  </a:prstClr>
                </a:solidFill>
                <a:cs typeface="Calibri" panose="020F0502020204030204"/>
                <a:sym typeface="Arial"/>
              </a:endParaRPr>
            </a:p>
            <a:p>
              <a:pPr marR="0" lvl="0" defTabSz="685783" eaLnBrk="1" fontAlgn="auto" latinLnBrk="0" hangingPunct="1">
                <a:lnSpc>
                  <a:spcPct val="100000"/>
                </a:lnSpc>
                <a:spcBef>
                  <a:spcPts val="0"/>
                </a:spcBef>
                <a:spcAft>
                  <a:spcPts val="0"/>
                </a:spcAft>
                <a:buClrTx/>
                <a:buSzTx/>
                <a:tabLst/>
                <a:defRPr/>
              </a:pPr>
              <a:endParaRPr kumimoji="0" lang="en-US" sz="1400" b="0" i="0" u="none" strike="noStrike" kern="0" cap="none" spc="0" normalizeH="0" baseline="0" noProof="0" dirty="0">
                <a:ln>
                  <a:noFill/>
                </a:ln>
                <a:solidFill>
                  <a:prstClr val="white">
                    <a:lumMod val="50000"/>
                  </a:prstClr>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a:sym typeface="Arial"/>
                </a:rPr>
                <a:t>This refers to the feeling/action of customers before he gets in contact with your solution.</a:t>
              </a:r>
            </a:p>
          </p:txBody>
        </p:sp>
        <p:sp>
          <p:nvSpPr>
            <p:cNvPr id="52" name="TextBox 51"/>
            <p:cNvSpPr txBox="1"/>
            <p:nvPr/>
          </p:nvSpPr>
          <p:spPr>
            <a:xfrm>
              <a:off x="993510" y="2381024"/>
              <a:ext cx="1819070" cy="1183034"/>
            </a:xfrm>
            <a:prstGeom prst="rect">
              <a:avLst/>
            </a:prstGeom>
            <a:noFill/>
            <a:ln>
              <a:solidFill>
                <a:srgbClr val="E7E6E6">
                  <a:lumMod val="50000"/>
                </a:srgbClr>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1400" b="1" i="1" u="none" strike="noStrike" kern="0" cap="none" spc="0" normalizeH="0" baseline="0" noProof="0" dirty="0">
                  <a:ln>
                    <a:noFill/>
                  </a:ln>
                  <a:solidFill>
                    <a:srgbClr val="FF0000"/>
                  </a:solidFill>
                  <a:effectLst/>
                  <a:uLnTx/>
                  <a:uFillTx/>
                  <a:cs typeface="Arial"/>
                  <a:sym typeface="Arial"/>
                </a:rPr>
                <a:t>What is the product or service that you are offering?</a:t>
              </a:r>
              <a:endParaRPr kumimoji="0" lang="en-US" sz="1400" b="1" i="0" u="none" strike="noStrike" kern="0" cap="none" spc="0" normalizeH="0" baseline="0" noProof="0" dirty="0">
                <a:ln>
                  <a:noFill/>
                </a:ln>
                <a:solidFill>
                  <a:srgbClr val="FF0000"/>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r>
                <a:rPr lang="en-IN" sz="1400" kern="0" dirty="0">
                  <a:cs typeface="Arial"/>
                  <a:sym typeface="Arial"/>
                </a:rPr>
                <a:t>Kami </a:t>
              </a:r>
              <a:r>
                <a:rPr lang="en-IN" sz="1400" kern="0" dirty="0" err="1">
                  <a:cs typeface="Arial"/>
                  <a:sym typeface="Arial"/>
                </a:rPr>
                <a:t>menawarkan</a:t>
              </a:r>
              <a:r>
                <a:rPr lang="en-IN" sz="1400" kern="0" dirty="0">
                  <a:cs typeface="Arial"/>
                  <a:sym typeface="Arial"/>
                </a:rPr>
                <a:t> </a:t>
              </a:r>
              <a:r>
                <a:rPr lang="en-IN" sz="1400" kern="0" dirty="0" err="1">
                  <a:cs typeface="Arial"/>
                  <a:sym typeface="Arial"/>
                </a:rPr>
                <a:t>jasa</a:t>
              </a:r>
              <a:r>
                <a:rPr lang="en-IN" sz="1400" kern="0" dirty="0">
                  <a:cs typeface="Arial"/>
                  <a:sym typeface="Arial"/>
                </a:rPr>
                <a:t> </a:t>
              </a:r>
              <a:r>
                <a:rPr lang="en-IN" sz="1400" kern="0" dirty="0" err="1">
                  <a:cs typeface="Arial"/>
                  <a:sym typeface="Arial"/>
                </a:rPr>
                <a:t>topup</a:t>
              </a:r>
              <a:r>
                <a:rPr lang="en-IN" sz="1400" kern="0" dirty="0">
                  <a:cs typeface="Arial"/>
                  <a:sym typeface="Arial"/>
                </a:rPr>
                <a:t>, </a:t>
              </a:r>
              <a:r>
                <a:rPr lang="en-IN" sz="1400" kern="0" dirty="0" err="1">
                  <a:cs typeface="Arial"/>
                  <a:sym typeface="Arial"/>
                </a:rPr>
                <a:t>jasa</a:t>
              </a:r>
              <a:r>
                <a:rPr lang="en-IN" sz="1400" kern="0" dirty="0">
                  <a:cs typeface="Arial"/>
                  <a:sym typeface="Arial"/>
                </a:rPr>
                <a:t> </a:t>
              </a:r>
              <a:r>
                <a:rPr lang="en-IN" sz="1400" kern="0" dirty="0" err="1">
                  <a:cs typeface="Arial"/>
                  <a:sym typeface="Arial"/>
                </a:rPr>
                <a:t>joki</a:t>
              </a:r>
              <a:r>
                <a:rPr lang="en-IN" sz="1400" kern="0" dirty="0">
                  <a:cs typeface="Arial"/>
                  <a:sym typeface="Arial"/>
                </a:rPr>
                <a:t>, </a:t>
              </a:r>
              <a:r>
                <a:rPr lang="en-IN" sz="1400" kern="0" dirty="0" err="1">
                  <a:cs typeface="Arial"/>
                  <a:sym typeface="Arial"/>
                </a:rPr>
                <a:t>kemudian</a:t>
              </a:r>
              <a:r>
                <a:rPr lang="en-IN" sz="1400" kern="0" dirty="0">
                  <a:cs typeface="Arial"/>
                  <a:sym typeface="Arial"/>
                </a:rPr>
                <a:t> voucher – voucher </a:t>
              </a:r>
              <a:r>
                <a:rPr lang="en-IN" sz="1400" kern="0" dirty="0" err="1">
                  <a:cs typeface="Arial"/>
                  <a:sym typeface="Arial"/>
                </a:rPr>
                <a:t>menarik</a:t>
              </a:r>
              <a:r>
                <a:rPr lang="en-IN" sz="1400" kern="0" dirty="0">
                  <a:cs typeface="Arial"/>
                  <a:sym typeface="Arial"/>
                </a:rPr>
                <a:t>, dan </a:t>
              </a:r>
              <a:r>
                <a:rPr lang="en-IN" sz="1400" kern="0" dirty="0" err="1">
                  <a:cs typeface="Arial"/>
                  <a:sym typeface="Arial"/>
                </a:rPr>
                <a:t>lainnya</a:t>
              </a:r>
              <a:r>
                <a:rPr lang="en-IN" sz="1400" kern="0" dirty="0">
                  <a:cs typeface="Arial"/>
                  <a:sym typeface="Arial"/>
                </a:rPr>
                <a:t>.</a:t>
              </a:r>
              <a:endParaRPr kumimoji="0" lang="en-IN" sz="1400" b="0" i="0" u="none" strike="noStrike" kern="0" cap="none" spc="0" normalizeH="0" baseline="0" noProof="0" dirty="0">
                <a:ln>
                  <a:noFill/>
                </a:ln>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p:txBody>
        </p:sp>
        <p:cxnSp>
          <p:nvCxnSpPr>
            <p:cNvPr id="53" name="Straight Connector 52"/>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8016362" y="4626289"/>
            <a:ext cx="1714342" cy="369332"/>
          </a:xfrm>
          <a:prstGeom prst="rect">
            <a:avLst/>
          </a:prstGeom>
        </p:spPr>
        <p:txBody>
          <a:bodyPr wrap="square">
            <a:spAutoFit/>
          </a:bodyPr>
          <a:lstStyle/>
          <a:p>
            <a:pPr algn="ctr"/>
            <a:r>
              <a:rPr lang="en-US" dirty="0"/>
              <a:t>FIT</a:t>
            </a:r>
          </a:p>
        </p:txBody>
      </p:sp>
      <p:sp>
        <p:nvSpPr>
          <p:cNvPr id="2" name="Rectangle 1"/>
          <p:cNvSpPr/>
          <p:nvPr/>
        </p:nvSpPr>
        <p:spPr>
          <a:xfrm>
            <a:off x="6286487" y="1477264"/>
            <a:ext cx="248786" cy="369332"/>
          </a:xfrm>
          <a:prstGeom prst="rect">
            <a:avLst/>
          </a:prstGeom>
        </p:spPr>
        <p:txBody>
          <a:bodyPr wrap="none">
            <a:spAutoFit/>
          </a:bodyPr>
          <a:lstStyle/>
          <a:p>
            <a:r>
              <a:rPr lang="en-US" dirty="0">
                <a:solidFill>
                  <a:srgbClr val="292929"/>
                </a:solidFill>
                <a:latin typeface="charter"/>
              </a:rPr>
              <a:t>.</a:t>
            </a:r>
            <a:endParaRPr lang="en-US" dirty="0"/>
          </a:p>
        </p:txBody>
      </p:sp>
      <p:sp>
        <p:nvSpPr>
          <p:cNvPr id="54" name="Rectangle 53"/>
          <p:cNvSpPr/>
          <p:nvPr/>
        </p:nvSpPr>
        <p:spPr>
          <a:xfrm>
            <a:off x="5772030" y="8214778"/>
            <a:ext cx="5629701" cy="1938992"/>
          </a:xfrm>
          <a:prstGeom prst="rect">
            <a:avLst/>
          </a:prstGeom>
          <a:solidFill>
            <a:srgbClr val="FFC000"/>
          </a:solidFill>
        </p:spPr>
        <p:txBody>
          <a:bodyPr wrap="square">
            <a:spAutoFit/>
          </a:bodyPr>
          <a:lstStyle/>
          <a:p>
            <a:pPr algn="just"/>
            <a:r>
              <a:rPr lang="en-US" sz="2400" dirty="0"/>
              <a:t>	</a:t>
            </a:r>
          </a:p>
          <a:p>
            <a:pPr algn="just"/>
            <a:r>
              <a:rPr lang="en-US" sz="2400" dirty="0"/>
              <a:t>	</a:t>
            </a:r>
            <a:r>
              <a:rPr lang="en-US" sz="2400" dirty="0">
                <a:latin typeface="+mj-lt"/>
              </a:rPr>
              <a:t>Demonstrate </a:t>
            </a:r>
            <a:r>
              <a:rPr lang="en-US" sz="2400" dirty="0">
                <a:solidFill>
                  <a:srgbClr val="292929"/>
                </a:solidFill>
                <a:latin typeface="+mj-lt"/>
              </a:rPr>
              <a:t>the fit between what you are offering and why people buy it. </a:t>
            </a:r>
            <a:r>
              <a:rPr lang="en-US" sz="2400" dirty="0">
                <a:latin typeface="+mj-lt"/>
              </a:rPr>
              <a:t>You must build on solution (products &amp; service) that match their needs ( pains &amp; gains).</a:t>
            </a:r>
          </a:p>
        </p:txBody>
      </p:sp>
      <p:pic>
        <p:nvPicPr>
          <p:cNvPr id="55"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2416" y="8214778"/>
            <a:ext cx="655576" cy="858078"/>
          </a:xfrm>
          <a:prstGeom prst="rect">
            <a:avLst/>
          </a:prstGeom>
        </p:spPr>
      </p:pic>
      <p:pic>
        <p:nvPicPr>
          <p:cNvPr id="3" name="Picture 2">
            <a:extLst>
              <a:ext uri="{FF2B5EF4-FFF2-40B4-BE49-F238E27FC236}">
                <a16:creationId xmlns:a16="http://schemas.microsoft.com/office/drawing/2014/main" id="{7A368379-2FA7-0806-5D9B-B067303080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30600" y="227913"/>
            <a:ext cx="1656227" cy="1656227"/>
          </a:xfrm>
          <a:prstGeom prst="rect">
            <a:avLst/>
          </a:prstGeom>
        </p:spPr>
      </p:pic>
    </p:spTree>
    <p:extLst>
      <p:ext uri="{BB962C8B-B14F-4D97-AF65-F5344CB8AC3E}">
        <p14:creationId xmlns:p14="http://schemas.microsoft.com/office/powerpoint/2010/main" val="364021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405009" y="28190"/>
            <a:ext cx="11351678" cy="1178400"/>
          </a:xfrm>
          <a:prstGeom prst="rect">
            <a:avLst/>
          </a:prstGeom>
          <a:noFill/>
        </p:spPr>
        <p:txBody>
          <a:bodyPr wrap="square" lIns="137160" tIns="68580" rIns="137160" bIns="68580" rtlCol="0" anchor="t">
            <a:spAutoFit/>
          </a:bodyPr>
          <a:lstStyle/>
          <a:p>
            <a:pPr>
              <a:lnSpc>
                <a:spcPts val="8747"/>
              </a:lnSpc>
              <a:spcBef>
                <a:spcPct val="0"/>
              </a:spcBef>
            </a:pPr>
            <a:r>
              <a:rPr lang="en-US" sz="5400" b="1" dirty="0"/>
              <a:t>Solution</a:t>
            </a:r>
          </a:p>
        </p:txBody>
      </p:sp>
      <p:sp>
        <p:nvSpPr>
          <p:cNvPr id="110" name="Content Placeholder 2"/>
          <p:cNvSpPr txBox="1">
            <a:spLocks/>
          </p:cNvSpPr>
          <p:nvPr/>
        </p:nvSpPr>
        <p:spPr>
          <a:xfrm>
            <a:off x="955434" y="2043904"/>
            <a:ext cx="7045566" cy="4471196"/>
          </a:xfrm>
          <a:prstGeom prst="rect">
            <a:avLst/>
          </a:prstGeom>
          <a:ln>
            <a:solidFill>
              <a:schemeClr val="tx1"/>
            </a:solidFill>
          </a:ln>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t>Describe our Solution:</a:t>
            </a:r>
          </a:p>
          <a:p>
            <a:pPr marL="0" indent="0">
              <a:buNone/>
            </a:pPr>
            <a:r>
              <a:rPr lang="en-GB" sz="2400" dirty="0"/>
              <a:t>Kami </a:t>
            </a:r>
            <a:r>
              <a:rPr lang="en-GB" sz="2400" dirty="0" err="1"/>
              <a:t>menawarkan</a:t>
            </a:r>
            <a:r>
              <a:rPr lang="en-GB" sz="2400" dirty="0"/>
              <a:t> Top Up Game </a:t>
            </a:r>
            <a:r>
              <a:rPr lang="en-GB" sz="2400" dirty="0" err="1"/>
              <a:t>Cepat</a:t>
            </a:r>
            <a:r>
              <a:rPr lang="en-GB" sz="2400" dirty="0"/>
              <a:t> dan </a:t>
            </a:r>
            <a:r>
              <a:rPr lang="en-GB" sz="2400" dirty="0" err="1"/>
              <a:t>Mudah</a:t>
            </a:r>
            <a:r>
              <a:rPr lang="en-GB" sz="2400" dirty="0"/>
              <a:t> </a:t>
            </a:r>
            <a:r>
              <a:rPr lang="en-GB" sz="2400" dirty="0" err="1"/>
              <a:t>untuk</a:t>
            </a:r>
            <a:r>
              <a:rPr lang="en-GB" sz="2400" dirty="0"/>
              <a:t> </a:t>
            </a:r>
            <a:r>
              <a:rPr lang="en-GB" sz="2400" dirty="0" err="1"/>
              <a:t>Berbagai</a:t>
            </a:r>
            <a:r>
              <a:rPr lang="en-GB" sz="2400" dirty="0"/>
              <a:t> Game </a:t>
            </a:r>
            <a:r>
              <a:rPr lang="en-GB" sz="2400" dirty="0" err="1"/>
              <a:t>Populer</a:t>
            </a:r>
            <a:r>
              <a:rPr lang="en-GB" sz="2400" dirty="0"/>
              <a:t>!</a:t>
            </a:r>
            <a:endParaRPr lang="en-GB" sz="2400" dirty="0">
              <a:cs typeface="Calibri"/>
            </a:endParaRPr>
          </a:p>
          <a:p>
            <a:pPr marL="0" indent="0">
              <a:buNone/>
            </a:pPr>
            <a:r>
              <a:rPr lang="en-GB" sz="2400" dirty="0"/>
              <a:t>The details of our offering consist of:</a:t>
            </a:r>
            <a:endParaRPr lang="en-GB" sz="2400" dirty="0">
              <a:cs typeface="Calibri"/>
            </a:endParaRPr>
          </a:p>
          <a:p>
            <a:pPr marL="514350" indent="-514350">
              <a:buFont typeface="Arial" panose="020B0604020202020204" pitchFamily="34" charset="0"/>
              <a:buAutoNum type="arabicPeriod"/>
            </a:pPr>
            <a:r>
              <a:rPr lang="en-GB" sz="2400" dirty="0" err="1"/>
              <a:t>Beragam</a:t>
            </a:r>
            <a:r>
              <a:rPr lang="en-GB" sz="2400" dirty="0"/>
              <a:t> </a:t>
            </a:r>
            <a:r>
              <a:rPr lang="en-GB" sz="2400" dirty="0" err="1"/>
              <a:t>layanan</a:t>
            </a:r>
            <a:r>
              <a:rPr lang="en-GB" sz="2400" dirty="0"/>
              <a:t> top up.</a:t>
            </a:r>
          </a:p>
          <a:p>
            <a:pPr marL="514350" indent="-514350">
              <a:buFont typeface="Arial" panose="020B0604020202020204" pitchFamily="34" charset="0"/>
              <a:buAutoNum type="arabicPeriod"/>
            </a:pPr>
            <a:r>
              <a:rPr lang="en-GB" sz="2400" dirty="0" err="1"/>
              <a:t>Layanan</a:t>
            </a:r>
            <a:r>
              <a:rPr lang="en-GB" sz="2400" dirty="0"/>
              <a:t> </a:t>
            </a:r>
            <a:r>
              <a:rPr lang="en-GB" sz="2400" dirty="0" err="1"/>
              <a:t>cepat</a:t>
            </a:r>
            <a:r>
              <a:rPr lang="en-GB" sz="2400" dirty="0"/>
              <a:t> dan </a:t>
            </a:r>
            <a:r>
              <a:rPr lang="en-GB" sz="2400" dirty="0" err="1"/>
              <a:t>mudah</a:t>
            </a:r>
            <a:r>
              <a:rPr lang="en-GB" sz="2400" dirty="0"/>
              <a:t>.</a:t>
            </a:r>
          </a:p>
          <a:p>
            <a:pPr marL="514350" indent="-514350">
              <a:buFont typeface="Arial" panose="020B0604020202020204" pitchFamily="34" charset="0"/>
              <a:buAutoNum type="arabicPeriod"/>
            </a:pPr>
            <a:r>
              <a:rPr lang="en-GB" sz="2400" dirty="0"/>
              <a:t>Harga </a:t>
            </a:r>
            <a:r>
              <a:rPr lang="en-GB" sz="2400" dirty="0" err="1"/>
              <a:t>kompetitif</a:t>
            </a:r>
            <a:r>
              <a:rPr lang="en-GB" sz="2400" dirty="0"/>
              <a:t>.</a:t>
            </a:r>
          </a:p>
          <a:p>
            <a:pPr marL="514350" indent="-514350">
              <a:buFont typeface="Arial" panose="020B0604020202020204" pitchFamily="34" charset="0"/>
              <a:buAutoNum type="arabicPeriod"/>
            </a:pPr>
            <a:r>
              <a:rPr lang="en-GB" sz="2400" dirty="0" err="1"/>
              <a:t>Layanan</a:t>
            </a:r>
            <a:r>
              <a:rPr lang="en-GB" sz="2400" dirty="0"/>
              <a:t> </a:t>
            </a:r>
            <a:r>
              <a:rPr lang="en-GB" sz="2400" dirty="0" err="1"/>
              <a:t>tambahan</a:t>
            </a:r>
            <a:r>
              <a:rPr lang="en-GB" sz="2400" dirty="0"/>
              <a:t>.</a:t>
            </a:r>
          </a:p>
          <a:p>
            <a:pPr marL="514350" indent="-514350">
              <a:buFont typeface="Arial" panose="020B0604020202020204" pitchFamily="34" charset="0"/>
              <a:buAutoNum type="arabicPeriod"/>
            </a:pPr>
            <a:r>
              <a:rPr lang="en-GB" sz="2400" dirty="0" err="1"/>
              <a:t>Promosi</a:t>
            </a:r>
            <a:r>
              <a:rPr lang="en-GB" sz="2400" dirty="0"/>
              <a:t> dan </a:t>
            </a:r>
            <a:r>
              <a:rPr lang="en-GB" sz="2400" dirty="0" err="1"/>
              <a:t>pemasaran</a:t>
            </a:r>
            <a:r>
              <a:rPr lang="en-GB" sz="2400" dirty="0"/>
              <a:t>.</a:t>
            </a:r>
            <a:endParaRPr lang="en-GB" sz="2400" dirty="0">
              <a:cs typeface="Calibri"/>
            </a:endParaRPr>
          </a:p>
          <a:p>
            <a:pPr marL="0" indent="0">
              <a:buNone/>
            </a:pPr>
            <a:endParaRPr lang="en-GB" sz="2700" dirty="0">
              <a:cs typeface="Calibri"/>
            </a:endParaRPr>
          </a:p>
          <a:p>
            <a:pPr marL="0" indent="0">
              <a:buNone/>
            </a:pPr>
            <a:endParaRPr lang="en-GB" sz="2100" dirty="0">
              <a:cs typeface="Calibri"/>
            </a:endParaRPr>
          </a:p>
        </p:txBody>
      </p:sp>
      <p:sp>
        <p:nvSpPr>
          <p:cNvPr id="2" name="Rectangle 1"/>
          <p:cNvSpPr/>
          <p:nvPr/>
        </p:nvSpPr>
        <p:spPr>
          <a:xfrm>
            <a:off x="8839200" y="2043904"/>
            <a:ext cx="5867400" cy="4031873"/>
          </a:xfrm>
          <a:prstGeom prst="rect">
            <a:avLst/>
          </a:prstGeom>
          <a:ln>
            <a:solidFill>
              <a:schemeClr val="tx1"/>
            </a:solidFill>
          </a:ln>
        </p:spPr>
        <p:txBody>
          <a:bodyPr wrap="square">
            <a:spAutoFit/>
          </a:bodyPr>
          <a:lstStyle/>
          <a:p>
            <a:r>
              <a:rPr lang="en-GB" sz="2800" b="1" dirty="0"/>
              <a:t>List the Benefits of our solutions</a:t>
            </a:r>
          </a:p>
          <a:p>
            <a:r>
              <a:rPr lang="en-GB" sz="2800" b="1" dirty="0"/>
              <a:t>1. </a:t>
            </a:r>
            <a:r>
              <a:rPr lang="en-GB" sz="2800" b="1" dirty="0" err="1"/>
              <a:t>Permintaan</a:t>
            </a:r>
            <a:r>
              <a:rPr lang="en-GB" sz="2800" b="1" dirty="0"/>
              <a:t> Tinggi</a:t>
            </a:r>
          </a:p>
          <a:p>
            <a:r>
              <a:rPr lang="en-GB" sz="2800" b="1" dirty="0"/>
              <a:t>2. Modal </a:t>
            </a:r>
            <a:r>
              <a:rPr lang="en-GB" sz="2800" b="1" dirty="0" err="1"/>
              <a:t>Ringan</a:t>
            </a:r>
            <a:endParaRPr lang="en-GB" sz="2800" b="1" dirty="0"/>
          </a:p>
          <a:p>
            <a:r>
              <a:rPr lang="en-GB" sz="2800" b="1" dirty="0"/>
              <a:t>3. </a:t>
            </a:r>
            <a:r>
              <a:rPr lang="en-GB" sz="2800" b="1" dirty="0" err="1"/>
              <a:t>Keuntungan</a:t>
            </a:r>
            <a:r>
              <a:rPr lang="en-GB" sz="2800" b="1" dirty="0"/>
              <a:t> </a:t>
            </a:r>
            <a:r>
              <a:rPr lang="en-GB" sz="2800" b="1" dirty="0" err="1"/>
              <a:t>Cepat</a:t>
            </a:r>
            <a:endParaRPr lang="en-GB" sz="2800" b="1" dirty="0"/>
          </a:p>
          <a:p>
            <a:r>
              <a:rPr lang="en-GB" sz="2800" b="1" dirty="0"/>
              <a:t>4. </a:t>
            </a:r>
            <a:r>
              <a:rPr lang="en-GB" sz="2800" b="1" dirty="0" err="1"/>
              <a:t>Mudah</a:t>
            </a:r>
            <a:r>
              <a:rPr lang="en-GB" sz="2800" b="1" dirty="0"/>
              <a:t> </a:t>
            </a:r>
            <a:r>
              <a:rPr lang="en-GB" sz="2800" b="1" dirty="0" err="1"/>
              <a:t>Dijalankan</a:t>
            </a:r>
            <a:endParaRPr lang="en-GB" sz="2800" b="1" dirty="0"/>
          </a:p>
          <a:p>
            <a:r>
              <a:rPr lang="en-GB" sz="2800" b="1" dirty="0"/>
              <a:t>5. Skala </a:t>
            </a:r>
            <a:r>
              <a:rPr lang="en-GB" sz="2800" b="1" dirty="0" err="1"/>
              <a:t>Besar</a:t>
            </a:r>
            <a:endParaRPr lang="en-GB" sz="2800" b="1" dirty="0"/>
          </a:p>
          <a:p>
            <a:endParaRPr lang="en-GB" sz="2800" b="1" dirty="0"/>
          </a:p>
          <a:p>
            <a:endParaRPr lang="en-GB" sz="2000" b="1" dirty="0">
              <a:cs typeface="Calibri"/>
            </a:endParaRPr>
          </a:p>
          <a:p>
            <a:endParaRPr lang="en-GB" sz="2000" b="1" dirty="0">
              <a:cs typeface="Calibri"/>
            </a:endParaRPr>
          </a:p>
          <a:p>
            <a:endParaRPr lang="en-GB" sz="2000" b="1" dirty="0">
              <a:cs typeface="Calibri"/>
            </a:endParaRPr>
          </a:p>
        </p:txBody>
      </p:sp>
      <p:pic>
        <p:nvPicPr>
          <p:cNvPr id="4" name="Picture 3">
            <a:extLst>
              <a:ext uri="{FF2B5EF4-FFF2-40B4-BE49-F238E27FC236}">
                <a16:creationId xmlns:a16="http://schemas.microsoft.com/office/drawing/2014/main" id="{1F70663A-A47B-5267-61C8-0640F79808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78200" y="387677"/>
            <a:ext cx="1656227" cy="1656227"/>
          </a:xfrm>
          <a:prstGeom prst="rect">
            <a:avLst/>
          </a:prstGeom>
        </p:spPr>
      </p:pic>
    </p:spTree>
    <p:extLst>
      <p:ext uri="{BB962C8B-B14F-4D97-AF65-F5344CB8AC3E}">
        <p14:creationId xmlns:p14="http://schemas.microsoft.com/office/powerpoint/2010/main" val="264494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381000" y="0"/>
            <a:ext cx="12338484" cy="1019574"/>
          </a:xfrm>
          <a:prstGeom prst="rect">
            <a:avLst/>
          </a:prstGeom>
        </p:spPr>
        <p:txBody>
          <a:bodyPr wrap="square" lIns="0" tIns="0" rIns="0" bIns="0" rtlCol="0" anchor="t">
            <a:spAutoFit/>
          </a:bodyPr>
          <a:lstStyle/>
          <a:p>
            <a:pPr>
              <a:lnSpc>
                <a:spcPts val="8747"/>
              </a:lnSpc>
            </a:pPr>
            <a:r>
              <a:rPr lang="en-US" sz="5400" b="1" dirty="0"/>
              <a:t>Competition Analysis</a:t>
            </a:r>
          </a:p>
        </p:txBody>
      </p:sp>
      <p:graphicFrame>
        <p:nvGraphicFramePr>
          <p:cNvPr id="7" name="Table 6"/>
          <p:cNvGraphicFramePr>
            <a:graphicFrameLocks noGrp="1"/>
          </p:cNvGraphicFramePr>
          <p:nvPr>
            <p:extLst>
              <p:ext uri="{D42A27DB-BD31-4B8C-83A1-F6EECF244321}">
                <p14:modId xmlns:p14="http://schemas.microsoft.com/office/powerpoint/2010/main" val="2844352664"/>
              </p:ext>
            </p:extLst>
          </p:nvPr>
        </p:nvGraphicFramePr>
        <p:xfrm>
          <a:off x="1143000" y="1866900"/>
          <a:ext cx="14111520" cy="5547360"/>
        </p:xfrm>
        <a:graphic>
          <a:graphicData uri="http://schemas.openxmlformats.org/drawingml/2006/table">
            <a:tbl>
              <a:tblPr firstRow="1" bandRow="1">
                <a:tableStyleId>{93296810-A885-4BE3-A3E7-6D5BEEA58F35}</a:tableStyleId>
              </a:tblPr>
              <a:tblGrid>
                <a:gridCol w="2351920">
                  <a:extLst>
                    <a:ext uri="{9D8B030D-6E8A-4147-A177-3AD203B41FA5}">
                      <a16:colId xmlns:a16="http://schemas.microsoft.com/office/drawing/2014/main" val="666748423"/>
                    </a:ext>
                  </a:extLst>
                </a:gridCol>
                <a:gridCol w="2351920">
                  <a:extLst>
                    <a:ext uri="{9D8B030D-6E8A-4147-A177-3AD203B41FA5}">
                      <a16:colId xmlns:a16="http://schemas.microsoft.com/office/drawing/2014/main" val="837611741"/>
                    </a:ext>
                  </a:extLst>
                </a:gridCol>
                <a:gridCol w="2351920">
                  <a:extLst>
                    <a:ext uri="{9D8B030D-6E8A-4147-A177-3AD203B41FA5}">
                      <a16:colId xmlns:a16="http://schemas.microsoft.com/office/drawing/2014/main" val="2522811997"/>
                    </a:ext>
                  </a:extLst>
                </a:gridCol>
                <a:gridCol w="2351920">
                  <a:extLst>
                    <a:ext uri="{9D8B030D-6E8A-4147-A177-3AD203B41FA5}">
                      <a16:colId xmlns:a16="http://schemas.microsoft.com/office/drawing/2014/main" val="2808365038"/>
                    </a:ext>
                  </a:extLst>
                </a:gridCol>
                <a:gridCol w="2351920">
                  <a:extLst>
                    <a:ext uri="{9D8B030D-6E8A-4147-A177-3AD203B41FA5}">
                      <a16:colId xmlns:a16="http://schemas.microsoft.com/office/drawing/2014/main" val="842314674"/>
                    </a:ext>
                  </a:extLst>
                </a:gridCol>
                <a:gridCol w="2351920">
                  <a:extLst>
                    <a:ext uri="{9D8B030D-6E8A-4147-A177-3AD203B41FA5}">
                      <a16:colId xmlns:a16="http://schemas.microsoft.com/office/drawing/2014/main" val="3630476225"/>
                    </a:ext>
                  </a:extLst>
                </a:gridCol>
              </a:tblGrid>
              <a:tr h="609600">
                <a:tc>
                  <a:txBody>
                    <a:bodyPr/>
                    <a:lstStyle/>
                    <a:p>
                      <a:pPr algn="ctr"/>
                      <a:r>
                        <a:rPr lang="en-US" sz="2400" b="1" dirty="0">
                          <a:solidFill>
                            <a:schemeClr val="tx1"/>
                          </a:solidFill>
                        </a:rPr>
                        <a:t>Benefits </a:t>
                      </a:r>
                    </a:p>
                  </a:txBody>
                  <a:tcPr/>
                </a:tc>
                <a:tc>
                  <a:txBody>
                    <a:bodyPr/>
                    <a:lstStyle/>
                    <a:p>
                      <a:pPr algn="ctr"/>
                      <a:r>
                        <a:rPr lang="en-US" sz="2400" b="1" dirty="0" err="1">
                          <a:solidFill>
                            <a:schemeClr val="tx1"/>
                          </a:solidFill>
                        </a:rPr>
                        <a:t>Keistore</a:t>
                      </a:r>
                      <a:endParaRPr lang="en-US" sz="2400" b="1" dirty="0">
                        <a:solidFill>
                          <a:schemeClr val="tx1"/>
                        </a:solidFill>
                      </a:endParaRPr>
                    </a:p>
                  </a:txBody>
                  <a:tcPr/>
                </a:tc>
                <a:tc>
                  <a:txBody>
                    <a:bodyPr/>
                    <a:lstStyle/>
                    <a:p>
                      <a:pPr algn="ctr"/>
                      <a:r>
                        <a:rPr lang="en-US" sz="2400" b="1" dirty="0" err="1">
                          <a:solidFill>
                            <a:schemeClr val="tx1"/>
                          </a:solidFill>
                        </a:rPr>
                        <a:t>Codashop</a:t>
                      </a:r>
                      <a:endParaRPr lang="en-US" sz="2400" b="1" dirty="0">
                        <a:solidFill>
                          <a:schemeClr val="tx1"/>
                        </a:solidFill>
                      </a:endParaRPr>
                    </a:p>
                  </a:txBody>
                  <a:tcPr/>
                </a:tc>
                <a:tc>
                  <a:txBody>
                    <a:bodyPr/>
                    <a:lstStyle/>
                    <a:p>
                      <a:pPr algn="ctr"/>
                      <a:r>
                        <a:rPr lang="en-US" sz="2400" b="1" dirty="0" err="1">
                          <a:solidFill>
                            <a:schemeClr val="tx1"/>
                          </a:solidFill>
                        </a:rPr>
                        <a:t>Itemku</a:t>
                      </a:r>
                      <a:endParaRPr lang="en-US" sz="2400" b="1" dirty="0">
                        <a:solidFill>
                          <a:schemeClr val="tx1"/>
                        </a:solidFill>
                      </a:endParaRPr>
                    </a:p>
                  </a:txBody>
                  <a:tcPr/>
                </a:tc>
                <a:tc>
                  <a:txBody>
                    <a:bodyPr/>
                    <a:lstStyle/>
                    <a:p>
                      <a:pPr algn="ctr"/>
                      <a:r>
                        <a:rPr lang="en-US" sz="2400" b="1" dirty="0" err="1">
                          <a:solidFill>
                            <a:schemeClr val="tx1"/>
                          </a:solidFill>
                        </a:rPr>
                        <a:t>Unipin</a:t>
                      </a:r>
                      <a:endParaRPr lang="en-US" sz="2400" b="1" dirty="0">
                        <a:solidFill>
                          <a:schemeClr val="tx1"/>
                        </a:solidFill>
                      </a:endParaRPr>
                    </a:p>
                  </a:txBody>
                  <a:tcPr/>
                </a:tc>
                <a:tc>
                  <a:txBody>
                    <a:bodyPr/>
                    <a:lstStyle/>
                    <a:p>
                      <a:pPr algn="ctr"/>
                      <a:r>
                        <a:rPr lang="en-US" sz="2400" b="1" dirty="0">
                          <a:solidFill>
                            <a:schemeClr val="tx1"/>
                          </a:solidFill>
                        </a:rPr>
                        <a:t>Your Venture </a:t>
                      </a:r>
                    </a:p>
                  </a:txBody>
                  <a:tcPr/>
                </a:tc>
                <a:extLst>
                  <a:ext uri="{0D108BD9-81ED-4DB2-BD59-A6C34878D82A}">
                    <a16:rowId xmlns:a16="http://schemas.microsoft.com/office/drawing/2014/main" val="1806830575"/>
                  </a:ext>
                </a:extLst>
              </a:tr>
              <a:tr h="609600">
                <a:tc>
                  <a:txBody>
                    <a:bodyPr/>
                    <a:lstStyle/>
                    <a:p>
                      <a:r>
                        <a:rPr lang="en-US" dirty="0"/>
                        <a:t>Product</a:t>
                      </a:r>
                    </a:p>
                  </a:txBody>
                  <a:tcPr/>
                </a:tc>
                <a:tc>
                  <a:txBody>
                    <a:bodyPr/>
                    <a:lstStyle/>
                    <a:p>
                      <a:r>
                        <a:rPr lang="en-US" dirty="0"/>
                        <a:t>Top Up Game </a:t>
                      </a:r>
                      <a:r>
                        <a:rPr lang="en-US" dirty="0" err="1"/>
                        <a:t>Reguler</a:t>
                      </a:r>
                      <a:endParaRPr lang="en-US" dirty="0"/>
                    </a:p>
                  </a:txBody>
                  <a:tcPr/>
                </a:tc>
                <a:tc>
                  <a:txBody>
                    <a:bodyPr/>
                    <a:lstStyle/>
                    <a:p>
                      <a:r>
                        <a:rPr lang="en-US" sz="1800" b="0" i="0" kern="1200" dirty="0">
                          <a:solidFill>
                            <a:schemeClr val="dk1"/>
                          </a:solidFill>
                          <a:effectLst/>
                          <a:latin typeface="+mn-lt"/>
                          <a:ea typeface="+mn-ea"/>
                          <a:cs typeface="+mn-cs"/>
                        </a:rPr>
                        <a:t>Top Up Game + Voucher Game</a:t>
                      </a:r>
                      <a:endParaRPr lang="en-US" dirty="0"/>
                    </a:p>
                  </a:txBody>
                  <a:tcPr/>
                </a:tc>
                <a:tc>
                  <a:txBody>
                    <a:bodyPr/>
                    <a:lstStyle/>
                    <a:p>
                      <a:r>
                        <a:rPr lang="en-US" sz="1800" b="0" i="0" kern="1200" dirty="0">
                          <a:solidFill>
                            <a:schemeClr val="dk1"/>
                          </a:solidFill>
                          <a:effectLst/>
                          <a:latin typeface="+mn-lt"/>
                          <a:ea typeface="+mn-ea"/>
                          <a:cs typeface="+mn-cs"/>
                        </a:rPr>
                        <a:t>Top Up Game + Item game + Voucher</a:t>
                      </a:r>
                      <a:endParaRPr lang="en-US" dirty="0"/>
                    </a:p>
                  </a:txBody>
                  <a:tcPr/>
                </a:tc>
                <a:tc>
                  <a:txBody>
                    <a:bodyPr/>
                    <a:lstStyle/>
                    <a:p>
                      <a:r>
                        <a:rPr lang="en-US" sz="1800" b="0" i="0" kern="1200" dirty="0">
                          <a:solidFill>
                            <a:schemeClr val="dk1"/>
                          </a:solidFill>
                          <a:effectLst/>
                          <a:latin typeface="+mn-lt"/>
                          <a:ea typeface="+mn-ea"/>
                          <a:cs typeface="+mn-cs"/>
                        </a:rPr>
                        <a:t>Top Up Game + Voucher Game + Item Game</a:t>
                      </a:r>
                      <a:endParaRPr lang="en-US" dirty="0"/>
                    </a:p>
                  </a:txBody>
                  <a:tcPr/>
                </a:tc>
                <a:tc>
                  <a:txBody>
                    <a:bodyPr/>
                    <a:lstStyle/>
                    <a:p>
                      <a:r>
                        <a:rPr lang="en-US" sz="1800" b="0" i="0" kern="1200" dirty="0">
                          <a:solidFill>
                            <a:schemeClr val="dk1"/>
                          </a:solidFill>
                          <a:effectLst/>
                          <a:latin typeface="+mn-lt"/>
                          <a:ea typeface="+mn-ea"/>
                          <a:cs typeface="+mn-cs"/>
                        </a:rPr>
                        <a:t>Top Up Game + Voucher Game + Jasa </a:t>
                      </a:r>
                      <a:r>
                        <a:rPr lang="en-US" sz="1800" b="0" i="0" kern="1200" dirty="0" err="1">
                          <a:solidFill>
                            <a:schemeClr val="dk1"/>
                          </a:solidFill>
                          <a:effectLst/>
                          <a:latin typeface="+mn-lt"/>
                          <a:ea typeface="+mn-ea"/>
                          <a:cs typeface="+mn-cs"/>
                        </a:rPr>
                        <a:t>Joki</a:t>
                      </a:r>
                      <a:r>
                        <a:rPr lang="en-US" sz="1800" b="0" i="0" kern="1200" dirty="0">
                          <a:solidFill>
                            <a:schemeClr val="dk1"/>
                          </a:solidFill>
                          <a:effectLst/>
                          <a:latin typeface="+mn-lt"/>
                          <a:ea typeface="+mn-ea"/>
                          <a:cs typeface="+mn-cs"/>
                        </a:rPr>
                        <a:t> + Item Game</a:t>
                      </a:r>
                      <a:endParaRPr lang="en-US" dirty="0"/>
                    </a:p>
                  </a:txBody>
                  <a:tcPr/>
                </a:tc>
                <a:extLst>
                  <a:ext uri="{0D108BD9-81ED-4DB2-BD59-A6C34878D82A}">
                    <a16:rowId xmlns:a16="http://schemas.microsoft.com/office/drawing/2014/main" val="584068931"/>
                  </a:ext>
                </a:extLst>
              </a:tr>
              <a:tr h="609600">
                <a:tc>
                  <a:txBody>
                    <a:bodyPr/>
                    <a:lstStyle/>
                    <a:p>
                      <a:r>
                        <a:rPr lang="en-US" dirty="0"/>
                        <a:t>Price </a:t>
                      </a:r>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 </a:t>
                      </a:r>
                      <a:r>
                        <a:rPr lang="en-US" sz="1800" b="0" i="0" kern="1200" dirty="0" err="1">
                          <a:solidFill>
                            <a:schemeClr val="dk1"/>
                          </a:solidFill>
                          <a:effectLst/>
                          <a:latin typeface="+mn-lt"/>
                          <a:ea typeface="+mn-ea"/>
                          <a:cs typeface="+mn-cs"/>
                        </a:rPr>
                        <a:t>tertentu</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 </a:t>
                      </a:r>
                      <a:r>
                        <a:rPr lang="en-US" sz="1800" b="0" i="0" kern="1200" dirty="0" err="1">
                          <a:solidFill>
                            <a:schemeClr val="dk1"/>
                          </a:solidFill>
                          <a:effectLst/>
                          <a:latin typeface="+mn-lt"/>
                          <a:ea typeface="+mn-ea"/>
                          <a:cs typeface="+mn-cs"/>
                        </a:rPr>
                        <a:t>tertentu</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biaya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jasa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joki</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a:t>
                      </a:r>
                      <a:endParaRPr lang="en-US" dirty="0"/>
                    </a:p>
                  </a:txBody>
                  <a:tcPr/>
                </a:tc>
                <a:extLst>
                  <a:ext uri="{0D108BD9-81ED-4DB2-BD59-A6C34878D82A}">
                    <a16:rowId xmlns:a16="http://schemas.microsoft.com/office/drawing/2014/main" val="3832088801"/>
                  </a:ext>
                </a:extLst>
              </a:tr>
              <a:tr h="609600">
                <a:tc>
                  <a:txBody>
                    <a:bodyPr/>
                    <a:lstStyle/>
                    <a:p>
                      <a:r>
                        <a:rPr lang="en-US" dirty="0"/>
                        <a:t>Branding channels </a:t>
                      </a:r>
                    </a:p>
                  </a:txBody>
                  <a:tcPr/>
                </a:tc>
                <a:tc>
                  <a:txBody>
                    <a:bodyPr/>
                    <a:lstStyle/>
                    <a:p>
                      <a:r>
                        <a:rPr lang="en-US" dirty="0"/>
                        <a:t>Media </a:t>
                      </a:r>
                      <a:r>
                        <a:rPr lang="en-US" dirty="0" err="1"/>
                        <a:t>Sosial</a:t>
                      </a:r>
                      <a:endParaRPr lang="en-US" dirty="0"/>
                    </a:p>
                  </a:txBody>
                  <a:tcPr/>
                </a:tc>
                <a:tc>
                  <a:txBody>
                    <a:bodyPr/>
                    <a:lstStyle/>
                    <a:p>
                      <a:r>
                        <a:rPr lang="en-US" dirty="0"/>
                        <a:t>Website</a:t>
                      </a:r>
                    </a:p>
                  </a:txBody>
                  <a:tcPr/>
                </a:tc>
                <a:tc>
                  <a:txBody>
                    <a:bodyPr/>
                    <a:lstStyle/>
                    <a:p>
                      <a:r>
                        <a:rPr lang="en-US" dirty="0"/>
                        <a:t>Website, </a:t>
                      </a:r>
                      <a:r>
                        <a:rPr lang="en-US" dirty="0" err="1"/>
                        <a:t>Aplikasi</a:t>
                      </a:r>
                      <a:endParaRPr lang="en-US" dirty="0"/>
                    </a:p>
                  </a:txBody>
                  <a:tcPr/>
                </a:tc>
                <a:tc>
                  <a:txBody>
                    <a:bodyPr/>
                    <a:lstStyle/>
                    <a:p>
                      <a:r>
                        <a:rPr lang="en-US" dirty="0"/>
                        <a:t>Website</a:t>
                      </a:r>
                    </a:p>
                  </a:txBody>
                  <a:tcPr/>
                </a:tc>
                <a:tc>
                  <a:txBody>
                    <a:bodyPr/>
                    <a:lstStyle/>
                    <a:p>
                      <a:r>
                        <a:rPr lang="en-US" dirty="0"/>
                        <a:t>Website, Mobile, Media </a:t>
                      </a:r>
                      <a:r>
                        <a:rPr lang="en-US" dirty="0" err="1"/>
                        <a:t>Sosial</a:t>
                      </a:r>
                      <a:endParaRPr lang="en-US" dirty="0"/>
                    </a:p>
                  </a:txBody>
                  <a:tcPr/>
                </a:tc>
                <a:extLst>
                  <a:ext uri="{0D108BD9-81ED-4DB2-BD59-A6C34878D82A}">
                    <a16:rowId xmlns:a16="http://schemas.microsoft.com/office/drawing/2014/main" val="457005780"/>
                  </a:ext>
                </a:extLst>
              </a:tr>
              <a:tr h="609600">
                <a:tc>
                  <a:txBody>
                    <a:bodyPr/>
                    <a:lstStyle/>
                    <a:p>
                      <a:r>
                        <a:rPr lang="en-US" dirty="0"/>
                        <a:t>Packaging</a:t>
                      </a:r>
                    </a:p>
                  </a:txBody>
                  <a:tcPr/>
                </a:tc>
                <a:tc>
                  <a:txBody>
                    <a:bodyPr/>
                    <a:lstStyle/>
                    <a:p>
                      <a:r>
                        <a:rPr lang="en-US" dirty="0"/>
                        <a:t>Desain </a:t>
                      </a:r>
                      <a:r>
                        <a:rPr lang="en-US" dirty="0" err="1"/>
                        <a:t>Sederhana</a:t>
                      </a:r>
                      <a:endParaRPr lang="en-US" dirty="0"/>
                    </a:p>
                  </a:txBody>
                  <a:tcPr/>
                </a:tc>
                <a:tc>
                  <a:txBody>
                    <a:bodyPr/>
                    <a:lstStyle/>
                    <a:p>
                      <a:r>
                        <a:rPr lang="en-US" sz="1800" b="0" i="0" kern="1200" dirty="0">
                          <a:solidFill>
                            <a:schemeClr val="dk1"/>
                          </a:solidFill>
                          <a:effectLst/>
                          <a:latin typeface="+mn-lt"/>
                          <a:ea typeface="+mn-ea"/>
                          <a:cs typeface="+mn-cs"/>
                        </a:rPr>
                        <a:t>Desain </a:t>
                      </a:r>
                      <a:r>
                        <a:rPr lang="en-US" sz="1800" b="0" i="0" kern="1200" dirty="0" err="1">
                          <a:solidFill>
                            <a:schemeClr val="dk1"/>
                          </a:solidFill>
                          <a:effectLst/>
                          <a:latin typeface="+mn-lt"/>
                          <a:ea typeface="+mn-ea"/>
                          <a:cs typeface="+mn-cs"/>
                        </a:rPr>
                        <a:t>menarik</a:t>
                      </a:r>
                      <a:r>
                        <a:rPr lang="en-US" sz="1800" b="0" i="0" kern="1200" dirty="0">
                          <a:solidFill>
                            <a:schemeClr val="dk1"/>
                          </a:solidFill>
                          <a:effectLst/>
                          <a:latin typeface="+mn-lt"/>
                          <a:ea typeface="+mn-ea"/>
                          <a:cs typeface="+mn-cs"/>
                        </a:rPr>
                        <a:t> + logo voucher</a:t>
                      </a:r>
                      <a:endParaRPr lang="en-US" dirty="0"/>
                    </a:p>
                  </a:txBody>
                  <a:tcPr/>
                </a:tc>
                <a:tc>
                  <a:txBody>
                    <a:bodyPr/>
                    <a:lstStyle/>
                    <a:p>
                      <a:r>
                        <a:rPr lang="fi-FI" sz="1800" b="0" i="0" kern="1200" dirty="0">
                          <a:solidFill>
                            <a:schemeClr val="dk1"/>
                          </a:solidFill>
                          <a:effectLst/>
                          <a:latin typeface="+mn-lt"/>
                          <a:ea typeface="+mn-ea"/>
                          <a:cs typeface="+mn-cs"/>
                        </a:rPr>
                        <a:t>Desain Sederhana + logo voucher</a:t>
                      </a:r>
                      <a:endParaRPr lang="en-US" dirty="0"/>
                    </a:p>
                  </a:txBody>
                  <a:tcPr/>
                </a:tc>
                <a:tc>
                  <a:txBody>
                    <a:bodyPr/>
                    <a:lstStyle/>
                    <a:p>
                      <a:r>
                        <a:rPr lang="pt-BR" dirty="0"/>
                        <a:t>Desain menarik + logo voucher + logo item game</a:t>
                      </a:r>
                      <a:endParaRPr lang="en-US" dirty="0"/>
                    </a:p>
                  </a:txBody>
                  <a:tcPr/>
                </a:tc>
                <a:tc>
                  <a:txBody>
                    <a:bodyPr/>
                    <a:lstStyle/>
                    <a:p>
                      <a:r>
                        <a:rPr lang="en-US" dirty="0"/>
                        <a:t>Desain </a:t>
                      </a:r>
                      <a:r>
                        <a:rPr lang="en-US" dirty="0" err="1"/>
                        <a:t>Menarik</a:t>
                      </a:r>
                      <a:r>
                        <a:rPr lang="en-US" dirty="0"/>
                        <a:t> + Logo </a:t>
                      </a:r>
                      <a:r>
                        <a:rPr lang="en-US" dirty="0" err="1"/>
                        <a:t>untuk</a:t>
                      </a:r>
                      <a:r>
                        <a:rPr lang="en-US" dirty="0"/>
                        <a:t> Voucher Game, item game, </a:t>
                      </a:r>
                      <a:r>
                        <a:rPr lang="en-US" dirty="0" err="1"/>
                        <a:t>joki</a:t>
                      </a:r>
                      <a:endParaRPr lang="en-US" dirty="0"/>
                    </a:p>
                  </a:txBody>
                  <a:tcPr/>
                </a:tc>
                <a:extLst>
                  <a:ext uri="{0D108BD9-81ED-4DB2-BD59-A6C34878D82A}">
                    <a16:rowId xmlns:a16="http://schemas.microsoft.com/office/drawing/2014/main" val="3498795634"/>
                  </a:ext>
                </a:extLst>
              </a:tr>
              <a:tr h="609600">
                <a:tc>
                  <a:txBody>
                    <a:bodyPr/>
                    <a:lstStyle/>
                    <a:p>
                      <a:r>
                        <a:rPr lang="en-US" dirty="0"/>
                        <a:t>Market reviews </a:t>
                      </a:r>
                    </a:p>
                  </a:txBody>
                  <a:tcPr/>
                </a:tc>
                <a:tc>
                  <a:txBody>
                    <a:bodyPr/>
                    <a:lstStyle/>
                    <a:p>
                      <a:r>
                        <a:rPr lang="en-US" dirty="0" err="1"/>
                        <a:t>Standar</a:t>
                      </a:r>
                      <a:endParaRPr lang="en-US" dirty="0"/>
                    </a:p>
                  </a:txBody>
                  <a:tcPr/>
                </a:tc>
                <a:tc>
                  <a:txBody>
                    <a:bodyPr/>
                    <a:lstStyle/>
                    <a:p>
                      <a:r>
                        <a:rPr lang="en-US" dirty="0" err="1"/>
                        <a:t>Standar</a:t>
                      </a:r>
                      <a:endParaRPr lang="en-US" dirty="0"/>
                    </a:p>
                  </a:txBody>
                  <a:tcPr/>
                </a:tc>
                <a:tc>
                  <a:txBody>
                    <a:bodyPr/>
                    <a:lstStyle/>
                    <a:p>
                      <a:r>
                        <a:rPr lang="en-US" dirty="0" err="1"/>
                        <a:t>Standar</a:t>
                      </a:r>
                      <a:endParaRPr lang="en-US" dirty="0"/>
                    </a:p>
                  </a:txBody>
                  <a:tcPr/>
                </a:tc>
                <a:tc>
                  <a:txBody>
                    <a:bodyPr/>
                    <a:lstStyle/>
                    <a:p>
                      <a:r>
                        <a:rPr lang="en-US" dirty="0" err="1"/>
                        <a:t>Tampilan</a:t>
                      </a:r>
                      <a:r>
                        <a:rPr lang="en-US" dirty="0"/>
                        <a:t> Website </a:t>
                      </a:r>
                      <a:r>
                        <a:rPr lang="en-US" dirty="0" err="1"/>
                        <a:t>Bagus</a:t>
                      </a:r>
                      <a:r>
                        <a:rPr lang="en-US" dirty="0"/>
                        <a:t> dan Ramah</a:t>
                      </a:r>
                    </a:p>
                  </a:txBody>
                  <a:tcPr/>
                </a:tc>
                <a:tc>
                  <a:txBody>
                    <a:bodyPr/>
                    <a:lstStyle/>
                    <a:p>
                      <a:r>
                        <a:rPr lang="en-US" dirty="0" err="1"/>
                        <a:t>Tampilan</a:t>
                      </a:r>
                      <a:r>
                        <a:rPr lang="en-US" dirty="0"/>
                        <a:t> </a:t>
                      </a:r>
                      <a:r>
                        <a:rPr lang="en-US" dirty="0" err="1"/>
                        <a:t>Bagus</a:t>
                      </a:r>
                      <a:r>
                        <a:rPr lang="en-US" dirty="0"/>
                        <a:t> dan </a:t>
                      </a:r>
                      <a:r>
                        <a:rPr lang="en-US" dirty="0" err="1"/>
                        <a:t>serba</a:t>
                      </a:r>
                      <a:r>
                        <a:rPr lang="en-US" dirty="0"/>
                        <a:t> </a:t>
                      </a:r>
                      <a:r>
                        <a:rPr lang="en-US" dirty="0" err="1"/>
                        <a:t>murah</a:t>
                      </a:r>
                      <a:r>
                        <a:rPr lang="en-US" dirty="0"/>
                        <a:t> </a:t>
                      </a:r>
                      <a:r>
                        <a:rPr lang="en-US" dirty="0" err="1"/>
                        <a:t>meriah</a:t>
                      </a:r>
                      <a:endParaRPr lang="en-US" dirty="0"/>
                    </a:p>
                  </a:txBody>
                  <a:tcPr/>
                </a:tc>
                <a:extLst>
                  <a:ext uri="{0D108BD9-81ED-4DB2-BD59-A6C34878D82A}">
                    <a16:rowId xmlns:a16="http://schemas.microsoft.com/office/drawing/2014/main" val="1009763486"/>
                  </a:ext>
                </a:extLst>
              </a:tr>
              <a:tr h="609600">
                <a:tc>
                  <a:txBody>
                    <a:bodyPr/>
                    <a:lstStyle/>
                    <a:p>
                      <a:r>
                        <a:rPr lang="en-US" dirty="0"/>
                        <a:t>UVP</a:t>
                      </a:r>
                    </a:p>
                  </a:txBody>
                  <a:tcPr/>
                </a:tc>
                <a:tc>
                  <a:txBody>
                    <a:bodyPr/>
                    <a:lstStyle/>
                    <a:p>
                      <a:r>
                        <a:rPr lang="en-US" dirty="0"/>
                        <a:t>Fast </a:t>
                      </a:r>
                      <a:r>
                        <a:rPr lang="en-US" dirty="0" err="1"/>
                        <a:t>Respon</a:t>
                      </a:r>
                      <a:endParaRPr lang="en-US" dirty="0"/>
                    </a:p>
                  </a:txBody>
                  <a:tcPr/>
                </a:tc>
                <a:tc>
                  <a:txBody>
                    <a:bodyPr/>
                    <a:lstStyle/>
                    <a:p>
                      <a:r>
                        <a:rPr lang="en-US" dirty="0"/>
                        <a:t>Banyak Game </a:t>
                      </a:r>
                      <a:r>
                        <a:rPr lang="en-US" dirty="0" err="1"/>
                        <a:t>berbagai</a:t>
                      </a:r>
                      <a:r>
                        <a:rPr lang="en-US" dirty="0"/>
                        <a:t> platform</a:t>
                      </a:r>
                    </a:p>
                  </a:txBody>
                  <a:tcPr/>
                </a:tc>
                <a:tc>
                  <a:txBody>
                    <a:bodyPr/>
                    <a:lstStyle/>
                    <a:p>
                      <a:r>
                        <a:rPr lang="en-US" dirty="0"/>
                        <a:t>Seller </a:t>
                      </a:r>
                      <a:r>
                        <a:rPr lang="en-US" dirty="0" err="1"/>
                        <a:t>bebas</a:t>
                      </a:r>
                      <a:r>
                        <a:rPr lang="en-US" dirty="0"/>
                        <a:t> </a:t>
                      </a:r>
                      <a:r>
                        <a:rPr lang="en-US" dirty="0" err="1"/>
                        <a:t>memasang</a:t>
                      </a:r>
                      <a:r>
                        <a:rPr lang="en-US" dirty="0"/>
                        <a:t> </a:t>
                      </a:r>
                      <a:r>
                        <a:rPr lang="en-US" dirty="0" err="1"/>
                        <a:t>harga</a:t>
                      </a:r>
                      <a:endParaRPr lang="en-US" dirty="0"/>
                    </a:p>
                  </a:txBody>
                  <a:tcPr/>
                </a:tc>
                <a:tc>
                  <a:txBody>
                    <a:bodyPr/>
                    <a:lstStyle/>
                    <a:p>
                      <a:r>
                        <a:rPr lang="en-US" dirty="0" err="1"/>
                        <a:t>Mudah</a:t>
                      </a:r>
                      <a:r>
                        <a:rPr lang="en-US" dirty="0"/>
                        <a:t> </a:t>
                      </a:r>
                      <a:r>
                        <a:rPr lang="en-US" dirty="0" err="1"/>
                        <a:t>digunakan</a:t>
                      </a:r>
                      <a:endParaRPr lang="en-US" dirty="0"/>
                    </a:p>
                  </a:txBody>
                  <a:tcPr/>
                </a:tc>
                <a:tc>
                  <a:txBody>
                    <a:bodyPr/>
                    <a:lstStyle/>
                    <a:p>
                      <a:r>
                        <a:rPr lang="en-US" dirty="0" err="1"/>
                        <a:t>Mudah</a:t>
                      </a:r>
                      <a:r>
                        <a:rPr lang="en-US" dirty="0"/>
                        <a:t> </a:t>
                      </a:r>
                      <a:r>
                        <a:rPr lang="en-US" dirty="0" err="1"/>
                        <a:t>digunakan</a:t>
                      </a:r>
                      <a:r>
                        <a:rPr lang="en-US" dirty="0"/>
                        <a:t> dan fast </a:t>
                      </a:r>
                      <a:r>
                        <a:rPr lang="en-US" dirty="0" err="1"/>
                        <a:t>respon</a:t>
                      </a:r>
                      <a:endParaRPr lang="en-US" dirty="0"/>
                    </a:p>
                  </a:txBody>
                  <a:tcPr/>
                </a:tc>
                <a:extLst>
                  <a:ext uri="{0D108BD9-81ED-4DB2-BD59-A6C34878D82A}">
                    <a16:rowId xmlns:a16="http://schemas.microsoft.com/office/drawing/2014/main" val="1794513914"/>
                  </a:ext>
                </a:extLst>
              </a:tr>
            </a:tbl>
          </a:graphicData>
        </a:graphic>
      </p:graphicFrame>
      <p:pic>
        <p:nvPicPr>
          <p:cNvPr id="3" name="Picture 2">
            <a:extLst>
              <a:ext uri="{FF2B5EF4-FFF2-40B4-BE49-F238E27FC236}">
                <a16:creationId xmlns:a16="http://schemas.microsoft.com/office/drawing/2014/main" id="{68378254-D18E-FAC0-7B41-CC50F7184E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32528" y="419100"/>
            <a:ext cx="1656227" cy="1656227"/>
          </a:xfrm>
          <a:prstGeom prst="rect">
            <a:avLst/>
          </a:prstGeom>
        </p:spPr>
      </p:pic>
    </p:spTree>
    <p:extLst>
      <p:ext uri="{BB962C8B-B14F-4D97-AF65-F5344CB8AC3E}">
        <p14:creationId xmlns:p14="http://schemas.microsoft.com/office/powerpoint/2010/main" val="294694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8900</TotalTime>
  <Words>1867</Words>
  <Application>Microsoft Office PowerPoint</Application>
  <PresentationFormat>Kustom</PresentationFormat>
  <Paragraphs>259</Paragraphs>
  <Slides>11</Slides>
  <Notes>2</Notes>
  <HiddenSlides>0</HiddenSlides>
  <MMClips>0</MMClips>
  <ScaleCrop>false</ScaleCrop>
  <HeadingPairs>
    <vt:vector size="6" baseType="variant">
      <vt:variant>
        <vt:lpstr>Font Dipakai</vt:lpstr>
      </vt:variant>
      <vt:variant>
        <vt:i4>13</vt:i4>
      </vt:variant>
      <vt:variant>
        <vt:lpstr>Tema</vt:lpstr>
      </vt:variant>
      <vt:variant>
        <vt:i4>1</vt:i4>
      </vt:variant>
      <vt:variant>
        <vt:lpstr>Judul Slide</vt:lpstr>
      </vt:variant>
      <vt:variant>
        <vt:i4>11</vt:i4>
      </vt:variant>
    </vt:vector>
  </HeadingPairs>
  <TitlesOfParts>
    <vt:vector size="25" baseType="lpstr">
      <vt:lpstr>Antonio Bold</vt:lpstr>
      <vt:lpstr>Calibri</vt:lpstr>
      <vt:lpstr>Times New Roman</vt:lpstr>
      <vt:lpstr>Verdana</vt:lpstr>
      <vt:lpstr>Google Sans</vt:lpstr>
      <vt:lpstr>Montserrat</vt:lpstr>
      <vt:lpstr>Agrandir Wide Black Bold</vt:lpstr>
      <vt:lpstr>Gill Sans</vt:lpstr>
      <vt:lpstr>Lexend Deca</vt:lpstr>
      <vt:lpstr>Avenir</vt:lpstr>
      <vt:lpstr>charter</vt:lpstr>
      <vt:lpstr>Wingdings</vt:lpstr>
      <vt:lpstr>Arial</vt:lpstr>
      <vt:lpstr>Office Theme</vt:lpstr>
      <vt:lpstr>Presentasi PowerPoint</vt:lpstr>
      <vt:lpstr>Presentasi PowerPoint</vt:lpstr>
      <vt:lpstr>Problem/Opportunity</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Daffa Nur Fakhri</cp:lastModifiedBy>
  <cp:revision>222</cp:revision>
  <dcterms:created xsi:type="dcterms:W3CDTF">2006-08-16T00:00:00Z</dcterms:created>
  <dcterms:modified xsi:type="dcterms:W3CDTF">2024-03-25T13:42:54Z</dcterms:modified>
  <dc:identifier>DAEgz1I4riU</dc:identifier>
</cp:coreProperties>
</file>