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3" r:id="rId17"/>
    <p:sldId id="275" r:id="rId18"/>
    <p:sldId id="272" r:id="rId19"/>
    <p:sldId id="274" r:id="rId20"/>
    <p:sldId id="276" r:id="rId21"/>
    <p:sldId id="277" r:id="rId22"/>
    <p:sldId id="278" r:id="rId2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7F5EA5F8-56C6-401F-AB49-4762FB720CE9}" type="datetimeFigureOut">
              <a:rPr lang="id-ID" smtClean="0"/>
              <a:t>21/03/2024</a:t>
            </a:fld>
            <a:endParaRPr lang="id-ID"/>
          </a:p>
        </p:txBody>
      </p:sp>
      <p:sp>
        <p:nvSpPr>
          <p:cNvPr id="5" name="Footer Placeholder 4"/>
          <p:cNvSpPr>
            <a:spLocks noGrp="1"/>
          </p:cNvSpPr>
          <p:nvPr>
            <p:ph type="ftr" sz="quarter" idx="11"/>
          </p:nvPr>
        </p:nvSpPr>
        <p:spPr>
          <a:xfrm>
            <a:off x="3623733" y="6117336"/>
            <a:ext cx="3609438" cy="365125"/>
          </a:xfrm>
        </p:spPr>
        <p:txBody>
          <a:bodyPr/>
          <a:lstStyle/>
          <a:p>
            <a:endParaRPr lang="id-ID"/>
          </a:p>
        </p:txBody>
      </p:sp>
      <p:sp>
        <p:nvSpPr>
          <p:cNvPr id="6" name="Slide Number Placeholder 5"/>
          <p:cNvSpPr>
            <a:spLocks noGrp="1"/>
          </p:cNvSpPr>
          <p:nvPr>
            <p:ph type="sldNum" sz="quarter" idx="12"/>
          </p:nvPr>
        </p:nvSpPr>
        <p:spPr>
          <a:xfrm>
            <a:off x="8275320" y="6117336"/>
            <a:ext cx="411480" cy="365125"/>
          </a:xfrm>
        </p:spPr>
        <p:txBody>
          <a:bodyPr/>
          <a:lstStyle/>
          <a:p>
            <a:fld id="{12BA07D8-473E-4981-B841-85A7588EF3BC}" type="slidenum">
              <a:rPr lang="id-ID" smtClean="0"/>
              <a:t>‹#›</a:t>
            </a:fld>
            <a:endParaRPr lang="id-ID"/>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512336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F5EA5F8-56C6-401F-AB49-4762FB720CE9}" type="datetimeFigureOut">
              <a:rPr lang="id-ID" smtClean="0"/>
              <a:t>21/03/2024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198401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5EA5F8-56C6-401F-AB49-4762FB720CE9}" type="datetimeFigureOut">
              <a:rPr lang="id-ID" smtClean="0"/>
              <a:t>21/03/2024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770008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5EA5F8-56C6-401F-AB49-4762FB720CE9}" type="datetimeFigureOut">
              <a:rPr lang="id-ID" smtClean="0"/>
              <a:t>21/03/2024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23065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5EA5F8-56C6-401F-AB49-4762FB720CE9}" type="datetimeFigureOut">
              <a:rPr lang="id-ID" smtClean="0"/>
              <a:t>21/03/2024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3499859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5EA5F8-56C6-401F-AB49-4762FB720CE9}" type="datetimeFigureOut">
              <a:rPr lang="id-ID" smtClean="0"/>
              <a:t>21/03/2024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17317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5EA5F8-56C6-401F-AB49-4762FB720CE9}" type="datetimeFigureOut">
              <a:rPr lang="id-ID" smtClean="0"/>
              <a:t>21/03/2024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1535591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5EA5F8-56C6-401F-AB49-4762FB720CE9}" type="datetimeFigureOut">
              <a:rPr lang="id-ID" smtClean="0"/>
              <a:t>21/03/2024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2896691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5EA5F8-56C6-401F-AB49-4762FB720CE9}" type="datetimeFigureOut">
              <a:rPr lang="id-ID" smtClean="0"/>
              <a:t>21/03/2024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187359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7F5EA5F8-56C6-401F-AB49-4762FB720CE9}" type="datetimeFigureOut">
              <a:rPr lang="id-ID" smtClean="0"/>
              <a:t>21/03/2024</a:t>
            </a:fld>
            <a:endParaRPr lang="id-ID"/>
          </a:p>
        </p:txBody>
      </p:sp>
      <p:sp>
        <p:nvSpPr>
          <p:cNvPr id="5" name="Footer Placeholder 4"/>
          <p:cNvSpPr>
            <a:spLocks noGrp="1"/>
          </p:cNvSpPr>
          <p:nvPr>
            <p:ph type="ftr" sz="quarter" idx="11"/>
          </p:nvPr>
        </p:nvSpPr>
        <p:spPr>
          <a:xfrm>
            <a:off x="1972647" y="6108173"/>
            <a:ext cx="5314517" cy="365125"/>
          </a:xfrm>
        </p:spPr>
        <p:txBody>
          <a:bodyPr/>
          <a:lstStyle/>
          <a:p>
            <a:endParaRPr lang="id-ID"/>
          </a:p>
        </p:txBody>
      </p:sp>
      <p:sp>
        <p:nvSpPr>
          <p:cNvPr id="6" name="Slide Number Placeholder 5"/>
          <p:cNvSpPr>
            <a:spLocks noGrp="1"/>
          </p:cNvSpPr>
          <p:nvPr>
            <p:ph type="sldNum" sz="quarter" idx="12"/>
          </p:nvPr>
        </p:nvSpPr>
        <p:spPr>
          <a:xfrm>
            <a:off x="8258967" y="6108173"/>
            <a:ext cx="427833" cy="365125"/>
          </a:xfrm>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397145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5EA5F8-56C6-401F-AB49-4762FB720CE9}" type="datetimeFigureOut">
              <a:rPr lang="id-ID" smtClean="0"/>
              <a:t>21/03/2024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8273317" y="6116070"/>
            <a:ext cx="413483" cy="365125"/>
          </a:xfrm>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3767081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5EA5F8-56C6-401F-AB49-4762FB720CE9}" type="datetimeFigureOut">
              <a:rPr lang="id-ID" smtClean="0"/>
              <a:t>21/03/2024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22118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5EA5F8-56C6-401F-AB49-4762FB720CE9}" type="datetimeFigureOut">
              <a:rPr lang="id-ID" smtClean="0"/>
              <a:t>21/03/2024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251081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5EA5F8-56C6-401F-AB49-4762FB720CE9}" type="datetimeFigureOut">
              <a:rPr lang="id-ID" smtClean="0"/>
              <a:t>21/03/2024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128259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EA5F8-56C6-401F-AB49-4762FB720CE9}" type="datetimeFigureOut">
              <a:rPr lang="id-ID" smtClean="0"/>
              <a:t>21/03/2024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3915930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F5EA5F8-56C6-401F-AB49-4762FB720CE9}" type="datetimeFigureOut">
              <a:rPr lang="id-ID" smtClean="0"/>
              <a:t>21/03/2024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1658030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F5EA5F8-56C6-401F-AB49-4762FB720CE9}" type="datetimeFigureOut">
              <a:rPr lang="id-ID" smtClean="0"/>
              <a:t>21/03/2024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2BA07D8-473E-4981-B841-85A7588EF3BC}" type="slidenum">
              <a:rPr lang="id-ID" smtClean="0"/>
              <a:t>‹#›</a:t>
            </a:fld>
            <a:endParaRPr lang="id-ID"/>
          </a:p>
        </p:txBody>
      </p:sp>
    </p:spTree>
    <p:extLst>
      <p:ext uri="{BB962C8B-B14F-4D97-AF65-F5344CB8AC3E}">
        <p14:creationId xmlns:p14="http://schemas.microsoft.com/office/powerpoint/2010/main" val="412570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5EA5F8-56C6-401F-AB49-4762FB720CE9}" type="datetimeFigureOut">
              <a:rPr lang="id-ID" smtClean="0"/>
              <a:t>21/03/2024</a:t>
            </a:fld>
            <a:endParaRPr lang="id-ID"/>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BA07D8-473E-4981-B841-85A7588EF3BC}" type="slidenum">
              <a:rPr lang="id-ID" smtClean="0"/>
              <a:t>‹#›</a:t>
            </a:fld>
            <a:endParaRPr lang="id-ID"/>
          </a:p>
        </p:txBody>
      </p:sp>
    </p:spTree>
    <p:extLst>
      <p:ext uri="{BB962C8B-B14F-4D97-AF65-F5344CB8AC3E}">
        <p14:creationId xmlns:p14="http://schemas.microsoft.com/office/powerpoint/2010/main" val="312419645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1" y="1447800"/>
            <a:ext cx="6477000" cy="1828800"/>
          </a:xfrm>
        </p:spPr>
        <p:txBody>
          <a:bodyPr>
            <a:normAutofit/>
          </a:bodyPr>
          <a:lstStyle/>
          <a:p>
            <a:pPr lvl="0"/>
            <a:r>
              <a:rPr lang="en-US" dirty="0" err="1" smtClean="0"/>
              <a:t>Pengenalan</a:t>
            </a:r>
            <a:r>
              <a:rPr lang="en-US" dirty="0" smtClean="0"/>
              <a:t> </a:t>
            </a:r>
            <a:r>
              <a:rPr lang="en-US" dirty="0" err="1" smtClean="0"/>
              <a:t>pemrograman</a:t>
            </a:r>
            <a:r>
              <a:rPr lang="en-US" dirty="0" smtClean="0"/>
              <a:t> mobile</a:t>
            </a:r>
            <a:endParaRPr lang="id-ID" dirty="0"/>
          </a:p>
        </p:txBody>
      </p:sp>
      <p:sp>
        <p:nvSpPr>
          <p:cNvPr id="3" name="Subtitle 2"/>
          <p:cNvSpPr>
            <a:spLocks noGrp="1"/>
          </p:cNvSpPr>
          <p:nvPr>
            <p:ph type="subTitle" idx="1"/>
          </p:nvPr>
        </p:nvSpPr>
        <p:spPr/>
        <p:txBody>
          <a:bodyPr/>
          <a:lstStyle/>
          <a:p>
            <a:r>
              <a:rPr lang="en-US" dirty="0"/>
              <a:t>m</a:t>
            </a:r>
            <a:r>
              <a:rPr lang="en-US" dirty="0" smtClean="0"/>
              <a:t>uhamad.soleh@iti.ac.id</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smtClean="0">
                <a:solidFill>
                  <a:schemeClr val="tx2"/>
                </a:solidFill>
                <a:latin typeface="+mj-lt"/>
                <a:ea typeface="+mj-ea"/>
                <a:cs typeface="+mj-cs"/>
              </a:rPr>
              <a:t>Sistem </a:t>
            </a:r>
            <a:r>
              <a:rPr lang="id-ID" sz="3500" kern="1200" dirty="0">
                <a:solidFill>
                  <a:schemeClr val="tx2"/>
                </a:solidFill>
                <a:latin typeface="+mj-lt"/>
                <a:ea typeface="+mj-ea"/>
                <a:cs typeface="+mj-cs"/>
              </a:rPr>
              <a:t>operasi </a:t>
            </a:r>
            <a:r>
              <a:rPr lang="id-ID" sz="3500" kern="1200" dirty="0" smtClean="0">
                <a:solidFill>
                  <a:schemeClr val="tx2"/>
                </a:solidFill>
                <a:latin typeface="+mj-lt"/>
                <a:ea typeface="+mj-ea"/>
                <a:cs typeface="+mj-cs"/>
              </a:rPr>
              <a:t>IOS</a:t>
            </a:r>
            <a:endParaRPr lang="id-ID" sz="3500" kern="1200" dirty="0">
              <a:solidFill>
                <a:schemeClr val="tx2"/>
              </a:solidFill>
              <a:latin typeface="+mj-lt"/>
              <a:ea typeface="+mj-ea"/>
              <a:cs typeface="+mj-cs"/>
            </a:endParaRPr>
          </a:p>
        </p:txBody>
      </p:sp>
      <p:sp>
        <p:nvSpPr>
          <p:cNvPr id="3" name="Content Placeholder 2"/>
          <p:cNvSpPr>
            <a:spLocks noGrp="1"/>
          </p:cNvSpPr>
          <p:nvPr>
            <p:ph idx="1"/>
          </p:nvPr>
        </p:nvSpPr>
        <p:spPr/>
        <p:txBody>
          <a:bodyPr>
            <a:noAutofit/>
          </a:bodyPr>
          <a:lstStyle/>
          <a:p>
            <a:r>
              <a:rPr lang="id-ID" sz="2500" dirty="0" smtClean="0"/>
              <a:t>Versi iOS dulunya berawal dari versi iPhone OS 1.0 (initial release) June 2007 untuk Iphone dan Ipod Touch hingga iPhone OS 3.1 – 3.2 versi terakhir dari nama iPhone OS pada September 2009.</a:t>
            </a:r>
          </a:p>
          <a:p>
            <a:r>
              <a:rPr lang="id-ID" sz="2800" dirty="0" smtClean="0"/>
              <a:t>Pada June 2010 iPhone OS berganti nama menjadi iOS yang diterapkan pada iPhone, iPod touch, iPad yang telah menambahkan bebrapa fitur yang menarik dan lebih interaktif sehingga menarik minat pengguna untuk menggunakannya.</a:t>
            </a:r>
          </a:p>
          <a:p>
            <a:endParaRPr lang="id-ID" sz="25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smtClean="0">
                <a:solidFill>
                  <a:schemeClr val="tx2"/>
                </a:solidFill>
                <a:latin typeface="+mj-lt"/>
                <a:ea typeface="+mj-ea"/>
                <a:cs typeface="+mj-cs"/>
              </a:rPr>
              <a:t>Sistem </a:t>
            </a:r>
            <a:r>
              <a:rPr lang="id-ID" sz="3500" kern="1200" dirty="0">
                <a:solidFill>
                  <a:schemeClr val="tx2"/>
                </a:solidFill>
                <a:latin typeface="+mj-lt"/>
                <a:ea typeface="+mj-ea"/>
                <a:cs typeface="+mj-cs"/>
              </a:rPr>
              <a:t>operasi </a:t>
            </a:r>
            <a:r>
              <a:rPr lang="id-ID" sz="3500" kern="1200" dirty="0" smtClean="0">
                <a:solidFill>
                  <a:schemeClr val="tx2"/>
                </a:solidFill>
                <a:latin typeface="+mj-lt"/>
                <a:ea typeface="+mj-ea"/>
                <a:cs typeface="+mj-cs"/>
              </a:rPr>
              <a:t>IOS</a:t>
            </a:r>
            <a:endParaRPr lang="id-ID" sz="3500" kern="1200" dirty="0">
              <a:solidFill>
                <a:schemeClr val="tx2"/>
              </a:solidFill>
              <a:latin typeface="+mj-lt"/>
              <a:ea typeface="+mj-ea"/>
              <a:cs typeface="+mj-cs"/>
            </a:endParaRPr>
          </a:p>
        </p:txBody>
      </p:sp>
      <p:sp>
        <p:nvSpPr>
          <p:cNvPr id="3" name="Content Placeholder 2"/>
          <p:cNvSpPr>
            <a:spLocks noGrp="1"/>
          </p:cNvSpPr>
          <p:nvPr>
            <p:ph idx="1"/>
          </p:nvPr>
        </p:nvSpPr>
        <p:spPr/>
        <p:txBody>
          <a:bodyPr>
            <a:noAutofit/>
          </a:bodyPr>
          <a:lstStyle/>
          <a:p>
            <a:r>
              <a:rPr lang="id-ID" sz="2500" dirty="0" smtClean="0"/>
              <a:t>Pada akhir tahun ini tepatnya pada September 2013, Apple telah mengumumkan versi iOS terbaru yang telah diluncurkan. Versi terbaru dari iOS adalah versi iOS 7, yang telah diumumkan pada acara WWDC 2013 oleh Jhony Ive.</a:t>
            </a:r>
            <a:r>
              <a:rPr lang="id-ID" sz="2500" b="1" dirty="0" smtClean="0"/>
              <a:t> </a:t>
            </a:r>
            <a:r>
              <a:rPr lang="id-ID" sz="2500" dirty="0" smtClean="0"/>
              <a:t>Versi ini adalah sebuah perubahan paling besar. Interface dari iOS sangat berbeda dari dan kelihatan lebih simpel, tapi terkesan mewah.</a:t>
            </a:r>
          </a:p>
          <a:p>
            <a:r>
              <a:rPr lang="id-ID" sz="2500" dirty="0" smtClean="0"/>
              <a:t>Sistem iOS diturunkan dari Mac OS X, yang oleh karenanya memiliki ciri sebagaimana sistem operasi Unix. Antarmuka iOS didasarkan pada konsep manipulasi langsung dengan gerakan multi-sentuh. Respon iOS atas input pengguna bersifat langsung dengan antarmuka yang mengalir halus.</a:t>
            </a:r>
            <a:br>
              <a:rPr lang="id-ID" sz="2500" dirty="0" smtClean="0"/>
            </a:br>
            <a:endParaRPr lang="id-ID" sz="25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smtClean="0">
                <a:solidFill>
                  <a:schemeClr val="tx2"/>
                </a:solidFill>
                <a:latin typeface="+mj-lt"/>
                <a:ea typeface="+mj-ea"/>
                <a:cs typeface="+mj-cs"/>
              </a:rPr>
              <a:t>Sistem </a:t>
            </a:r>
            <a:r>
              <a:rPr lang="id-ID" sz="3500" kern="1200" dirty="0">
                <a:solidFill>
                  <a:schemeClr val="tx2"/>
                </a:solidFill>
                <a:latin typeface="+mj-lt"/>
                <a:ea typeface="+mj-ea"/>
                <a:cs typeface="+mj-cs"/>
              </a:rPr>
              <a:t>operasi </a:t>
            </a:r>
            <a:r>
              <a:rPr lang="id-ID" sz="3500" kern="1200" dirty="0" smtClean="0">
                <a:solidFill>
                  <a:schemeClr val="tx2"/>
                </a:solidFill>
                <a:latin typeface="+mj-lt"/>
                <a:ea typeface="+mj-ea"/>
                <a:cs typeface="+mj-cs"/>
              </a:rPr>
              <a:t>Android</a:t>
            </a:r>
            <a:endParaRPr lang="id-ID" sz="3500" kern="1200" dirty="0">
              <a:solidFill>
                <a:schemeClr val="tx2"/>
              </a:solidFill>
              <a:latin typeface="+mj-lt"/>
              <a:ea typeface="+mj-ea"/>
              <a:cs typeface="+mj-cs"/>
            </a:endParaRPr>
          </a:p>
        </p:txBody>
      </p:sp>
      <p:sp>
        <p:nvSpPr>
          <p:cNvPr id="3" name="Content Placeholder 2"/>
          <p:cNvSpPr>
            <a:spLocks noGrp="1"/>
          </p:cNvSpPr>
          <p:nvPr>
            <p:ph idx="1"/>
          </p:nvPr>
        </p:nvSpPr>
        <p:spPr/>
        <p:txBody>
          <a:bodyPr>
            <a:noAutofit/>
          </a:bodyPr>
          <a:lstStyle/>
          <a:p>
            <a:pPr fontAlgn="base"/>
            <a:r>
              <a:rPr lang="id-ID" sz="2800" dirty="0" smtClean="0"/>
              <a:t>Google telah bekerjasama dengan Android Inc. pada bulan juli 2005, perusahaan yang berada di Palo Alto, California Amerika Serikat. </a:t>
            </a:r>
          </a:p>
          <a:p>
            <a:pPr fontAlgn="base"/>
            <a:r>
              <a:rPr lang="id-ID" sz="2800" dirty="0" smtClean="0"/>
              <a:t>Para pendiri Android Inc. Saat itu banyak yang menganggap fungsi Android Inc. hanyalah sebagai perangkat lunak pada telepon seluler. </a:t>
            </a:r>
          </a:p>
          <a:p>
            <a:pPr fontAlgn="base"/>
            <a:r>
              <a:rPr lang="id-ID" sz="2800" dirty="0" smtClean="0"/>
              <a:t>Sejak saat itu berbagai isu yang muncul bahwa Google hendak memasuki pasar telepon seluler /perangkat mobile dengan os android.</a:t>
            </a:r>
            <a:br>
              <a:rPr lang="id-ID" sz="2800" dirty="0" smtClean="0"/>
            </a:br>
            <a:r>
              <a:rPr lang="id-ID" sz="2800" dirty="0" smtClean="0"/>
              <a:t/>
            </a:r>
            <a:br>
              <a:rPr lang="id-ID" sz="2800" dirty="0" smtClean="0"/>
            </a:br>
            <a:endParaRPr lang="id-ID" sz="25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smtClean="0">
                <a:solidFill>
                  <a:schemeClr val="tx2"/>
                </a:solidFill>
                <a:latin typeface="+mj-lt"/>
                <a:ea typeface="+mj-ea"/>
                <a:cs typeface="+mj-cs"/>
              </a:rPr>
              <a:t>Sistem </a:t>
            </a:r>
            <a:r>
              <a:rPr lang="id-ID" sz="3500" kern="1200" dirty="0">
                <a:solidFill>
                  <a:schemeClr val="tx2"/>
                </a:solidFill>
                <a:latin typeface="+mj-lt"/>
                <a:ea typeface="+mj-ea"/>
                <a:cs typeface="+mj-cs"/>
              </a:rPr>
              <a:t>operasi </a:t>
            </a:r>
            <a:r>
              <a:rPr lang="id-ID" sz="3500" kern="1200" dirty="0" smtClean="0">
                <a:solidFill>
                  <a:schemeClr val="tx2"/>
                </a:solidFill>
                <a:latin typeface="+mj-lt"/>
                <a:ea typeface="+mj-ea"/>
                <a:cs typeface="+mj-cs"/>
              </a:rPr>
              <a:t>Android</a:t>
            </a:r>
            <a:endParaRPr lang="id-ID" sz="3500" kern="1200" dirty="0">
              <a:solidFill>
                <a:schemeClr val="tx2"/>
              </a:solidFill>
              <a:latin typeface="+mj-lt"/>
              <a:ea typeface="+mj-ea"/>
              <a:cs typeface="+mj-cs"/>
            </a:endParaRPr>
          </a:p>
        </p:txBody>
      </p:sp>
      <p:sp>
        <p:nvSpPr>
          <p:cNvPr id="3" name="Content Placeholder 2"/>
          <p:cNvSpPr>
            <a:spLocks noGrp="1"/>
          </p:cNvSpPr>
          <p:nvPr>
            <p:ph idx="1"/>
          </p:nvPr>
        </p:nvSpPr>
        <p:spPr/>
        <p:txBody>
          <a:bodyPr>
            <a:noAutofit/>
          </a:bodyPr>
          <a:lstStyle/>
          <a:p>
            <a:pPr fontAlgn="base"/>
            <a:r>
              <a:rPr lang="id-ID" sz="2800" dirty="0" smtClean="0"/>
              <a:t>Sekitar September 2007 sebuah studi melaporkan bahwa Google mengajukan hak paten aplikasi telepon seluler (akhirnya Google mengenalkan Nexus One, salah satu jenis telepon pintar GSM yang menggunakan Android pada sistem operasinya.</a:t>
            </a:r>
          </a:p>
          <a:p>
            <a:pPr fontAlgn="base"/>
            <a:r>
              <a:rPr lang="id-ID" sz="2800" dirty="0" smtClean="0"/>
              <a:t>Telepon seluler ini diproduksi oleh HTC Corporation dan tersedia di pasaran pada 5 Januari 2010).</a:t>
            </a:r>
            <a:br>
              <a:rPr lang="id-ID" sz="2800" dirty="0" smtClean="0"/>
            </a:br>
            <a:r>
              <a:rPr lang="id-ID" sz="2800" dirty="0" smtClean="0"/>
              <a:t/>
            </a:r>
            <a:br>
              <a:rPr lang="id-ID" sz="2800" dirty="0" smtClean="0"/>
            </a:br>
            <a:endParaRPr lang="id-ID" sz="25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smtClean="0">
                <a:solidFill>
                  <a:schemeClr val="tx2"/>
                </a:solidFill>
                <a:latin typeface="+mj-lt"/>
                <a:ea typeface="+mj-ea"/>
                <a:cs typeface="+mj-cs"/>
              </a:rPr>
              <a:t>Sistem </a:t>
            </a:r>
            <a:r>
              <a:rPr lang="id-ID" sz="3500" kern="1200" dirty="0">
                <a:solidFill>
                  <a:schemeClr val="tx2"/>
                </a:solidFill>
                <a:latin typeface="+mj-lt"/>
                <a:ea typeface="+mj-ea"/>
                <a:cs typeface="+mj-cs"/>
              </a:rPr>
              <a:t>operasi </a:t>
            </a:r>
            <a:r>
              <a:rPr lang="id-ID" sz="3500" kern="1200" dirty="0" smtClean="0">
                <a:solidFill>
                  <a:schemeClr val="tx2"/>
                </a:solidFill>
                <a:latin typeface="+mj-lt"/>
                <a:ea typeface="+mj-ea"/>
                <a:cs typeface="+mj-cs"/>
              </a:rPr>
              <a:t>Android</a:t>
            </a:r>
            <a:endParaRPr lang="id-ID" sz="3500" kern="1200" dirty="0">
              <a:solidFill>
                <a:schemeClr val="tx2"/>
              </a:solidFill>
              <a:latin typeface="+mj-lt"/>
              <a:ea typeface="+mj-ea"/>
              <a:cs typeface="+mj-cs"/>
            </a:endParaRPr>
          </a:p>
        </p:txBody>
      </p:sp>
      <p:sp>
        <p:nvSpPr>
          <p:cNvPr id="3" name="Content Placeholder 2"/>
          <p:cNvSpPr>
            <a:spLocks noGrp="1"/>
          </p:cNvSpPr>
          <p:nvPr>
            <p:ph idx="1"/>
          </p:nvPr>
        </p:nvSpPr>
        <p:spPr/>
        <p:txBody>
          <a:bodyPr>
            <a:noAutofit/>
          </a:bodyPr>
          <a:lstStyle/>
          <a:p>
            <a:r>
              <a:rPr lang="id-ID" sz="2800" dirty="0" smtClean="0"/>
              <a:t>Pada 9 Desember 2008, diumumkan anggota baru yang bergabung dalam program kerja Android ARM Holdings, Atheros Communications, diproduksi oleh Asustek Computer Inc, Garmin Ltd, Softbank, Sony Ericsson, Toshiba Corp, dan Vodafone Group Plc.</a:t>
            </a:r>
            <a:br>
              <a:rPr lang="id-ID" sz="2800" dirty="0" smtClean="0"/>
            </a:br>
            <a:endParaRPr lang="id-ID" sz="25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smtClean="0">
                <a:solidFill>
                  <a:schemeClr val="tx2"/>
                </a:solidFill>
                <a:latin typeface="+mj-lt"/>
                <a:ea typeface="+mj-ea"/>
                <a:cs typeface="+mj-cs"/>
              </a:rPr>
              <a:t>Sistem </a:t>
            </a:r>
            <a:r>
              <a:rPr lang="id-ID" sz="3500" kern="1200" dirty="0">
                <a:solidFill>
                  <a:schemeClr val="tx2"/>
                </a:solidFill>
                <a:latin typeface="+mj-lt"/>
                <a:ea typeface="+mj-ea"/>
                <a:cs typeface="+mj-cs"/>
              </a:rPr>
              <a:t>operasi </a:t>
            </a:r>
            <a:r>
              <a:rPr lang="id-ID" sz="3500" kern="1200" dirty="0" smtClean="0">
                <a:solidFill>
                  <a:schemeClr val="tx2"/>
                </a:solidFill>
                <a:latin typeface="+mj-lt"/>
                <a:ea typeface="+mj-ea"/>
                <a:cs typeface="+mj-cs"/>
              </a:rPr>
              <a:t>Android</a:t>
            </a:r>
            <a:endParaRPr lang="id-ID" sz="3500" kern="1200" dirty="0">
              <a:solidFill>
                <a:schemeClr val="tx2"/>
              </a:solidFill>
              <a:latin typeface="+mj-lt"/>
              <a:ea typeface="+mj-ea"/>
              <a:cs typeface="+mj-cs"/>
            </a:endParaRPr>
          </a:p>
        </p:txBody>
      </p:sp>
      <p:sp>
        <p:nvSpPr>
          <p:cNvPr id="3" name="Content Placeholder 2"/>
          <p:cNvSpPr>
            <a:spLocks noGrp="1"/>
          </p:cNvSpPr>
          <p:nvPr>
            <p:ph idx="1"/>
          </p:nvPr>
        </p:nvSpPr>
        <p:spPr/>
        <p:txBody>
          <a:bodyPr>
            <a:noAutofit/>
          </a:bodyPr>
          <a:lstStyle/>
          <a:p>
            <a:r>
              <a:rPr lang="id-ID" sz="2800" dirty="0" smtClean="0"/>
              <a:t>Seiring pembentukan Open Handset Alliance, OHA mengumumkan produk perdana mereka, Android, perangkat bergerak (mobile) yang merupakan modifikasi kernel Linux 2.6. Sejak Android dirilis telah dilakukan berbagai pembaruan berupa perbaikan bug dan penambahan fitur baru. Telepon pertama yang memakai sistem operasi Android adalah HTC Dream, yang dirilis pada 22 Oktober 2008. </a:t>
            </a:r>
            <a:endParaRPr lang="id-ID" sz="25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smtClean="0">
                <a:solidFill>
                  <a:schemeClr val="tx2"/>
                </a:solidFill>
                <a:latin typeface="+mj-lt"/>
                <a:ea typeface="+mj-ea"/>
                <a:cs typeface="+mj-cs"/>
              </a:rPr>
              <a:t>Sistem </a:t>
            </a:r>
            <a:r>
              <a:rPr lang="id-ID" sz="3500" kern="1200" dirty="0">
                <a:solidFill>
                  <a:schemeClr val="tx2"/>
                </a:solidFill>
                <a:latin typeface="+mj-lt"/>
                <a:ea typeface="+mj-ea"/>
                <a:cs typeface="+mj-cs"/>
              </a:rPr>
              <a:t>operasi </a:t>
            </a:r>
            <a:r>
              <a:rPr lang="id-ID" sz="3500" kern="1200" dirty="0" smtClean="0">
                <a:solidFill>
                  <a:schemeClr val="tx2"/>
                </a:solidFill>
                <a:latin typeface="+mj-lt"/>
                <a:ea typeface="+mj-ea"/>
                <a:cs typeface="+mj-cs"/>
              </a:rPr>
              <a:t>Android</a:t>
            </a:r>
            <a:endParaRPr lang="id-ID" sz="3500" kern="1200" dirty="0">
              <a:solidFill>
                <a:schemeClr val="tx2"/>
              </a:solidFill>
              <a:latin typeface="+mj-lt"/>
              <a:ea typeface="+mj-ea"/>
              <a:cs typeface="+mj-cs"/>
            </a:endParaRPr>
          </a:p>
        </p:txBody>
      </p:sp>
      <p:sp>
        <p:nvSpPr>
          <p:cNvPr id="3" name="Content Placeholder 2"/>
          <p:cNvSpPr>
            <a:spLocks noGrp="1"/>
          </p:cNvSpPr>
          <p:nvPr>
            <p:ph idx="1"/>
          </p:nvPr>
        </p:nvSpPr>
        <p:spPr>
          <a:xfrm>
            <a:off x="982133" y="3276600"/>
            <a:ext cx="7704667" cy="2723216"/>
          </a:xfrm>
        </p:spPr>
        <p:txBody>
          <a:bodyPr>
            <a:noAutofit/>
          </a:bodyPr>
          <a:lstStyle/>
          <a:p>
            <a:r>
              <a:rPr lang="id-ID" sz="2800" dirty="0" smtClean="0"/>
              <a:t>Perkembangan OS Android :</a:t>
            </a:r>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id-ID" sz="2800" dirty="0" smtClean="0"/>
          </a:p>
        </p:txBody>
      </p:sp>
      <p:pic>
        <p:nvPicPr>
          <p:cNvPr id="5" name="Google Shape;212;p33"/>
          <p:cNvPicPr/>
          <p:nvPr/>
        </p:nvPicPr>
        <p:blipFill>
          <a:blip r:embed="rId2"/>
          <a:stretch/>
        </p:blipFill>
        <p:spPr>
          <a:xfrm>
            <a:off x="2286000" y="2667000"/>
            <a:ext cx="3241680" cy="4128120"/>
          </a:xfrm>
          <a:prstGeom prst="rect">
            <a:avLst/>
          </a:prstGeom>
          <a:ln w="0">
            <a:noFill/>
          </a:ln>
        </p:spPr>
      </p:pic>
    </p:spTree>
    <p:extLst>
      <p:ext uri="{BB962C8B-B14F-4D97-AF65-F5344CB8AC3E}">
        <p14:creationId xmlns:p14="http://schemas.microsoft.com/office/powerpoint/2010/main" val="2753238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smtClean="0">
                <a:solidFill>
                  <a:schemeClr val="tx2"/>
                </a:solidFill>
                <a:latin typeface="+mj-lt"/>
                <a:ea typeface="+mj-ea"/>
                <a:cs typeface="+mj-cs"/>
              </a:rPr>
              <a:t>Sistem </a:t>
            </a:r>
            <a:r>
              <a:rPr lang="id-ID" sz="3500" kern="1200" dirty="0">
                <a:solidFill>
                  <a:schemeClr val="tx2"/>
                </a:solidFill>
                <a:latin typeface="+mj-lt"/>
                <a:ea typeface="+mj-ea"/>
                <a:cs typeface="+mj-cs"/>
              </a:rPr>
              <a:t>operasi </a:t>
            </a:r>
            <a:r>
              <a:rPr lang="id-ID" sz="3500" kern="1200" dirty="0" smtClean="0">
                <a:solidFill>
                  <a:schemeClr val="tx2"/>
                </a:solidFill>
                <a:latin typeface="+mj-lt"/>
                <a:ea typeface="+mj-ea"/>
                <a:cs typeface="+mj-cs"/>
              </a:rPr>
              <a:t>Android</a:t>
            </a:r>
            <a:endParaRPr lang="id-ID" sz="3500" kern="1200" dirty="0">
              <a:solidFill>
                <a:schemeClr val="tx2"/>
              </a:solidFill>
              <a:latin typeface="+mj-lt"/>
              <a:ea typeface="+mj-ea"/>
              <a:cs typeface="+mj-cs"/>
            </a:endParaRPr>
          </a:p>
        </p:txBody>
      </p:sp>
      <p:sp>
        <p:nvSpPr>
          <p:cNvPr id="3" name="Content Placeholder 2"/>
          <p:cNvSpPr>
            <a:spLocks noGrp="1"/>
          </p:cNvSpPr>
          <p:nvPr>
            <p:ph idx="1"/>
          </p:nvPr>
        </p:nvSpPr>
        <p:spPr>
          <a:xfrm>
            <a:off x="982133" y="3276600"/>
            <a:ext cx="7704667" cy="2723216"/>
          </a:xfrm>
        </p:spPr>
        <p:txBody>
          <a:bodyPr>
            <a:noAutofit/>
          </a:bodyPr>
          <a:lstStyle/>
          <a:p>
            <a:r>
              <a:rPr lang="id-ID" sz="2800" dirty="0" smtClean="0"/>
              <a:t>Perkembangan OS Android :</a:t>
            </a:r>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id-ID" sz="2800" dirty="0" smtClean="0"/>
          </a:p>
        </p:txBody>
      </p:sp>
      <p:pic>
        <p:nvPicPr>
          <p:cNvPr id="6" name="Picture 5"/>
          <p:cNvPicPr>
            <a:picLocks noChangeAspect="1"/>
          </p:cNvPicPr>
          <p:nvPr/>
        </p:nvPicPr>
        <p:blipFill>
          <a:blip r:embed="rId2"/>
          <a:stretch>
            <a:fillRect/>
          </a:stretch>
        </p:blipFill>
        <p:spPr>
          <a:xfrm>
            <a:off x="337546" y="356759"/>
            <a:ext cx="8468907" cy="6144482"/>
          </a:xfrm>
          <a:prstGeom prst="rect">
            <a:avLst/>
          </a:prstGeom>
        </p:spPr>
      </p:pic>
    </p:spTree>
    <p:extLst>
      <p:ext uri="{BB962C8B-B14F-4D97-AF65-F5344CB8AC3E}">
        <p14:creationId xmlns:p14="http://schemas.microsoft.com/office/powerpoint/2010/main" val="95292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smtClean="0">
                <a:solidFill>
                  <a:schemeClr val="tx2"/>
                </a:solidFill>
                <a:latin typeface="+mj-lt"/>
                <a:ea typeface="+mj-ea"/>
                <a:cs typeface="+mj-cs"/>
              </a:rPr>
              <a:t>Framework Pengembangan Aplikasi Mobile</a:t>
            </a:r>
            <a:endParaRPr lang="id-ID" sz="3500" kern="1200" dirty="0">
              <a:solidFill>
                <a:schemeClr val="tx2"/>
              </a:solidFill>
              <a:latin typeface="+mj-lt"/>
              <a:ea typeface="+mj-ea"/>
              <a:cs typeface="+mj-cs"/>
            </a:endParaRPr>
          </a:p>
        </p:txBody>
      </p:sp>
      <p:sp>
        <p:nvSpPr>
          <p:cNvPr id="3" name="Content Placeholder 2"/>
          <p:cNvSpPr>
            <a:spLocks noGrp="1"/>
          </p:cNvSpPr>
          <p:nvPr>
            <p:ph idx="1"/>
          </p:nvPr>
        </p:nvSpPr>
        <p:spPr/>
        <p:txBody>
          <a:bodyPr>
            <a:noAutofit/>
          </a:bodyPr>
          <a:lstStyle/>
          <a:p>
            <a:r>
              <a:rPr lang="id-ID" sz="2200" dirty="0" smtClean="0"/>
              <a:t>Framework native</a:t>
            </a:r>
          </a:p>
          <a:p>
            <a:pPr lvl="1"/>
            <a:r>
              <a:rPr lang="id-ID" sz="1900" smtClean="0"/>
              <a:t>Android </a:t>
            </a:r>
            <a:r>
              <a:rPr lang="id-ID" sz="1900" dirty="0" smtClean="0"/>
              <a:t>SDK</a:t>
            </a:r>
          </a:p>
          <a:p>
            <a:pPr lvl="1"/>
            <a:r>
              <a:rPr lang="id-ID" sz="1900" dirty="0" smtClean="0"/>
              <a:t>IOS SDK</a:t>
            </a:r>
          </a:p>
          <a:p>
            <a:pPr lvl="1"/>
            <a:r>
              <a:rPr lang="id-ID" sz="1900" dirty="0" smtClean="0"/>
              <a:t>Windows Phone SDK</a:t>
            </a:r>
          </a:p>
          <a:p>
            <a:r>
              <a:rPr lang="id-ID" sz="2200" dirty="0" smtClean="0"/>
              <a:t>Framework Multi Platform</a:t>
            </a:r>
          </a:p>
          <a:p>
            <a:pPr lvl="1"/>
            <a:r>
              <a:rPr lang="id-ID" sz="1900" dirty="0" smtClean="0"/>
              <a:t>Appcelerator (Titanium)</a:t>
            </a:r>
          </a:p>
          <a:p>
            <a:r>
              <a:rPr lang="id-ID" sz="2200" dirty="0" smtClean="0"/>
              <a:t>Framework Web View</a:t>
            </a:r>
          </a:p>
          <a:p>
            <a:pPr lvl="1"/>
            <a:r>
              <a:rPr lang="id-ID" sz="1900" dirty="0" smtClean="0"/>
              <a:t>Phonegap</a:t>
            </a:r>
          </a:p>
          <a:p>
            <a:pPr lvl="1">
              <a:buNone/>
            </a:pPr>
            <a:endParaRPr lang="id-ID" sz="19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5484" y="1981200"/>
            <a:ext cx="7957964" cy="3625618"/>
          </a:xfrm>
          <a:prstGeom prst="rect">
            <a:avLst/>
          </a:prstGeom>
        </p:spPr>
      </p:pic>
    </p:spTree>
    <p:extLst>
      <p:ext uri="{BB962C8B-B14F-4D97-AF65-F5344CB8AC3E}">
        <p14:creationId xmlns:p14="http://schemas.microsoft.com/office/powerpoint/2010/main" val="149644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Deskripsi</a:t>
            </a:r>
            <a:endParaRPr lang="id-ID" dirty="0"/>
          </a:p>
        </p:txBody>
      </p:sp>
      <p:sp>
        <p:nvSpPr>
          <p:cNvPr id="3" name="Content Placeholder 2"/>
          <p:cNvSpPr>
            <a:spLocks noGrp="1"/>
          </p:cNvSpPr>
          <p:nvPr>
            <p:ph idx="1"/>
          </p:nvPr>
        </p:nvSpPr>
        <p:spPr/>
        <p:txBody>
          <a:bodyPr>
            <a:normAutofit fontScale="92500" lnSpcReduction="20000"/>
          </a:bodyPr>
          <a:lstStyle/>
          <a:p>
            <a:r>
              <a:rPr lang="id-ID" dirty="0" smtClean="0"/>
              <a:t>Mobile Devices : </a:t>
            </a:r>
          </a:p>
          <a:p>
            <a:pPr lvl="1"/>
            <a:r>
              <a:rPr lang="id-ID" dirty="0" smtClean="0"/>
              <a:t>Perangkat bergerak, seperti handpone, laptop yang digunakan untuk mengakses jasa jaringan</a:t>
            </a:r>
          </a:p>
          <a:p>
            <a:pPr lvl="1">
              <a:buNone/>
            </a:pPr>
            <a:endParaRPr lang="id-ID" dirty="0" smtClean="0"/>
          </a:p>
          <a:p>
            <a:r>
              <a:rPr lang="id-ID" dirty="0" smtClean="0"/>
              <a:t>Mobile Programming : </a:t>
            </a:r>
          </a:p>
          <a:p>
            <a:pPr lvl="1"/>
            <a:r>
              <a:rPr lang="id-ID" dirty="0" smtClean="0"/>
              <a:t>Salah satu bahasa pemrograman yang dirancang untuk diimplementasikan pada perangkat mobile. Seperti: HP, PDA, BlackBerry, Commmunicator dll.</a:t>
            </a:r>
          </a:p>
          <a:p>
            <a:pPr lvl="1"/>
            <a:r>
              <a:rPr lang="en-US" dirty="0" smtClean="0"/>
              <a:t>the creation of applications, or apps, that run on mobile devices like phones and tablets.</a:t>
            </a:r>
            <a:endParaRPr lang="fr-FR" dirty="0" smtClean="0"/>
          </a:p>
          <a:p>
            <a:pPr lvl="1"/>
            <a:endParaRPr lang="id-ID" dirty="0" smtClean="0"/>
          </a:p>
          <a:p>
            <a:pPr lvl="1"/>
            <a:endParaRPr lang="id-ID" dirty="0" smtClean="0"/>
          </a:p>
          <a:p>
            <a:pPr lvl="1"/>
            <a:endParaRPr lang="id-ID"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676400"/>
            <a:ext cx="8690525" cy="4430371"/>
          </a:xfrm>
          <a:prstGeom prst="rect">
            <a:avLst/>
          </a:prstGeom>
        </p:spPr>
      </p:pic>
    </p:spTree>
    <p:extLst>
      <p:ext uri="{BB962C8B-B14F-4D97-AF65-F5344CB8AC3E}">
        <p14:creationId xmlns:p14="http://schemas.microsoft.com/office/powerpoint/2010/main" val="2981810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2133" y="381000"/>
            <a:ext cx="7620000" cy="6318697"/>
          </a:xfrm>
          <a:prstGeom prst="rect">
            <a:avLst/>
          </a:prstGeom>
        </p:spPr>
      </p:pic>
    </p:spTree>
    <p:extLst>
      <p:ext uri="{BB962C8B-B14F-4D97-AF65-F5344CB8AC3E}">
        <p14:creationId xmlns:p14="http://schemas.microsoft.com/office/powerpoint/2010/main" val="1823173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4800" y="1455199"/>
            <a:ext cx="8634503" cy="4230295"/>
          </a:xfrm>
          <a:prstGeom prst="rect">
            <a:avLst/>
          </a:prstGeom>
        </p:spPr>
      </p:pic>
    </p:spTree>
    <p:extLst>
      <p:ext uri="{BB962C8B-B14F-4D97-AF65-F5344CB8AC3E}">
        <p14:creationId xmlns:p14="http://schemas.microsoft.com/office/powerpoint/2010/main" val="177709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a:solidFill>
                  <a:schemeClr val="tx2"/>
                </a:solidFill>
                <a:latin typeface="+mj-lt"/>
                <a:ea typeface="+mj-ea"/>
                <a:cs typeface="+mj-cs"/>
              </a:rPr>
              <a:t>Sejarah &amp;</a:t>
            </a:r>
            <a:r>
              <a:rPr lang="id-ID" sz="3500" kern="1200" dirty="0" smtClean="0">
                <a:solidFill>
                  <a:schemeClr val="tx2"/>
                </a:solidFill>
                <a:latin typeface="+mj-lt"/>
                <a:ea typeface="+mj-ea"/>
                <a:cs typeface="+mj-cs"/>
              </a:rPr>
              <a:t> </a:t>
            </a:r>
            <a:r>
              <a:rPr lang="id-ID" sz="3500" kern="1200" dirty="0">
                <a:solidFill>
                  <a:schemeClr val="tx2"/>
                </a:solidFill>
                <a:latin typeface="+mj-lt"/>
                <a:ea typeface="+mj-ea"/>
                <a:cs typeface="+mj-cs"/>
              </a:rPr>
              <a:t>Evolusi </a:t>
            </a:r>
            <a:r>
              <a:rPr lang="en-US" sz="3500" kern="1200" dirty="0" err="1">
                <a:solidFill>
                  <a:schemeClr val="tx2"/>
                </a:solidFill>
                <a:latin typeface="+mj-lt"/>
                <a:ea typeface="+mj-ea"/>
                <a:cs typeface="+mj-cs"/>
              </a:rPr>
              <a:t>pemrograman</a:t>
            </a:r>
            <a:r>
              <a:rPr lang="en-US" sz="3500" kern="1200" dirty="0">
                <a:solidFill>
                  <a:schemeClr val="tx2"/>
                </a:solidFill>
                <a:latin typeface="+mj-lt"/>
                <a:ea typeface="+mj-ea"/>
                <a:cs typeface="+mj-cs"/>
              </a:rPr>
              <a:t> </a:t>
            </a:r>
            <a:r>
              <a:rPr lang="en-US" sz="3500" kern="1200" dirty="0" smtClean="0">
                <a:solidFill>
                  <a:schemeClr val="tx2"/>
                </a:solidFill>
                <a:latin typeface="+mj-lt"/>
                <a:ea typeface="+mj-ea"/>
                <a:cs typeface="+mj-cs"/>
              </a:rPr>
              <a:t>mobile</a:t>
            </a:r>
            <a:endParaRPr lang="id-ID" sz="3500" kern="1200" dirty="0">
              <a:solidFill>
                <a:schemeClr val="tx2"/>
              </a:solidFill>
              <a:latin typeface="+mj-lt"/>
              <a:ea typeface="+mj-ea"/>
              <a:cs typeface="+mj-cs"/>
            </a:endParaRPr>
          </a:p>
        </p:txBody>
      </p:sp>
      <p:sp>
        <p:nvSpPr>
          <p:cNvPr id="3" name="Content Placeholder 2"/>
          <p:cNvSpPr>
            <a:spLocks noGrp="1"/>
          </p:cNvSpPr>
          <p:nvPr>
            <p:ph idx="1"/>
          </p:nvPr>
        </p:nvSpPr>
        <p:spPr/>
        <p:txBody>
          <a:bodyPr>
            <a:normAutofit fontScale="92500" lnSpcReduction="20000"/>
          </a:bodyPr>
          <a:lstStyle/>
          <a:p>
            <a:r>
              <a:rPr lang="id-ID" dirty="0" smtClean="0"/>
              <a:t>Sistem Operasi pada Ponsel (Mobile Operation System)</a:t>
            </a:r>
          </a:p>
          <a:p>
            <a:pPr lvl="1"/>
            <a:r>
              <a:rPr lang="id-ID" dirty="0" smtClean="0"/>
              <a:t>Seperti halnya system operasi pada komputer, sistem operasi ponsel adalah software utama yang melakukan menejemen dan kontrol terhadap hardware secara langsung serta menejemen dan mengotrol software-software lain sehingga software-software lain tersebut dapat bekerja. </a:t>
            </a:r>
          </a:p>
          <a:p>
            <a:pPr lvl="1"/>
            <a:r>
              <a:rPr lang="id-ID" dirty="0" smtClean="0"/>
              <a:t>Sehingga suatu system operasi ponsel (mobile operating system) akan bertanggung jawab dalam mengoperasikan berbagai fungsi dan fitur yang tersedia dalam perangkat ponsel tersebut seperti, skedulling task, keyboard, WAP, email, text message, sinkronisasi dengan aplikasi dan perangkat lain, memutar musik, camera, dan mengontrol fitur-fitur lainnya.</a:t>
            </a:r>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a:solidFill>
                  <a:schemeClr val="tx2"/>
                </a:solidFill>
                <a:latin typeface="+mj-lt"/>
                <a:ea typeface="+mj-ea"/>
                <a:cs typeface="+mj-cs"/>
              </a:rPr>
              <a:t>Sejarah &amp;</a:t>
            </a:r>
            <a:r>
              <a:rPr lang="id-ID" sz="3500" kern="1200" dirty="0" smtClean="0">
                <a:solidFill>
                  <a:schemeClr val="tx2"/>
                </a:solidFill>
                <a:latin typeface="+mj-lt"/>
                <a:ea typeface="+mj-ea"/>
                <a:cs typeface="+mj-cs"/>
              </a:rPr>
              <a:t> </a:t>
            </a:r>
            <a:r>
              <a:rPr lang="id-ID" sz="3500" kern="1200" dirty="0">
                <a:solidFill>
                  <a:schemeClr val="tx2"/>
                </a:solidFill>
                <a:latin typeface="+mj-lt"/>
                <a:ea typeface="+mj-ea"/>
                <a:cs typeface="+mj-cs"/>
              </a:rPr>
              <a:t>Evolusi </a:t>
            </a:r>
            <a:r>
              <a:rPr lang="en-US" sz="3500" kern="1200" dirty="0" err="1">
                <a:solidFill>
                  <a:schemeClr val="tx2"/>
                </a:solidFill>
                <a:latin typeface="+mj-lt"/>
                <a:ea typeface="+mj-ea"/>
                <a:cs typeface="+mj-cs"/>
              </a:rPr>
              <a:t>pemrograman</a:t>
            </a:r>
            <a:r>
              <a:rPr lang="en-US" sz="3500" kern="1200" dirty="0">
                <a:solidFill>
                  <a:schemeClr val="tx2"/>
                </a:solidFill>
                <a:latin typeface="+mj-lt"/>
                <a:ea typeface="+mj-ea"/>
                <a:cs typeface="+mj-cs"/>
              </a:rPr>
              <a:t> </a:t>
            </a:r>
            <a:r>
              <a:rPr lang="en-US" sz="3500" kern="1200" dirty="0" smtClean="0">
                <a:solidFill>
                  <a:schemeClr val="tx2"/>
                </a:solidFill>
                <a:latin typeface="+mj-lt"/>
                <a:ea typeface="+mj-ea"/>
                <a:cs typeface="+mj-cs"/>
              </a:rPr>
              <a:t>mobile</a:t>
            </a:r>
            <a:endParaRPr lang="id-ID" sz="3500" kern="1200" dirty="0">
              <a:solidFill>
                <a:schemeClr val="tx2"/>
              </a:solidFill>
              <a:latin typeface="+mj-lt"/>
              <a:ea typeface="+mj-ea"/>
              <a:cs typeface="+mj-cs"/>
            </a:endParaRPr>
          </a:p>
        </p:txBody>
      </p:sp>
      <p:sp>
        <p:nvSpPr>
          <p:cNvPr id="3" name="Content Placeholder 2"/>
          <p:cNvSpPr>
            <a:spLocks noGrp="1"/>
          </p:cNvSpPr>
          <p:nvPr>
            <p:ph idx="1"/>
          </p:nvPr>
        </p:nvSpPr>
        <p:spPr/>
        <p:txBody>
          <a:bodyPr>
            <a:normAutofit/>
          </a:bodyPr>
          <a:lstStyle/>
          <a:p>
            <a:r>
              <a:rPr lang="id-ID" dirty="0" smtClean="0"/>
              <a:t>Sistem operasi pada mobile :</a:t>
            </a:r>
            <a:br>
              <a:rPr lang="id-ID" dirty="0" smtClean="0"/>
            </a:br>
            <a:r>
              <a:rPr lang="id-ID" dirty="0" smtClean="0"/>
              <a:t>• Sistem operasi Symbian </a:t>
            </a:r>
            <a:br>
              <a:rPr lang="id-ID" dirty="0" smtClean="0"/>
            </a:br>
            <a:r>
              <a:rPr lang="id-ID" dirty="0" smtClean="0"/>
              <a:t>• Windows Mobile </a:t>
            </a:r>
            <a:br>
              <a:rPr lang="id-ID" dirty="0" smtClean="0"/>
            </a:br>
            <a:r>
              <a:rPr lang="id-ID" dirty="0" smtClean="0"/>
              <a:t>• Sistem operasi Palm </a:t>
            </a:r>
            <a:br>
              <a:rPr lang="id-ID" dirty="0" smtClean="0"/>
            </a:br>
            <a:r>
              <a:rPr lang="id-ID" dirty="0" smtClean="0"/>
              <a:t>• Mobile Linux </a:t>
            </a:r>
            <a:br>
              <a:rPr lang="id-ID" dirty="0" smtClean="0"/>
            </a:br>
            <a:r>
              <a:rPr lang="id-ID" dirty="0" smtClean="0"/>
              <a:t>• Sistem operasi Blackberry</a:t>
            </a:r>
          </a:p>
          <a:p>
            <a:pPr>
              <a:buNone/>
            </a:pPr>
            <a:r>
              <a:rPr lang="id-ID" dirty="0" smtClean="0"/>
              <a:t>   • IOS</a:t>
            </a:r>
          </a:p>
          <a:p>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smtClean="0">
                <a:solidFill>
                  <a:schemeClr val="tx2"/>
                </a:solidFill>
                <a:latin typeface="+mj-lt"/>
                <a:ea typeface="+mj-ea"/>
                <a:cs typeface="+mj-cs"/>
              </a:rPr>
              <a:t>Sistem </a:t>
            </a:r>
            <a:r>
              <a:rPr lang="id-ID" sz="3500" kern="1200" dirty="0">
                <a:solidFill>
                  <a:schemeClr val="tx2"/>
                </a:solidFill>
                <a:latin typeface="+mj-lt"/>
                <a:ea typeface="+mj-ea"/>
                <a:cs typeface="+mj-cs"/>
              </a:rPr>
              <a:t>operasi Symbian </a:t>
            </a:r>
          </a:p>
        </p:txBody>
      </p:sp>
      <p:sp>
        <p:nvSpPr>
          <p:cNvPr id="3" name="Content Placeholder 2"/>
          <p:cNvSpPr>
            <a:spLocks noGrp="1"/>
          </p:cNvSpPr>
          <p:nvPr>
            <p:ph idx="1"/>
          </p:nvPr>
        </p:nvSpPr>
        <p:spPr/>
        <p:txBody>
          <a:bodyPr>
            <a:normAutofit fontScale="55000" lnSpcReduction="20000"/>
          </a:bodyPr>
          <a:lstStyle/>
          <a:p>
            <a:r>
              <a:rPr lang="id-ID" sz="4600" dirty="0" smtClean="0"/>
              <a:t>Sistem operasi Symbian adalah sistem operasi yang dikembangkan oleh Symbian Ltd. yang dirancang untuk digunakan peralatan bergerak mobile).</a:t>
            </a:r>
          </a:p>
          <a:p>
            <a:r>
              <a:rPr lang="id-ID" sz="4600" dirty="0" smtClean="0"/>
              <a:t>Symbian merupakan perusahaan independen hasil kolaborasi vendor-vendor raksasa pada masa itu yakni Ericsson, Nokia, Motorola, dan Psion. </a:t>
            </a:r>
          </a:p>
          <a:p>
            <a:r>
              <a:rPr lang="id-ID" sz="4600" dirty="0" smtClean="0"/>
              <a:t>Nokia sebagai pemegang saham terbesar dengan angka 47,9 persen. Banyak dari produk nokia ber-OS Symbian.</a:t>
            </a:r>
          </a:p>
          <a:p>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smtClean="0">
                <a:solidFill>
                  <a:schemeClr val="tx2"/>
                </a:solidFill>
                <a:latin typeface="+mj-lt"/>
                <a:ea typeface="+mj-ea"/>
                <a:cs typeface="+mj-cs"/>
              </a:rPr>
              <a:t>Sistem </a:t>
            </a:r>
            <a:r>
              <a:rPr lang="id-ID" sz="3500" kern="1200" dirty="0">
                <a:solidFill>
                  <a:schemeClr val="tx2"/>
                </a:solidFill>
                <a:latin typeface="+mj-lt"/>
                <a:ea typeface="+mj-ea"/>
                <a:cs typeface="+mj-cs"/>
              </a:rPr>
              <a:t>operasi Symbian </a:t>
            </a:r>
          </a:p>
        </p:txBody>
      </p:sp>
      <p:sp>
        <p:nvSpPr>
          <p:cNvPr id="3" name="Content Placeholder 2"/>
          <p:cNvSpPr>
            <a:spLocks noGrp="1"/>
          </p:cNvSpPr>
          <p:nvPr>
            <p:ph idx="1"/>
          </p:nvPr>
        </p:nvSpPr>
        <p:spPr/>
        <p:txBody>
          <a:bodyPr>
            <a:normAutofit fontScale="70000" lnSpcReduction="20000"/>
          </a:bodyPr>
          <a:lstStyle/>
          <a:p>
            <a:r>
              <a:rPr lang="id-ID" sz="4600" dirty="0" smtClean="0"/>
              <a:t>Symbian dipandang lebih unggul karena: </a:t>
            </a:r>
          </a:p>
          <a:p>
            <a:pPr lvl="1"/>
            <a:r>
              <a:rPr lang="id-ID" dirty="0" smtClean="0"/>
              <a:t>Sistem operasi ini sejak awal dirancang khusus untuk ponsel. Berbeda dengan Microsoft dan Linux yang diadopsi dari komputer. </a:t>
            </a:r>
          </a:p>
          <a:p>
            <a:pPr lvl="1"/>
            <a:r>
              <a:rPr lang="id-ID" dirty="0" smtClean="0"/>
              <a:t>Berkat fitur CC+, Java (J2ME) MIDP 2.0, PersonalJava 1.1.1a, dan WAP, Sistem operasi symbian ini sangat terbuka sehingga siapapun bisa mengembangkannya. terbukti banyak beredar aplikasi-aplikasi tambahan untuk OS berbasis Symbian atau platform Java. </a:t>
            </a:r>
          </a:p>
          <a:p>
            <a:pPr lvl="1"/>
            <a:r>
              <a:rPr lang="id-ID" dirty="0" smtClean="0"/>
              <a:t>Symbian menyediakan suatu user interface (UI) framework yang fleksibel, sehingga supaya para vendor bisa menvariasikan produk-produknya. Ada empat jenis UI yang beredar saat ini yaitu: Series 60 (misalnya Nokia N70, N91, Siemens SX1, Samsung D700, D710, Panasonic X700, X800); Series 80 (Nokia N9210, 9210i, 9300); Series 90 (Nokia 7700 dan 7710); UIQ (Sony Ericsson P800, P900, P910, Motorola A920, A925, A1000, A1010).</a:t>
            </a: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smtClean="0">
                <a:solidFill>
                  <a:schemeClr val="tx2"/>
                </a:solidFill>
                <a:latin typeface="+mj-lt"/>
                <a:ea typeface="+mj-ea"/>
                <a:cs typeface="+mj-cs"/>
              </a:rPr>
              <a:t>Sistem </a:t>
            </a:r>
            <a:r>
              <a:rPr lang="id-ID" sz="3500" kern="1200" dirty="0">
                <a:solidFill>
                  <a:schemeClr val="tx2"/>
                </a:solidFill>
                <a:latin typeface="+mj-lt"/>
                <a:ea typeface="+mj-ea"/>
                <a:cs typeface="+mj-cs"/>
              </a:rPr>
              <a:t>operasi </a:t>
            </a:r>
            <a:r>
              <a:rPr lang="id-ID" sz="3500" kern="1200" dirty="0" smtClean="0">
                <a:solidFill>
                  <a:schemeClr val="tx2"/>
                </a:solidFill>
                <a:latin typeface="+mj-lt"/>
                <a:ea typeface="+mj-ea"/>
                <a:cs typeface="+mj-cs"/>
              </a:rPr>
              <a:t>Windows Mobile</a:t>
            </a:r>
            <a:endParaRPr lang="id-ID" sz="3500" kern="1200" dirty="0">
              <a:solidFill>
                <a:schemeClr val="tx2"/>
              </a:solidFill>
              <a:latin typeface="+mj-lt"/>
              <a:ea typeface="+mj-ea"/>
              <a:cs typeface="+mj-cs"/>
            </a:endParaRPr>
          </a:p>
        </p:txBody>
      </p:sp>
      <p:sp>
        <p:nvSpPr>
          <p:cNvPr id="3" name="Content Placeholder 2"/>
          <p:cNvSpPr>
            <a:spLocks noGrp="1"/>
          </p:cNvSpPr>
          <p:nvPr>
            <p:ph idx="1"/>
          </p:nvPr>
        </p:nvSpPr>
        <p:spPr/>
        <p:txBody>
          <a:bodyPr>
            <a:normAutofit fontScale="25000" lnSpcReduction="20000"/>
          </a:bodyPr>
          <a:lstStyle/>
          <a:p>
            <a:r>
              <a:rPr lang="id-ID" sz="8900" dirty="0" smtClean="0"/>
              <a:t>Windows Mobile Adalah sistem operasi seluler yang ditawarkan oleh Microsoft. Sistem operasi Windows Mobile dimulai dari </a:t>
            </a:r>
            <a:endParaRPr lang="id-ID" sz="4000" dirty="0" smtClean="0"/>
          </a:p>
          <a:p>
            <a:pPr lvl="1"/>
            <a:r>
              <a:rPr lang="id-ID" sz="8500" dirty="0" smtClean="0"/>
              <a:t>Pocket PC 2000 </a:t>
            </a:r>
          </a:p>
          <a:p>
            <a:pPr lvl="1"/>
            <a:r>
              <a:rPr lang="id-ID" sz="8500" dirty="0" smtClean="0"/>
              <a:t>Pocket PC 2002 </a:t>
            </a:r>
          </a:p>
          <a:p>
            <a:pPr lvl="1"/>
            <a:r>
              <a:rPr lang="id-ID" sz="8500" dirty="0" smtClean="0"/>
              <a:t>Windows Mobile 2003. Memiliki 4 edisi, yaitu : Windows Mobile 2003 for Pocket PC Premium Edition, Windows Mobile 2003 for Pocket PC Professional Edition, Windows Mobile 2003 for Smartphone, dan Windows Mobile 2003 for Pocket PC Phone Edition </a:t>
            </a:r>
          </a:p>
          <a:p>
            <a:pPr lvl="2"/>
            <a:r>
              <a:rPr lang="id-ID" sz="8200" dirty="0" smtClean="0"/>
              <a:t>Windows Mobile 2003 Second Edition (Windows Mobile 2003 SE) </a:t>
            </a:r>
          </a:p>
          <a:p>
            <a:pPr lvl="2"/>
            <a:r>
              <a:rPr lang="id-ID" sz="8200" dirty="0" smtClean="0"/>
              <a:t>Windows Mobile 5 </a:t>
            </a:r>
          </a:p>
          <a:p>
            <a:pPr lvl="2"/>
            <a:r>
              <a:rPr lang="id-ID" sz="8200" dirty="0" smtClean="0"/>
              <a:t>Windows Mobile 6, </a:t>
            </a:r>
          </a:p>
          <a:p>
            <a:pPr lvl="1"/>
            <a:r>
              <a:rPr lang="en-US" sz="8500" dirty="0" smtClean="0"/>
              <a:t>Windows Phone 7</a:t>
            </a:r>
            <a:r>
              <a:rPr lang="id-ID" sz="8200" dirty="0" smtClean="0"/>
              <a:t> – 8.1</a:t>
            </a:r>
            <a:endParaRPr lang="en-US" sz="85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smtClean="0">
                <a:solidFill>
                  <a:schemeClr val="tx2"/>
                </a:solidFill>
                <a:latin typeface="+mj-lt"/>
                <a:ea typeface="+mj-ea"/>
                <a:cs typeface="+mj-cs"/>
              </a:rPr>
              <a:t>Sistem </a:t>
            </a:r>
            <a:r>
              <a:rPr lang="id-ID" sz="3500" kern="1200" dirty="0">
                <a:solidFill>
                  <a:schemeClr val="tx2"/>
                </a:solidFill>
                <a:latin typeface="+mj-lt"/>
                <a:ea typeface="+mj-ea"/>
                <a:cs typeface="+mj-cs"/>
              </a:rPr>
              <a:t>operasi </a:t>
            </a:r>
            <a:r>
              <a:rPr lang="id-ID" sz="3500" kern="1200" dirty="0" smtClean="0">
                <a:solidFill>
                  <a:schemeClr val="tx2"/>
                </a:solidFill>
                <a:latin typeface="+mj-lt"/>
                <a:ea typeface="+mj-ea"/>
                <a:cs typeface="+mj-cs"/>
              </a:rPr>
              <a:t>Windows Mobile</a:t>
            </a:r>
            <a:endParaRPr lang="id-ID" sz="3500" kern="1200" dirty="0">
              <a:solidFill>
                <a:schemeClr val="tx2"/>
              </a:solidFill>
              <a:latin typeface="+mj-lt"/>
              <a:ea typeface="+mj-ea"/>
              <a:cs typeface="+mj-cs"/>
            </a:endParaRPr>
          </a:p>
        </p:txBody>
      </p:sp>
      <p:sp>
        <p:nvSpPr>
          <p:cNvPr id="3" name="Content Placeholder 2"/>
          <p:cNvSpPr>
            <a:spLocks noGrp="1"/>
          </p:cNvSpPr>
          <p:nvPr>
            <p:ph idx="1"/>
          </p:nvPr>
        </p:nvSpPr>
        <p:spPr/>
        <p:txBody>
          <a:bodyPr>
            <a:normAutofit fontScale="25000" lnSpcReduction="20000"/>
          </a:bodyPr>
          <a:lstStyle/>
          <a:p>
            <a:r>
              <a:rPr lang="id-ID" sz="9600" dirty="0" smtClean="0"/>
              <a:t>Keunggulan yang ditawarkan seperti </a:t>
            </a:r>
          </a:p>
          <a:p>
            <a:pPr lvl="1"/>
            <a:r>
              <a:rPr lang="id-ID" sz="9300" dirty="0" smtClean="0"/>
              <a:t>Sebagian besar teknologi IT (information technology) yang dipakai berbasis Windows, kecocokan dalam hal platform serta ekstensi yang mudah dengan software komputer dipandang bahwa Microsoft dianggap lebih ideal dibandingkan Symbian atau Linux.</a:t>
            </a:r>
          </a:p>
          <a:p>
            <a:pPr lvl="1"/>
            <a:endParaRPr lang="id-ID" sz="9300" dirty="0" smtClean="0"/>
          </a:p>
          <a:p>
            <a:pPr lvl="1"/>
            <a:r>
              <a:rPr lang="id-ID" sz="9300" dirty="0" smtClean="0"/>
              <a:t>Windows Mobile menawarkan berbagai fitur unggulan seperti Mobile Blog, GPS, menonton televisi, serta Mobile Database. Kelemahannyan adalah Windows Mobile bersifat tertutup sehingga sulit bagi software developer independen untuk menciptakan aplikasi-aplikasi baru.</a:t>
            </a:r>
            <a:r>
              <a:rPr lang="id-ID" sz="8200" dirty="0" smtClean="0"/>
              <a:t/>
            </a:r>
            <a:br>
              <a:rPr lang="id-ID" sz="8200" dirty="0" smtClean="0"/>
            </a:br>
            <a:endParaRPr lang="id-ID" sz="8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id-ID" sz="3500" kern="1200" dirty="0" smtClean="0">
                <a:solidFill>
                  <a:schemeClr val="tx2"/>
                </a:solidFill>
                <a:latin typeface="+mj-lt"/>
                <a:ea typeface="+mj-ea"/>
                <a:cs typeface="+mj-cs"/>
              </a:rPr>
              <a:t>Sistem </a:t>
            </a:r>
            <a:r>
              <a:rPr lang="id-ID" sz="3500" kern="1200" dirty="0">
                <a:solidFill>
                  <a:schemeClr val="tx2"/>
                </a:solidFill>
                <a:latin typeface="+mj-lt"/>
                <a:ea typeface="+mj-ea"/>
                <a:cs typeface="+mj-cs"/>
              </a:rPr>
              <a:t>operasi </a:t>
            </a:r>
            <a:r>
              <a:rPr lang="id-ID" sz="3500" kern="1200" dirty="0" smtClean="0">
                <a:solidFill>
                  <a:schemeClr val="tx2"/>
                </a:solidFill>
                <a:latin typeface="+mj-lt"/>
                <a:ea typeface="+mj-ea"/>
                <a:cs typeface="+mj-cs"/>
              </a:rPr>
              <a:t>IOS</a:t>
            </a:r>
            <a:endParaRPr lang="id-ID" sz="3500" kern="1200" dirty="0">
              <a:solidFill>
                <a:schemeClr val="tx2"/>
              </a:solidFill>
              <a:latin typeface="+mj-lt"/>
              <a:ea typeface="+mj-ea"/>
              <a:cs typeface="+mj-cs"/>
            </a:endParaRPr>
          </a:p>
        </p:txBody>
      </p:sp>
      <p:sp>
        <p:nvSpPr>
          <p:cNvPr id="3" name="Content Placeholder 2"/>
          <p:cNvSpPr>
            <a:spLocks noGrp="1"/>
          </p:cNvSpPr>
          <p:nvPr>
            <p:ph idx="1"/>
          </p:nvPr>
        </p:nvSpPr>
        <p:spPr/>
        <p:txBody>
          <a:bodyPr>
            <a:noAutofit/>
          </a:bodyPr>
          <a:lstStyle/>
          <a:p>
            <a:r>
              <a:rPr lang="id-ID" sz="2500" dirty="0" smtClean="0"/>
              <a:t>iOS adalah sebuah sistem operasi mobile yang diciptakan oleh Apple sejak Januari 2007 lalu, Steve Jobs sebagai CEO diwaktu itu. </a:t>
            </a:r>
          </a:p>
          <a:p>
            <a:r>
              <a:rPr lang="id-ID" sz="2500" dirty="0" smtClean="0"/>
              <a:t>Awalnya sistem operasi mobile ini tidak dinamakan iOS oleh Apple melainkan sistem operasi versi dari OS X atau disebut juga iPhone OS. </a:t>
            </a:r>
          </a:p>
          <a:p>
            <a:r>
              <a:rPr lang="id-ID" sz="2500" dirty="0" smtClean="0"/>
              <a:t>Sistem operasi ini dulunya belum dapat bekerja menggunakan perintah copy dan paste, dan multi tasking. Bagi perusahaan lain seperti Google dapat melihat peluang dari kelemahan sistem operasi ini sehingga google menciptakan sistem operasi barunya yaitu Android.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191</TotalTime>
  <Words>684</Words>
  <Application>Microsoft Office PowerPoint</Application>
  <PresentationFormat>On-screen Show (4:3)</PresentationFormat>
  <Paragraphs>86</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Corbel</vt:lpstr>
      <vt:lpstr>Parallax</vt:lpstr>
      <vt:lpstr>Pengenalan pemrograman mobile</vt:lpstr>
      <vt:lpstr>Deskripsi</vt:lpstr>
      <vt:lpstr>Sejarah &amp; Evolusi pemrograman mobile</vt:lpstr>
      <vt:lpstr>Sejarah &amp; Evolusi pemrograman mobile</vt:lpstr>
      <vt:lpstr>Sistem operasi Symbian </vt:lpstr>
      <vt:lpstr>Sistem operasi Symbian </vt:lpstr>
      <vt:lpstr>Sistem operasi Windows Mobile</vt:lpstr>
      <vt:lpstr>Sistem operasi Windows Mobile</vt:lpstr>
      <vt:lpstr>Sistem operasi IOS</vt:lpstr>
      <vt:lpstr>Sistem operasi IOS</vt:lpstr>
      <vt:lpstr>Sistem operasi IOS</vt:lpstr>
      <vt:lpstr>Sistem operasi Android</vt:lpstr>
      <vt:lpstr>Sistem operasi Android</vt:lpstr>
      <vt:lpstr>Sistem operasi Android</vt:lpstr>
      <vt:lpstr>Sistem operasi Android</vt:lpstr>
      <vt:lpstr>Sistem operasi Android</vt:lpstr>
      <vt:lpstr>Sistem operasi Android</vt:lpstr>
      <vt:lpstr>Framework Pengembangan Aplikasi Mobile</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pemrograman mobile</dc:title>
  <dc:creator>SONY-SEN</dc:creator>
  <cp:lastModifiedBy>Acer</cp:lastModifiedBy>
  <cp:revision>27</cp:revision>
  <dcterms:created xsi:type="dcterms:W3CDTF">2014-03-12T06:42:26Z</dcterms:created>
  <dcterms:modified xsi:type="dcterms:W3CDTF">2024-03-21T06:52:05Z</dcterms:modified>
</cp:coreProperties>
</file>