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6" r:id="rId5"/>
    <p:sldId id="306" r:id="rId6"/>
    <p:sldId id="287" r:id="rId7"/>
    <p:sldId id="307" r:id="rId8"/>
    <p:sldId id="288" r:id="rId9"/>
    <p:sldId id="308" r:id="rId10"/>
    <p:sldId id="289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5"/>
    <a:srgbClr val="00D9C7"/>
    <a:srgbClr val="00FDFF"/>
    <a:srgbClr val="73FDD6"/>
    <a:srgbClr val="FF40FF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4" autoAdjust="0"/>
    <p:restoredTop sz="94660"/>
  </p:normalViewPr>
  <p:slideViewPr>
    <p:cSldViewPr snapToGrid="0">
      <p:cViewPr>
        <p:scale>
          <a:sx n="68" d="100"/>
          <a:sy n="68" d="100"/>
        </p:scale>
        <p:origin x="-654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529A2-5E80-F63B-930D-1F2012F3C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4DC4E9-4D21-ECB5-D333-B3822F89A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3D3F2C-F914-DF85-70CD-30ED6D4C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2B44E7-B0CD-4B50-AE54-C7B9E09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4DB968-16D6-0B74-16EF-E35AC942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C6AE66-3E16-BC71-F343-5DB9AE2E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E8788B-DF4A-258A-D11A-59C90B74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6DA803-EDD4-37E4-D868-40127AF3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26569-5EEF-8549-4882-80AC0DD8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59AD7C-88F7-AB05-C129-9E700BEE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DF9FB8F-EA1A-BC85-DE7E-7170E0A07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DD07BA-57A7-54A7-79A8-CD4F06709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5C70BA-0C54-2640-6A8B-ABFDD6AD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A40D-5C7D-D0C6-12FD-0C342447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5BEA27-BB73-1525-7497-345EBDD4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7FD76B-2A3D-27E7-EA55-BFA822BF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5D4B22-67AF-6A26-8750-D4B8DD8F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3BBA50-237B-1267-1CB0-726A7439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BDBA7B-6122-ED52-BF39-398AE49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BCD0E0-80E8-A011-74C1-D4C3556E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73CAA8-D16B-5DF7-1654-348CD146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A34581-A231-63CC-15E8-BBAFC10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1CD457-0D73-D148-5BF8-5F819A4A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3BBB3A-DCC0-E97C-B559-0E7E2246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3A51AA-7EE6-4431-BF55-FA97A266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4FC38-B21C-1876-264E-92D66200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9A4ACB-1F3D-C86E-46EF-1D7E3BB5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B672B7-22C5-99A8-3FA0-E42C2B71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5FA7BC-1662-E588-0032-33B61B4E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808F70-7E6F-DB77-876F-94E364D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E25A9D-E313-A093-4163-63799E68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B3555-4AD6-C954-C787-B60EFB69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271F19-E84D-BA3D-F476-AE1290BA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8574F2-2004-E4BB-B8C6-574F6DCFC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1DB34EA-0B8E-77B0-097B-638106A87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14C4DCE-3ADA-490A-46FC-F8F4F7305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F040EB-5C61-BE0E-B603-4A327B7C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A76467-5DCB-1390-2339-6FDD3633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424061-932C-9AA4-E7E3-B5BA61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5E425-0824-CEE0-02FC-39566254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5C8349-DE7F-7D7B-500B-5B0F664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FDF4D0-82FC-58C6-B89F-80945C9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132F91-AB36-2112-98C0-53F10E9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338CC1-D5B2-5729-1E74-317AEDEF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2ED13B-4ED4-C261-ECF6-3E55A8A0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E5D824-E9CC-BBD3-DA7B-5F876898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51C02-16FB-C79A-EB17-DB9465CC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0A042C-587D-C20B-5F26-BE12DBF3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9AD6BB-D2FE-12D5-CD88-FAE2C7D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E80AD4-C4F4-AC34-9D6B-EC3CECD0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C3F284-628B-583F-44FF-B1583ABC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6F92D0-EB87-8D8C-3474-C78BFA62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A95FCC-112E-A285-7EE5-BC2FE1DE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CB94F6-5093-C522-18F5-11FB7C09E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34460F-EB42-512C-9AC7-F933D2DB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17C923-F5F2-F1AF-7BBA-6ECE76C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CBDADA-BF34-1DC1-8117-7D6C37D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5BBBE0-39EE-8275-0606-73920F8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07CCAC-4C82-B2C3-0621-A6AB8326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CF82D5-1C9F-AECA-DA98-8B58A952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A5A8D7-99BB-BA31-715A-AE15C4CB5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173B7A-DFB4-835A-92C3-12B955036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E80BD4-3C8C-0545-E777-230AEF459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8BAC1D7-8896-CCEB-38B4-69C815889EDC}"/>
              </a:ext>
            </a:extLst>
          </p:cNvPr>
          <p:cNvSpPr/>
          <p:nvPr/>
        </p:nvSpPr>
        <p:spPr>
          <a:xfrm>
            <a:off x="-243020" y="2224295"/>
            <a:ext cx="616073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JARINGAN KOMPUTER</a:t>
            </a:r>
            <a:b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OSI dan TCP/IP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111C663-935B-F09F-5BEE-19C16D07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28" y="1800644"/>
            <a:ext cx="5205802" cy="28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Physical </a:t>
            </a:r>
            <a:b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7130430" y="1859339"/>
            <a:ext cx="4368800" cy="3139321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Berfungsi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untuk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mendefinisikan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media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transmisi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jaringan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metode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pensinyalan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sinkronisasi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bit,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arsitektur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jaringan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topologi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jaringan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dan </a:t>
            </a:r>
            <a:r>
              <a:rPr lang="en-ID" sz="220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pengkabelan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. 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Pada layer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ini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data yang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ditransmisikan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dalam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bentuk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bit.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Protokol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: Ethernet, RJ-45,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Fiber</a:t>
            </a:r>
            <a:r>
              <a:rPr lang="en-ID" sz="22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US" sz="2200" dirty="0">
              <a:latin typeface="Segoe UI Symbol" panose="020B0502040204020203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flipV="1">
            <a:off x="5184039" y="2129589"/>
            <a:ext cx="1823921" cy="155572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D4D55B-BF06-E34E-A68A-161A4EB98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6" b="4869"/>
          <a:stretch/>
        </p:blipFill>
        <p:spPr>
          <a:xfrm>
            <a:off x="1127589" y="2129589"/>
            <a:ext cx="4019751" cy="36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3615542" y="3127499"/>
            <a:ext cx="5873425" cy="861198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000" dirty="0">
                <a:solidFill>
                  <a:srgbClr val="0070C0"/>
                </a:solidFill>
                <a:effectLst/>
                <a:latin typeface="Futura Md BT Medium" panose="020B0602020204020303" pitchFamily="34" charset="0"/>
                <a:ea typeface="Calibri" panose="020F0502020204030204" pitchFamily="34" charset="0"/>
                <a:cs typeface="Bangla Sangam MN" panose="02000000000000000000" pitchFamily="2" charset="0"/>
              </a:rPr>
              <a:t>TERIMA KASIH</a:t>
            </a:r>
            <a:endParaRPr lang="en-ID" sz="5000" dirty="0">
              <a:solidFill>
                <a:srgbClr val="0070C0"/>
              </a:solidFill>
              <a:effectLst/>
              <a:latin typeface="Futura Md BT Medium" panose="020B0602020204020303" pitchFamily="34" charset="0"/>
              <a:ea typeface="Calibri" panose="020F0502020204030204" pitchFamily="34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417258-4AD8-39F8-0FBD-A52E72EF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34" y="2469540"/>
            <a:ext cx="10080596" cy="2728102"/>
          </a:xfrm>
          <a:ln w="57150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12700" marR="106045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Setelah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mempelajari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bab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ini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mahasiswa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diharapkan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mampu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marL="180975" marR="106045" indent="-168275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Mahasiswa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mampu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menjelaskan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model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referensi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OSI dan TCP/IP Layer</a:t>
            </a:r>
            <a:endParaRPr lang="en-ID" sz="2200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marL="180975" marR="106045" indent="-168275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Mahasiswa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mampu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menjelaskan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peranan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OSI dan TCP/IP Layer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pPr marL="180975" marR="106045" indent="-168275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Mahasiswa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mampu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menjelaskan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fungsi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masing-masing layer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774858" y="0"/>
            <a:ext cx="309016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Tujuan</a:t>
            </a:r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3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Pembelajaran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66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Pendahuluan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6CD8C80-1C17-E099-CB8F-65023BC2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EF6B57E-D8C8-A4D7-1921-5736570EEA13}"/>
              </a:ext>
            </a:extLst>
          </p:cNvPr>
          <p:cNvGrpSpPr/>
          <p:nvPr/>
        </p:nvGrpSpPr>
        <p:grpSpPr>
          <a:xfrm>
            <a:off x="1780068" y="2236842"/>
            <a:ext cx="4207663" cy="3383358"/>
            <a:chOff x="1780068" y="2236842"/>
            <a:chExt cx="4207663" cy="338335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6F1E9D4F-852A-5E6A-0A6D-A9A76D65D3E6}"/>
                </a:ext>
              </a:extLst>
            </p:cNvPr>
            <p:cNvGrpSpPr/>
            <p:nvPr/>
          </p:nvGrpSpPr>
          <p:grpSpPr>
            <a:xfrm>
              <a:off x="2230520" y="2757443"/>
              <a:ext cx="1035333" cy="2862757"/>
              <a:chOff x="4785360" y="1376121"/>
              <a:chExt cx="1508760" cy="36310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7B5C0251-95E3-010B-D67E-B3EEBED2427C}"/>
                  </a:ext>
                </a:extLst>
              </p:cNvPr>
              <p:cNvSpPr/>
              <p:nvPr/>
            </p:nvSpPr>
            <p:spPr>
              <a:xfrm>
                <a:off x="4785360" y="1376121"/>
                <a:ext cx="150876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Application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530D4BFC-E608-74F3-FD95-E20C8A60F066}"/>
                  </a:ext>
                </a:extLst>
              </p:cNvPr>
              <p:cNvSpPr/>
              <p:nvPr/>
            </p:nvSpPr>
            <p:spPr>
              <a:xfrm>
                <a:off x="4785360" y="1920086"/>
                <a:ext cx="150876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Presentation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D0EFC4E-3DD7-9DEC-4AD2-693FFF2D2323}"/>
                  </a:ext>
                </a:extLst>
              </p:cNvPr>
              <p:cNvSpPr/>
              <p:nvPr/>
            </p:nvSpPr>
            <p:spPr>
              <a:xfrm>
                <a:off x="4785360" y="2439636"/>
                <a:ext cx="150876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Session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EFD9D02-CCFE-5A96-99C0-93254986E7A7}"/>
                  </a:ext>
                </a:extLst>
              </p:cNvPr>
              <p:cNvSpPr/>
              <p:nvPr/>
            </p:nvSpPr>
            <p:spPr>
              <a:xfrm>
                <a:off x="4785360" y="2906738"/>
                <a:ext cx="1508760" cy="5486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Transport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45AA8303-4FA6-47B3-192E-CD48AFB48017}"/>
                  </a:ext>
                </a:extLst>
              </p:cNvPr>
              <p:cNvSpPr/>
              <p:nvPr/>
            </p:nvSpPr>
            <p:spPr>
              <a:xfrm>
                <a:off x="4785360" y="3449091"/>
                <a:ext cx="1508760" cy="54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Network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6EC8C223-7E17-351D-0D98-A4E4E51A1D51}"/>
                  </a:ext>
                </a:extLst>
              </p:cNvPr>
              <p:cNvSpPr/>
              <p:nvPr/>
            </p:nvSpPr>
            <p:spPr>
              <a:xfrm>
                <a:off x="4785360" y="3917340"/>
                <a:ext cx="1508760" cy="5486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Link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E4EA7783-6CC7-F06E-8EF4-FA7D2CB134EE}"/>
                  </a:ext>
                </a:extLst>
              </p:cNvPr>
              <p:cNvSpPr/>
              <p:nvPr/>
            </p:nvSpPr>
            <p:spPr>
              <a:xfrm>
                <a:off x="4785360" y="4458546"/>
                <a:ext cx="1508760" cy="5486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Physical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3560523E-F8B1-A502-C288-02606D29B8A2}"/>
                </a:ext>
              </a:extLst>
            </p:cNvPr>
            <p:cNvGrpSpPr/>
            <p:nvPr/>
          </p:nvGrpSpPr>
          <p:grpSpPr>
            <a:xfrm>
              <a:off x="4481863" y="2721045"/>
              <a:ext cx="1035334" cy="2877696"/>
              <a:chOff x="4785359" y="1357173"/>
              <a:chExt cx="1508761" cy="36500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069F33BC-56F7-E2F2-0B64-B9E6FF75B2B4}"/>
                  </a:ext>
                </a:extLst>
              </p:cNvPr>
              <p:cNvSpPr/>
              <p:nvPr/>
            </p:nvSpPr>
            <p:spPr>
              <a:xfrm>
                <a:off x="4785359" y="1357173"/>
                <a:ext cx="1508760" cy="15495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Application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84DCB8F7-FD3F-3A0C-6257-A9D65B88929C}"/>
                  </a:ext>
                </a:extLst>
              </p:cNvPr>
              <p:cNvSpPr/>
              <p:nvPr/>
            </p:nvSpPr>
            <p:spPr>
              <a:xfrm>
                <a:off x="4785360" y="2906738"/>
                <a:ext cx="1508760" cy="5486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Transport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78C935B1-41D3-7686-BF6B-BF271F308C2D}"/>
                  </a:ext>
                </a:extLst>
              </p:cNvPr>
              <p:cNvSpPr/>
              <p:nvPr/>
            </p:nvSpPr>
            <p:spPr>
              <a:xfrm>
                <a:off x="4785360" y="3449090"/>
                <a:ext cx="1508760" cy="75172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Network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5896E990-6C8B-5171-CB05-01EC6E6572A8}"/>
                  </a:ext>
                </a:extLst>
              </p:cNvPr>
              <p:cNvSpPr/>
              <p:nvPr/>
            </p:nvSpPr>
            <p:spPr>
              <a:xfrm>
                <a:off x="4785360" y="4200812"/>
                <a:ext cx="1508760" cy="8063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Physical</a:t>
                </a:r>
              </a:p>
            </p:txBody>
          </p:sp>
        </p:grpSp>
        <p:sp>
          <p:nvSpPr>
            <p:cNvPr id="24" name="Content Placeholder 2">
              <a:extLst>
                <a:ext uri="{FF2B5EF4-FFF2-40B4-BE49-F238E27FC236}">
                  <a16:creationId xmlns="" xmlns:a16="http://schemas.microsoft.com/office/drawing/2014/main" id="{8E78EF78-B0E2-DF3D-5906-D16168BFDDA9}"/>
                </a:ext>
              </a:extLst>
            </p:cNvPr>
            <p:cNvSpPr txBox="1">
              <a:spLocks/>
            </p:cNvSpPr>
            <p:nvPr/>
          </p:nvSpPr>
          <p:spPr>
            <a:xfrm>
              <a:off x="1780068" y="2251780"/>
              <a:ext cx="1936235" cy="4288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106045" indent="0" algn="ctr">
                <a:lnSpc>
                  <a:spcPct val="115000"/>
                </a:lnSpc>
                <a:spcAft>
                  <a:spcPts val="800"/>
                </a:spcAft>
                <a:buFont typeface="Arial" panose="020B0604020202020204" pitchFamily="34" charset="0"/>
                <a:buNone/>
              </a:pPr>
              <a:r>
                <a:rPr lang="en-ID" sz="1800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OSI Model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="" xmlns:a16="http://schemas.microsoft.com/office/drawing/2014/main" id="{C790956C-E061-75C6-1408-FB17BAEEE5B1}"/>
                </a:ext>
              </a:extLst>
            </p:cNvPr>
            <p:cNvSpPr txBox="1">
              <a:spLocks/>
            </p:cNvSpPr>
            <p:nvPr/>
          </p:nvSpPr>
          <p:spPr>
            <a:xfrm>
              <a:off x="4051496" y="2236842"/>
              <a:ext cx="1936235" cy="4288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106045" indent="0" algn="ctr">
                <a:lnSpc>
                  <a:spcPct val="115000"/>
                </a:lnSpc>
                <a:spcAft>
                  <a:spcPts val="800"/>
                </a:spcAft>
                <a:buFont typeface="Arial" panose="020B0604020202020204" pitchFamily="34" charset="0"/>
                <a:buNone/>
              </a:pPr>
              <a:r>
                <a:rPr lang="en-ID" sz="1800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TCP/IP Model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36CF28A-05E8-C67F-F9F2-8780146AE1A1}"/>
              </a:ext>
            </a:extLst>
          </p:cNvPr>
          <p:cNvSpPr txBox="1"/>
          <p:nvPr/>
        </p:nvSpPr>
        <p:spPr>
          <a:xfrm>
            <a:off x="6552255" y="2466213"/>
            <a:ext cx="4368800" cy="258532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OSI layer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mempunyai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tujuh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buah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layer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sedangkan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pada TCP/IP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hanya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mempunya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empat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lapisan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layer.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OSI layer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mengembangkan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model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nya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berdasarkan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teori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dimiliki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sedangkan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pada TCP layer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menggembangkan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model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nya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setelah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melewati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tahap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–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tahap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telah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implementasikan</a:t>
            </a:r>
            <a:r>
              <a:rPr lang="en-ID" sz="18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 </a:t>
            </a:r>
            <a:b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6370670" y="1951672"/>
            <a:ext cx="5646689" cy="178510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Berfungsi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sebagai</a:t>
            </a:r>
            <a:r>
              <a:rPr lang="en-ID" sz="22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antarmuka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dengan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aplikasi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dengan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fungsionalitas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jaringan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dan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kemudian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membuat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pesan-pesan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kesalahan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Protokol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: HTTP, SSH, POP3, SMTP, Telnet.</a:t>
            </a:r>
            <a:endParaRPr lang="en-ID" sz="22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flipV="1">
            <a:off x="4870784" y="2267997"/>
            <a:ext cx="1411705" cy="1152454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871EFF7-1FB7-ED01-1DF4-3C3848E4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386" y="1951672"/>
            <a:ext cx="5646689" cy="39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Presentation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567559" y="2394714"/>
            <a:ext cx="4885176" cy="246221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Bertugas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menentukan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format dan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melakukan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enkripsi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data.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22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etika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melakukan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request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halaman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web,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datanya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akan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dibentuk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dalam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format http-request dan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dienkripsi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menjadi</a:t>
            </a:r>
            <a:r>
              <a:rPr lang="en-ID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https</a:t>
            </a:r>
            <a:r>
              <a:rPr lang="en-ID" sz="22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Protokol</a:t>
            </a:r>
            <a:r>
              <a:rPr lang="en-US" sz="2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: HTTPS</a:t>
            </a:r>
            <a:endParaRPr lang="en-ID" sz="22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rot="10800000">
            <a:off x="5501161" y="2406087"/>
            <a:ext cx="1793886" cy="138901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663662-B7AA-2CAD-E7E7-9958105B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21" y="1884744"/>
            <a:ext cx="3506406" cy="35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Session</a:t>
            </a:r>
            <a:b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Layer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7153568" y="1731742"/>
            <a:ext cx="4368800" cy="239020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Session Layer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mendefinisikan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bagaimana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komunikasi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dimulai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dikontrol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dihentikan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r>
              <a:rPr lang="en-ID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Pada session layer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bertugas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menjaga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masing-masing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koneksi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supaya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tetap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terhubung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dan data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tertukar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meskipun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protokolnya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masuknya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bersamaan</a:t>
            </a:r>
            <a:r>
              <a:rPr lang="en-US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flipV="1">
            <a:off x="4748287" y="2129589"/>
            <a:ext cx="2270687" cy="159451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5140BA5-BE37-3EE7-6005-C9452237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22" y="2129589"/>
            <a:ext cx="3843419" cy="3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Transport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763595" y="2095169"/>
            <a:ext cx="4689140" cy="378565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Bertugas</a:t>
            </a:r>
            <a:r>
              <a:rPr lang="en-ID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melakukan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pengalamatan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melakukan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routing. Jika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dianalogikan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bahwa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layer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ini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menentukan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kemana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data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dibawa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dikirim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proses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namanya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routing</a:t>
            </a:r>
            <a:r>
              <a:rPr lang="en-ID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Terdapat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banyak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routing protocol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seperti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RIP, OSPF, EIGRP,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dll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yang masing-masing punya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cara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tersendiri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menentukan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jalur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mana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dilewat</a:t>
            </a:r>
            <a:r>
              <a:rPr lang="en-ID" sz="20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ID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Protokol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: I</a:t>
            </a:r>
            <a:r>
              <a:rPr lang="en-ID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nternet Protocol</a:t>
            </a:r>
            <a:endParaRPr lang="en-ID" sz="20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rot="10800000">
            <a:off x="5452735" y="2394714"/>
            <a:ext cx="1793886" cy="138901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8C4FF3C-2CED-AC27-0F66-DEE94D87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21" y="1522349"/>
            <a:ext cx="3813302" cy="38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Network</a:t>
            </a:r>
            <a:b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7507705" y="1582623"/>
            <a:ext cx="4565466" cy="31700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ertugas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menyediakan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koneksi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reliable (TCP / Transmission Control Protocol) dan unreliable (UDP / User Datagram Protocol).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Reliable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artinya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koneksinya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membutuhkan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acknowledgement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sedangkan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Unreliable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tidak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memerlukan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acknowledgement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Perangkat</a:t>
            </a:r>
            <a:r>
              <a:rPr lang="en-ID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Layer 3 </a:t>
            </a:r>
            <a:r>
              <a:rPr lang="en-ID" sz="20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yakni</a:t>
            </a:r>
            <a:r>
              <a:rPr lang="en-ID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router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Protokol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TCP dan UDP</a:t>
            </a:r>
            <a:r>
              <a:rPr lang="en-ID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ID" sz="20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flipV="1">
            <a:off x="6096000" y="2197029"/>
            <a:ext cx="1411705" cy="123197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7E453D-8D12-04DC-0491-85F70BF3C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4" y="2001723"/>
            <a:ext cx="4064840" cy="40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698064" y="-27982"/>
            <a:ext cx="3353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Link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698064" y="2240826"/>
            <a:ext cx="4689140" cy="31700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Bertugas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menentukan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aturan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ketika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perangkat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mengirim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data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melalui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media,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aturan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tersebut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biasanya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berupa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enkapsulasi</a:t>
            </a:r>
            <a:r>
              <a:rPr lang="en-ID" sz="20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Perangkat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Layer 2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adalah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perangkat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menghubungkan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perangkat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media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transmisi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contohnya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: switch, bridge, NIC.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D" sz="20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Protokol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: HDLC, PPP, Frame Relay</a:t>
            </a:r>
            <a:r>
              <a:rPr lang="en-ID" sz="20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ID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en-ID" sz="20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="" xmlns:a16="http://schemas.microsoft.com/office/drawing/2014/main" id="{08A64BBB-334B-5642-D0D7-ACFBF447F2D5}"/>
              </a:ext>
            </a:extLst>
          </p:cNvPr>
          <p:cNvCxnSpPr>
            <a:cxnSpLocks/>
          </p:cNvCxnSpPr>
          <p:nvPr/>
        </p:nvCxnSpPr>
        <p:spPr>
          <a:xfrm rot="10800000">
            <a:off x="5452736" y="2394715"/>
            <a:ext cx="2191649" cy="143116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8BA2F5C-C271-96F6-5E4E-CCD125B62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40" y="1500316"/>
            <a:ext cx="4689140" cy="45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7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375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sinarring.laga@perbanas.ac.id</dc:creator>
  <cp:lastModifiedBy>ADMIN</cp:lastModifiedBy>
  <cp:revision>29</cp:revision>
  <dcterms:created xsi:type="dcterms:W3CDTF">2022-08-25T13:17:53Z</dcterms:created>
  <dcterms:modified xsi:type="dcterms:W3CDTF">2024-03-15T06:22:54Z</dcterms:modified>
</cp:coreProperties>
</file>