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68" r:id="rId3"/>
    <p:sldId id="257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64" r:id="rId13"/>
    <p:sldId id="265" r:id="rId14"/>
    <p:sldId id="266" r:id="rId15"/>
    <p:sldId id="27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2"/>
    <p:restoredTop sz="92012"/>
  </p:normalViewPr>
  <p:slideViewPr>
    <p:cSldViewPr snapToGrid="0" snapToObjects="1">
      <p:cViewPr varScale="1">
        <p:scale>
          <a:sx n="74" d="100"/>
          <a:sy n="74" d="100"/>
        </p:scale>
        <p:origin x="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se.ufl.edu/help/access/remo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cop3503-cmd-basics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714" y="5186500"/>
            <a:ext cx="6350305" cy="137601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/>
              <a:t>Hesam</a:t>
            </a:r>
            <a:r>
              <a:rPr lang="en-US" sz="3000" dirty="0" smtClean="0"/>
              <a:t> </a:t>
            </a:r>
            <a:r>
              <a:rPr lang="en-US" sz="3000" dirty="0" err="1" smtClean="0"/>
              <a:t>Salehian</a:t>
            </a:r>
            <a:endParaRPr lang="en-US" sz="3000" dirty="0" smtClean="0"/>
          </a:p>
          <a:p>
            <a:pPr algn="ctr"/>
            <a:r>
              <a:rPr lang="en-US" sz="3000" dirty="0" smtClean="0"/>
              <a:t>Modified by Max Fresonke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9901"/>
            <a:ext cx="6070220" cy="488659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COP 3503 – Lab Session #1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/>
              <a:t>Basics &amp; Simple C++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7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558128" cy="4878722"/>
          </a:xfrm>
        </p:spPr>
        <p:txBody>
          <a:bodyPr>
            <a:normAutofit/>
          </a:bodyPr>
          <a:lstStyle/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 smtClean="0"/>
              <a:t>./</a:t>
            </a:r>
            <a:r>
              <a:rPr lang="en-US" sz="2400" dirty="0" err="1" smtClean="0"/>
              <a:t>prime.out</a:t>
            </a:r>
            <a:endParaRPr lang="en-US" sz="2400" dirty="0" smtClean="0"/>
          </a:p>
          <a:p>
            <a:pPr marL="640080" lvl="2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52</a:t>
            </a:r>
          </a:p>
          <a:p>
            <a:pPr marL="640080" lvl="2" indent="0">
              <a:buNone/>
            </a:pPr>
            <a:r>
              <a:rPr lang="en-US" sz="2400" dirty="0"/>
              <a:t>1 , 2 , 4 , 13 , 26 , 52 , </a:t>
            </a:r>
          </a:p>
          <a:p>
            <a:pPr marL="640080" lvl="2" indent="0">
              <a:buNone/>
            </a:pPr>
            <a:r>
              <a:rPr lang="en-US" sz="2400" dirty="0"/>
              <a:t>Not Prime</a:t>
            </a:r>
            <a:r>
              <a:rPr lang="en-US" sz="2400" dirty="0" smtClean="0"/>
              <a:t>!</a:t>
            </a:r>
          </a:p>
          <a:p>
            <a:pPr marL="640080" lvl="2" indent="0">
              <a:buNone/>
            </a:pPr>
            <a:r>
              <a:rPr lang="en-US" sz="2400" dirty="0" smtClean="0"/>
              <a:t>-----------------------------------------</a:t>
            </a:r>
            <a:endParaRPr lang="en-US" sz="2400" dirty="0"/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./prime.out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97</a:t>
            </a:r>
          </a:p>
          <a:p>
            <a:pPr marL="640080" lvl="2" indent="0">
              <a:buNone/>
            </a:pPr>
            <a:r>
              <a:rPr lang="en-US" sz="2400" dirty="0"/>
              <a:t>1 , 97 , </a:t>
            </a:r>
          </a:p>
          <a:p>
            <a:pPr marL="640080" lvl="2" indent="0">
              <a:buNone/>
            </a:pPr>
            <a:r>
              <a:rPr lang="en-US" sz="2400" dirty="0"/>
              <a:t>Prime!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73" y="2178311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Input</a:t>
            </a:r>
            <a:endParaRPr lang="en-US" sz="2500" dirty="0">
              <a:solidFill>
                <a:srgbClr val="C66951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22483" y="2416838"/>
            <a:ext cx="3325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27575" y="2787303"/>
            <a:ext cx="511553" cy="599799"/>
          </a:xfrm>
          <a:prstGeom prst="rightBrace">
            <a:avLst>
              <a:gd name="adj1" fmla="val 8333"/>
              <a:gd name="adj2" fmla="val 529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47573" y="2895970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Output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939128" y="3104844"/>
            <a:ext cx="908445" cy="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99973" y="4341785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Input</a:t>
            </a:r>
            <a:endParaRPr lang="en-US" sz="2500" dirty="0">
              <a:solidFill>
                <a:srgbClr val="C66951"/>
              </a:solidFill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2674883" y="4580312"/>
            <a:ext cx="3325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579975" y="4950777"/>
            <a:ext cx="511553" cy="599799"/>
          </a:xfrm>
          <a:prstGeom prst="rightBrace">
            <a:avLst>
              <a:gd name="adj1" fmla="val 8333"/>
              <a:gd name="adj2" fmla="val 529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99973" y="5059444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Output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5091528" y="5268318"/>
            <a:ext cx="908445" cy="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Yeah, it kind of stinks</a:t>
            </a:r>
          </a:p>
          <a:p>
            <a:endParaRPr lang="en-US" dirty="0"/>
          </a:p>
          <a:p>
            <a:r>
              <a:rPr lang="en-US" dirty="0" smtClean="0"/>
              <a:t>You can run a little script (program) I made to install the badass atom editors on your computer!</a:t>
            </a:r>
          </a:p>
          <a:p>
            <a:endParaRPr lang="en-US" dirty="0"/>
          </a:p>
          <a:p>
            <a:r>
              <a:rPr lang="en-US" dirty="0" smtClean="0"/>
              <a:t>Navigate to the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Great is </a:t>
            </a:r>
            <a:r>
              <a:rPr lang="en-US" dirty="0" err="1" smtClean="0"/>
              <a:t>gedit</a:t>
            </a:r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determine if a number is a power of 2.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 smtClean="0"/>
              <a:t>1, 2, 4, 8, … are powers of 2</a:t>
            </a:r>
          </a:p>
          <a:p>
            <a:pPr lvl="1"/>
            <a:r>
              <a:rPr lang="en-US" sz="2600" dirty="0" smtClean="0"/>
              <a:t>3 is not.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5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determine if a number is a palindrome.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A palindrome number is equal to its reverse.</a:t>
            </a:r>
            <a:endParaRPr lang="en-US" sz="2400" dirty="0"/>
          </a:p>
          <a:p>
            <a:pPr lvl="1"/>
            <a:r>
              <a:rPr lang="en-US" sz="2600" dirty="0" smtClean="0"/>
              <a:t>121, 14541 are palindrome</a:t>
            </a:r>
          </a:p>
          <a:p>
            <a:pPr lvl="1"/>
            <a:r>
              <a:rPr lang="en-US" sz="2600" dirty="0" smtClean="0"/>
              <a:t>134 is not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print the Fibonacci series up to a given number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Fibonacci Sequence: 1, 1, 2, 3, 5, 8, 13, 21, 34, …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N = 4. </a:t>
            </a:r>
            <a:r>
              <a:rPr lang="en-US" sz="2400" dirty="0" smtClean="0">
                <a:sym typeface="Wingdings"/>
              </a:rPr>
              <a:t> Output: 1,1,2,3.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1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compute the Greatest Common Divisor (GCD) of a pair of numbers. 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Input: 8, 12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>
                <a:sym typeface="Wingdings"/>
              </a:rPr>
              <a:t>Output: </a:t>
            </a:r>
            <a:r>
              <a:rPr lang="en-US" sz="2400" dirty="0">
                <a:sym typeface="Wingdings"/>
              </a:rPr>
              <a:t>4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6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 smtClean="0"/>
          </a:p>
          <a:p>
            <a:pPr marL="45720" indent="0" algn="ctr">
              <a:buNone/>
            </a:pPr>
            <a:r>
              <a:rPr lang="en-US" sz="4000" dirty="0" smtClean="0"/>
              <a:t>Any Questions?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118" y="1719071"/>
            <a:ext cx="8837509" cy="440740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All of </a:t>
            </a:r>
            <a:r>
              <a:rPr lang="en-US" sz="2400" i="1" dirty="0" smtClean="0"/>
              <a:t>your</a:t>
            </a:r>
            <a:r>
              <a:rPr lang="en-US" sz="2400" dirty="0" smtClean="0"/>
              <a:t> files in your </a:t>
            </a:r>
            <a:r>
              <a:rPr lang="en-US" sz="2400" dirty="0" err="1" smtClean="0"/>
              <a:t>cise</a:t>
            </a:r>
            <a:r>
              <a:rPr lang="en-US" sz="2400" dirty="0" smtClean="0"/>
              <a:t> computers are synced and available from the outside - Nice!</a:t>
            </a:r>
          </a:p>
          <a:p>
            <a:pPr lvl="1"/>
            <a:r>
              <a:rPr lang="en-US" sz="2200" dirty="0" smtClean="0"/>
              <a:t>Software I recommend to access:</a:t>
            </a:r>
            <a:endParaRPr lang="en-US" sz="2200" dirty="0"/>
          </a:p>
          <a:p>
            <a:pPr lvl="2"/>
            <a:r>
              <a:rPr lang="en-US" sz="2200" dirty="0" smtClean="0"/>
              <a:t>Windows: FileZilla</a:t>
            </a:r>
          </a:p>
          <a:p>
            <a:pPr lvl="2"/>
            <a:r>
              <a:rPr lang="en-US" sz="2200" dirty="0" smtClean="0"/>
              <a:t>Mac: </a:t>
            </a:r>
            <a:r>
              <a:rPr lang="en-US" sz="2200" dirty="0" err="1" smtClean="0"/>
              <a:t>Cyberduck</a:t>
            </a:r>
            <a:endParaRPr lang="en-US" sz="2200" dirty="0" smtClean="0"/>
          </a:p>
          <a:p>
            <a:pPr lvl="2"/>
            <a:r>
              <a:rPr lang="en-US" sz="2200" dirty="0" smtClean="0"/>
              <a:t>Linux: Native to Interface (if available) or FileZilla</a:t>
            </a:r>
          </a:p>
          <a:p>
            <a:pPr lvl="1"/>
            <a:r>
              <a:rPr lang="en-US" sz="2600" dirty="0" err="1" smtClean="0"/>
              <a:t>sftp</a:t>
            </a:r>
            <a:r>
              <a:rPr lang="en-US" sz="2600" dirty="0" smtClean="0"/>
              <a:t>://</a:t>
            </a:r>
            <a:r>
              <a:rPr lang="en-US" sz="2600" dirty="0" err="1" smtClean="0"/>
              <a:t>thunder.cise.ufl.edu</a:t>
            </a:r>
            <a:endParaRPr lang="en-US" sz="2600" dirty="0" smtClean="0"/>
          </a:p>
          <a:p>
            <a:pPr lvl="1"/>
            <a:r>
              <a:rPr lang="en-US" sz="2600" dirty="0" smtClean="0"/>
              <a:t>For anyone interested, can go over it after the main presentation.</a:t>
            </a:r>
          </a:p>
          <a:p>
            <a:r>
              <a:rPr lang="en-US" sz="2800" dirty="0" smtClean="0"/>
              <a:t>You can also use ”remote </a:t>
            </a:r>
            <a:r>
              <a:rPr lang="en-US" sz="2800" dirty="0" err="1" smtClean="0"/>
              <a:t>shell”SSH</a:t>
            </a:r>
            <a:r>
              <a:rPr lang="en-US" sz="2800" dirty="0" smtClean="0"/>
              <a:t> is available too, but we will go over that (maybe) next lab.</a:t>
            </a:r>
            <a:endParaRPr lang="en-US" sz="2800" dirty="0"/>
          </a:p>
          <a:p>
            <a:endParaRPr lang="en-US" sz="2400" dirty="0"/>
          </a:p>
          <a:p>
            <a:r>
              <a:rPr lang="en-US" sz="2400" dirty="0" smtClean="0"/>
              <a:t>Official docs: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://cise.ufl.edu/help/access/remote/</a:t>
            </a:r>
            <a:endParaRPr lang="en-US" sz="2400" dirty="0"/>
          </a:p>
          <a:p>
            <a:endParaRPr lang="en-US" sz="2400" dirty="0" smtClean="0"/>
          </a:p>
          <a:p>
            <a:pPr marL="4572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remotely</a:t>
            </a:r>
            <a:br>
              <a:rPr lang="en-US" dirty="0"/>
            </a:br>
            <a:r>
              <a:rPr lang="en-US" sz="1800" dirty="0" smtClean="0"/>
              <a:t>You do not need to follow these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9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need a CISE account to log in to the computers.</a:t>
            </a:r>
          </a:p>
          <a:p>
            <a:r>
              <a:rPr lang="en-US" sz="2800" dirty="0" smtClean="0"/>
              <a:t>Pick a Linux machine, enter your information and log in!</a:t>
            </a:r>
          </a:p>
          <a:p>
            <a:r>
              <a:rPr lang="en-US" sz="2800" dirty="0" smtClean="0"/>
              <a:t>Then, open a </a:t>
            </a:r>
            <a:r>
              <a:rPr lang="en-US" sz="2800" dirty="0" smtClean="0"/>
              <a:t>Terminal!</a:t>
            </a:r>
          </a:p>
          <a:p>
            <a:pPr lvl="1"/>
            <a:r>
              <a:rPr lang="en-US" sz="2600" dirty="0" smtClean="0"/>
              <a:t>It is your friend! I promise.</a:t>
            </a:r>
          </a:p>
          <a:p>
            <a:r>
              <a:rPr lang="en-US" sz="2800" b="1" dirty="0" smtClean="0">
                <a:hlinkClick r:id="rId2"/>
              </a:rPr>
              <a:t>http://tinyurl.com/cop3503-cmd-basics</a:t>
            </a:r>
            <a:endParaRPr lang="en-US" sz="2800" dirty="0" smtClean="0"/>
          </a:p>
          <a:p>
            <a:pPr lvl="1"/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Start!</a:t>
            </a:r>
            <a:endParaRPr lang="en-US" dirty="0"/>
          </a:p>
        </p:txBody>
      </p:sp>
      <p:pic>
        <p:nvPicPr>
          <p:cNvPr id="4" name="Picture 3" descr="Screenshot-Term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13" y="3303808"/>
            <a:ext cx="1777042" cy="11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5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54370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In the terminal, you are always “in a directory”</a:t>
            </a:r>
          </a:p>
          <a:p>
            <a:pPr lvl="1" fontAlgn="base"/>
            <a:r>
              <a:rPr lang="en-US" dirty="0"/>
              <a:t>Called “Working Directory”</a:t>
            </a:r>
          </a:p>
          <a:p>
            <a:pPr lvl="1" fontAlgn="base"/>
            <a:r>
              <a:rPr lang="en-US" dirty="0" smtClean="0"/>
              <a:t>Use “</a:t>
            </a:r>
            <a:r>
              <a:rPr lang="en-US" dirty="0" err="1"/>
              <a:t>pwd</a:t>
            </a:r>
            <a:r>
              <a:rPr lang="en-US" dirty="0" smtClean="0"/>
              <a:t>” (present working directory) </a:t>
            </a:r>
            <a:r>
              <a:rPr lang="en-US" dirty="0" err="1" smtClean="0"/>
              <a:t>cmd</a:t>
            </a:r>
            <a:r>
              <a:rPr lang="en-US" dirty="0" smtClean="0"/>
              <a:t> to </a:t>
            </a:r>
            <a:r>
              <a:rPr lang="en-US" dirty="0"/>
              <a:t>find out where we are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Your “home” directory is all about you. It’s where </a:t>
            </a:r>
            <a:r>
              <a:rPr lang="en-US" i="1" dirty="0" smtClean="0"/>
              <a:t>you</a:t>
            </a:r>
            <a:r>
              <a:rPr lang="en-US" dirty="0" smtClean="0"/>
              <a:t> get to store all of your files!</a:t>
            </a:r>
          </a:p>
          <a:p>
            <a:pPr lvl="2" fontAlgn="base"/>
            <a:r>
              <a:rPr lang="en-US" dirty="0" smtClean="0"/>
              <a:t>Your stuff starts at /</a:t>
            </a:r>
            <a:r>
              <a:rPr lang="en-US" dirty="0" err="1" smtClean="0"/>
              <a:t>cise</a:t>
            </a:r>
            <a:r>
              <a:rPr lang="en-US" dirty="0" smtClean="0"/>
              <a:t>/homes/&lt;your-</a:t>
            </a:r>
            <a:r>
              <a:rPr lang="en-US" dirty="0" err="1" smtClean="0"/>
              <a:t>cise</a:t>
            </a:r>
            <a:r>
              <a:rPr lang="en-US" dirty="0" smtClean="0"/>
              <a:t>-username&gt;</a:t>
            </a:r>
          </a:p>
          <a:p>
            <a:pPr fontAlgn="base"/>
            <a:r>
              <a:rPr lang="en-US" dirty="0" smtClean="0"/>
              <a:t>To See What’s in your current directory, use “ls” (short for list)</a:t>
            </a:r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move into a directory, use “cd” (short for change directory)</a:t>
            </a:r>
          </a:p>
          <a:p>
            <a:pPr lvl="1"/>
            <a:r>
              <a:rPr lang="en-US" dirty="0" smtClean="0"/>
              <a:t>E.g. ”cd Desktop”, to move to your desktop</a:t>
            </a:r>
          </a:p>
          <a:p>
            <a:pPr lvl="1"/>
            <a:r>
              <a:rPr lang="en-US" dirty="0" smtClean="0"/>
              <a:t>To move “back” or “out” of a directory, type “cd ..”</a:t>
            </a:r>
          </a:p>
          <a:p>
            <a:r>
              <a:rPr lang="en-US" dirty="0" smtClean="0"/>
              <a:t>To make new directories, use “</a:t>
            </a:r>
            <a:r>
              <a:rPr lang="en-US" dirty="0" err="1" smtClean="0"/>
              <a:t>mkdir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E.g. “</a:t>
            </a:r>
            <a:r>
              <a:rPr lang="en-US" dirty="0" err="1" smtClean="0"/>
              <a:t>mkdir</a:t>
            </a:r>
            <a:r>
              <a:rPr lang="en-US" dirty="0" smtClean="0"/>
              <a:t> COP3503”</a:t>
            </a:r>
          </a:p>
          <a:p>
            <a:r>
              <a:rPr lang="en-US" dirty="0" smtClean="0"/>
              <a:t>To compile programs, the syntax is “g++ your-</a:t>
            </a:r>
            <a:r>
              <a:rPr lang="en-US" dirty="0" err="1" smtClean="0"/>
              <a:t>program.cpp</a:t>
            </a:r>
            <a:endParaRPr lang="en-US" dirty="0"/>
          </a:p>
          <a:p>
            <a:pPr lvl="1"/>
            <a:r>
              <a:rPr lang="en-US" dirty="0" smtClean="0"/>
              <a:t>Will create a file called “</a:t>
            </a:r>
            <a:r>
              <a:rPr lang="en-US" dirty="0" err="1" smtClean="0"/>
              <a:t>a.out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You can specify this output name with the –o flag </a:t>
            </a:r>
          </a:p>
          <a:p>
            <a:r>
              <a:rPr lang="en-US" dirty="0" smtClean="0"/>
              <a:t>To run two (or more) commands one after another, use “&amp;&amp;”</a:t>
            </a:r>
          </a:p>
          <a:p>
            <a:pPr lvl="1"/>
            <a:r>
              <a:rPr lang="en-US" dirty="0" smtClean="0"/>
              <a:t>Use to compile and run in one go. “g++ my-</a:t>
            </a:r>
            <a:r>
              <a:rPr lang="en-US" dirty="0" err="1" smtClean="0"/>
              <a:t>program.cpp</a:t>
            </a:r>
            <a:r>
              <a:rPr lang="en-US" dirty="0" smtClean="0"/>
              <a:t> &amp;&amp; ./</a:t>
            </a:r>
            <a:r>
              <a:rPr lang="en-US" dirty="0" err="1" smtClean="0"/>
              <a:t>a.out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Basics</a:t>
            </a:r>
            <a:br>
              <a:rPr lang="en-US" dirty="0" smtClean="0"/>
            </a:br>
            <a:r>
              <a:rPr lang="en-US" sz="1800" dirty="0" smtClean="0"/>
              <a:t>Why wasn’t this here before?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056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Enter the following command in the terminal:</a:t>
            </a:r>
          </a:p>
          <a:p>
            <a:pPr marL="640080" lvl="2" indent="0">
              <a:buNone/>
            </a:pPr>
            <a:endParaRPr lang="en-US" sz="2800" dirty="0" smtClean="0"/>
          </a:p>
          <a:p>
            <a:pPr marL="640080" lvl="2" indent="0">
              <a:buNone/>
            </a:pPr>
            <a:r>
              <a:rPr lang="en-US" sz="2800" dirty="0" smtClean="0"/>
              <a:t>&gt;&gt; </a:t>
            </a:r>
            <a:r>
              <a:rPr lang="en-US" sz="2800" dirty="0" err="1" smtClean="0"/>
              <a:t>gedit</a:t>
            </a:r>
            <a:r>
              <a:rPr lang="en-US" sz="2800" dirty="0" smtClean="0"/>
              <a:t> </a:t>
            </a:r>
            <a:r>
              <a:rPr lang="en-US" sz="2800" dirty="0"/>
              <a:t>helloworld.cpp</a:t>
            </a:r>
          </a:p>
          <a:p>
            <a:pPr marL="640080" lvl="2" indent="0">
              <a:buNone/>
            </a:pPr>
            <a:endParaRPr lang="en-US" sz="2400" dirty="0" smtClean="0"/>
          </a:p>
          <a:p>
            <a:r>
              <a:rPr lang="en-US" sz="2800" dirty="0" smtClean="0"/>
              <a:t>This will open a new file for you, named “helloworld.cpp”, where you can create your first C++ program!</a:t>
            </a:r>
          </a:p>
          <a:p>
            <a:pPr marL="365760" lvl="1" indent="0">
              <a:buNone/>
            </a:pPr>
            <a:endParaRPr lang="en-US" sz="2600" dirty="0" smtClean="0"/>
          </a:p>
          <a:p>
            <a:pPr lvl="1"/>
            <a:endParaRPr lang="en-US" sz="2600" dirty="0" smtClean="0"/>
          </a:p>
          <a:p>
            <a:pPr marL="365760" lvl="1" indent="0">
              <a:buNone/>
            </a:pPr>
            <a:endParaRPr lang="en-US" sz="2600" dirty="0" smtClean="0"/>
          </a:p>
          <a:p>
            <a:pPr lvl="1"/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Enter the following code segment, into your </a:t>
            </a:r>
            <a:r>
              <a:rPr lang="en-US" sz="2800" dirty="0" err="1" smtClean="0"/>
              <a:t>cpp</a:t>
            </a:r>
            <a:r>
              <a:rPr lang="en-US" sz="2800" dirty="0" smtClean="0"/>
              <a:t> file:</a:t>
            </a:r>
          </a:p>
          <a:p>
            <a:endParaRPr lang="en-US" sz="2800" dirty="0"/>
          </a:p>
          <a:p>
            <a:pPr marL="45720" indent="0">
              <a:buNone/>
            </a:pPr>
            <a:r>
              <a:rPr lang="en-US" sz="28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Monaco"/>
              </a:rPr>
              <a:t>helloworld.cpp</a:t>
            </a:r>
            <a:endParaRPr lang="en-US" sz="2800" dirty="0">
              <a:solidFill>
                <a:srgbClr val="3F7F5F"/>
              </a:solidFill>
              <a:latin typeface="Monaco"/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Monaco"/>
              </a:rPr>
              <a:t>#include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b="1" dirty="0">
                <a:solidFill>
                  <a:srgbClr val="2A00FF"/>
                </a:solidFill>
                <a:latin typeface="Monaco"/>
              </a:rPr>
              <a:t>&lt;iostream&gt;</a:t>
            </a:r>
          </a:p>
          <a:p>
            <a:pPr marL="45720" indent="0">
              <a:buNone/>
            </a:pPr>
            <a:endParaRPr lang="en-US" sz="2800" dirty="0">
              <a:latin typeface="Monaco"/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 main()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std::cout &lt;&lt; </a:t>
            </a:r>
            <a:r>
              <a:rPr lang="en-US" sz="2800" dirty="0">
                <a:solidFill>
                  <a:srgbClr val="2A00FF"/>
                </a:solidFill>
                <a:latin typeface="Monaco"/>
              </a:rPr>
              <a:t>"Hello World</a:t>
            </a:r>
            <a:r>
              <a:rPr lang="en-US" sz="2800" dirty="0" smtClean="0">
                <a:solidFill>
                  <a:srgbClr val="2A00FF"/>
                </a:solidFill>
                <a:latin typeface="Monaco"/>
              </a:rPr>
              <a:t>!\n"</a:t>
            </a:r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4572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  return 0;</a:t>
            </a:r>
            <a:endParaRPr lang="en-US" sz="2800" dirty="0">
              <a:solidFill>
                <a:srgbClr val="000000"/>
              </a:solidFill>
              <a:latin typeface="Monaco"/>
            </a:endParaRP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you are done with writing the code, save the file, and go to the terminal…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1. Compile</a:t>
            </a:r>
            <a:r>
              <a:rPr lang="en-US" sz="2800" dirty="0" smtClean="0"/>
              <a:t> the code:</a:t>
            </a:r>
          </a:p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 smtClean="0"/>
              <a:t> g</a:t>
            </a:r>
            <a:r>
              <a:rPr lang="en-US" sz="2400" dirty="0"/>
              <a:t>++ -o helloworld.out helloworld.cpp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2. Run </a:t>
            </a:r>
            <a:r>
              <a:rPr lang="en-US" sz="2800" dirty="0" smtClean="0"/>
              <a:t>the </a:t>
            </a:r>
            <a:r>
              <a:rPr lang="en-US" sz="2800" dirty="0"/>
              <a:t>code: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./helloworld.out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Output</a:t>
            </a:r>
            <a:r>
              <a:rPr lang="en-US" sz="2800" dirty="0" smtClean="0"/>
              <a:t>:</a:t>
            </a:r>
            <a:endParaRPr lang="en-US" sz="2800" dirty="0"/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Hello World!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0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050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code to determine if a given integer is </a:t>
            </a:r>
            <a:r>
              <a:rPr lang="en-US" sz="2800" dirty="0" smtClean="0">
                <a:solidFill>
                  <a:srgbClr val="800000"/>
                </a:solidFill>
              </a:rPr>
              <a:t>prime. </a:t>
            </a:r>
            <a:r>
              <a:rPr lang="en-US" sz="2800" dirty="0" smtClean="0"/>
              <a:t>Also, print all its divisors.</a:t>
            </a:r>
            <a:endParaRPr lang="en-US" sz="2800" dirty="0" smtClean="0">
              <a:solidFill>
                <a:srgbClr val="800000"/>
              </a:solidFill>
            </a:endParaRP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complicated sample!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390" y="2752024"/>
            <a:ext cx="8171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#include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&lt;iostream&gt;</a:t>
            </a:r>
            <a:endParaRPr lang="en-US" dirty="0" smtClean="0">
              <a:latin typeface="Monaco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main(){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n;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std::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&gt;&gt; n; </a:t>
            </a:r>
            <a:r>
              <a:rPr lang="sk-SK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sk-SK" b="1" dirty="0" smtClean="0">
                <a:solidFill>
                  <a:srgbClr val="000000"/>
                </a:solidFill>
                <a:latin typeface="Monaco"/>
              </a:rPr>
              <a:t> k = 0;</a:t>
            </a:r>
          </a:p>
          <a:p>
            <a:r>
              <a:rPr lang="da-DK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da-DK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 i = 1; i &lt;= n; i++){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(n %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== 0){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  std::cout &lt;&lt;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&lt;&lt; 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 , 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 k++;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std::cout &lt;&lt; 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"\n"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(k == 2) std::cout &lt;&lt;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"Prime!\n"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std::cout &lt;&lt;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"Not Prime!\n"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is-I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s-IS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b="1" dirty="0" smtClean="0">
                <a:solidFill>
                  <a:srgbClr val="000000"/>
                </a:solidFill>
                <a:latin typeface="Monaco"/>
              </a:rPr>
              <a:t> 0;</a:t>
            </a:r>
          </a:p>
          <a:p>
            <a:r>
              <a:rPr lang="is-IS" b="1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you are done with writing the code, save the file, name it “</a:t>
            </a:r>
            <a:r>
              <a:rPr lang="en-US" sz="2800" dirty="0" err="1" smtClean="0"/>
              <a:t>prime.cpp</a:t>
            </a:r>
            <a:r>
              <a:rPr lang="en-US" sz="2800" dirty="0" smtClean="0"/>
              <a:t>”, and go to the terminal…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1. Compile</a:t>
            </a:r>
            <a:r>
              <a:rPr lang="en-US" sz="2800" dirty="0" smtClean="0"/>
              <a:t> the code:</a:t>
            </a:r>
          </a:p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 smtClean="0"/>
              <a:t> g</a:t>
            </a:r>
            <a:r>
              <a:rPr lang="en-US" sz="2400" dirty="0"/>
              <a:t>++ -o </a:t>
            </a:r>
            <a:r>
              <a:rPr lang="en-US" sz="2400" dirty="0" err="1" smtClean="0"/>
              <a:t>prime.out</a:t>
            </a:r>
            <a:r>
              <a:rPr lang="en-US" sz="2400" dirty="0" smtClean="0"/>
              <a:t> </a:t>
            </a:r>
            <a:r>
              <a:rPr lang="en-US" sz="2400" dirty="0" err="1" smtClean="0"/>
              <a:t>prime.cpp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2. Run </a:t>
            </a:r>
            <a:r>
              <a:rPr lang="en-US" sz="2800" dirty="0" smtClean="0"/>
              <a:t>the </a:t>
            </a:r>
            <a:r>
              <a:rPr lang="en-US" sz="2800" dirty="0"/>
              <a:t>code: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./</a:t>
            </a:r>
            <a:r>
              <a:rPr lang="en-US" sz="2400" dirty="0" err="1" smtClean="0"/>
              <a:t>prime.out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8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967</TotalTime>
  <Words>877</Words>
  <Application>Microsoft Macintosh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Franklin Gothic Medium</vt:lpstr>
      <vt:lpstr>Monaco</vt:lpstr>
      <vt:lpstr>Wingdings</vt:lpstr>
      <vt:lpstr>Wingdings 2</vt:lpstr>
      <vt:lpstr>Grid</vt:lpstr>
      <vt:lpstr>COP 3503 – Lab Session #1   Basics &amp; Simple C++ Programs</vt:lpstr>
      <vt:lpstr>Access remotely You do not need to follow these now.</vt:lpstr>
      <vt:lpstr>Let’s Start!</vt:lpstr>
      <vt:lpstr>Terminal Basics Why wasn’t this here before?</vt:lpstr>
      <vt:lpstr>Create a new file</vt:lpstr>
      <vt:lpstr>Helloworld!</vt:lpstr>
      <vt:lpstr>Compile and run</vt:lpstr>
      <vt:lpstr>A more complicated sample!</vt:lpstr>
      <vt:lpstr>Compile and run</vt:lpstr>
      <vt:lpstr>Compile and run (cont.)</vt:lpstr>
      <vt:lpstr>How Great is gedit??</vt:lpstr>
      <vt:lpstr>Exercise (1)</vt:lpstr>
      <vt:lpstr>Exercise (2)</vt:lpstr>
      <vt:lpstr>Exercise (3)</vt:lpstr>
      <vt:lpstr>Exercise (4)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3503 – Lab Session #1  Basics and Simple C++ Program</dc:title>
  <dc:creator>Hesamoddin Salehian</dc:creator>
  <cp:lastModifiedBy>Max Fresonke</cp:lastModifiedBy>
  <cp:revision>67</cp:revision>
  <dcterms:created xsi:type="dcterms:W3CDTF">2014-08-30T16:50:18Z</dcterms:created>
  <dcterms:modified xsi:type="dcterms:W3CDTF">2016-09-08T14:39:35Z</dcterms:modified>
</cp:coreProperties>
</file>