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8401-79CC-463D-9331-F7B921E581A5}" v="188" dt="2020-07-31T13:38:5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 Araya" userId="f4eabc7940bda892" providerId="LiveId" clId="{61038401-79CC-463D-9331-F7B921E581A5}"/>
    <pc:docChg chg="custSel addSld modSld">
      <pc:chgData name="Jonathan G Araya" userId="f4eabc7940bda892" providerId="LiveId" clId="{61038401-79CC-463D-9331-F7B921E581A5}" dt="2020-07-31T13:40:09.068" v="491" actId="20577"/>
      <pc:docMkLst>
        <pc:docMk/>
      </pc:docMkLst>
      <pc:sldChg chg="modSp">
        <pc:chgData name="Jonathan G Araya" userId="f4eabc7940bda892" providerId="LiveId" clId="{61038401-79CC-463D-9331-F7B921E581A5}" dt="2020-07-31T13:36:41.150" v="367" actId="20577"/>
        <pc:sldMkLst>
          <pc:docMk/>
          <pc:sldMk cId="610066110" sldId="260"/>
        </pc:sldMkLst>
        <pc:spChg chg="mod">
          <ac:chgData name="Jonathan G Araya" userId="f4eabc7940bda892" providerId="LiveId" clId="{61038401-79CC-463D-9331-F7B921E581A5}" dt="2020-07-31T13:36:41.150" v="367" actId="20577"/>
          <ac:spMkLst>
            <pc:docMk/>
            <pc:sldMk cId="610066110" sldId="260"/>
            <ac:spMk id="3" creationId="{DED4DB50-2C60-49D7-9D8A-EECD949E0929}"/>
          </ac:spMkLst>
        </pc:spChg>
      </pc:sldChg>
      <pc:sldChg chg="modSp">
        <pc:chgData name="Jonathan G Araya" userId="f4eabc7940bda892" providerId="LiveId" clId="{61038401-79CC-463D-9331-F7B921E581A5}" dt="2020-07-29T16:11:23.387" v="0" actId="14826"/>
        <pc:sldMkLst>
          <pc:docMk/>
          <pc:sldMk cId="3737333703" sldId="261"/>
        </pc:sldMkLst>
        <pc:picChg chg="mod">
          <ac:chgData name="Jonathan G Araya" userId="f4eabc7940bda892" providerId="LiveId" clId="{61038401-79CC-463D-9331-F7B921E581A5}" dt="2020-07-29T16:11:23.387" v="0" actId="14826"/>
          <ac:picMkLst>
            <pc:docMk/>
            <pc:sldMk cId="3737333703" sldId="261"/>
            <ac:picMk id="5" creationId="{4D6282AE-0ABA-4C18-9372-A5004CEC555C}"/>
          </ac:picMkLst>
        </pc:picChg>
      </pc:sldChg>
      <pc:sldChg chg="addSp delSp modSp">
        <pc:chgData name="Jonathan G Araya" userId="f4eabc7940bda892" providerId="LiveId" clId="{61038401-79CC-463D-9331-F7B921E581A5}" dt="2020-07-31T13:40:09.068" v="491" actId="20577"/>
        <pc:sldMkLst>
          <pc:docMk/>
          <pc:sldMk cId="1009584937" sldId="262"/>
        </pc:sldMkLst>
        <pc:spChg chg="add del mod">
          <ac:chgData name="Jonathan G Araya" userId="f4eabc7940bda892" providerId="LiveId" clId="{61038401-79CC-463D-9331-F7B921E581A5}" dt="2020-07-31T13:40:09.068" v="491" actId="20577"/>
          <ac:spMkLst>
            <pc:docMk/>
            <pc:sldMk cId="1009584937" sldId="262"/>
            <ac:spMk id="3" creationId="{8B21A26F-6AE2-464E-85C3-102806E19424}"/>
          </ac:spMkLst>
        </pc:spChg>
        <pc:spChg chg="add del">
          <ac:chgData name="Jonathan G Araya" userId="f4eabc7940bda892" providerId="LiveId" clId="{61038401-79CC-463D-9331-F7B921E581A5}" dt="2020-07-31T13:17:36.505" v="2"/>
          <ac:spMkLst>
            <pc:docMk/>
            <pc:sldMk cId="1009584937" sldId="262"/>
            <ac:spMk id="4" creationId="{3F77E991-2A28-43A1-BFA4-ACF9A5A209E5}"/>
          </ac:spMkLst>
        </pc:spChg>
      </pc:sldChg>
      <pc:sldChg chg="modSp add">
        <pc:chgData name="Jonathan G Araya" userId="f4eabc7940bda892" providerId="LiveId" clId="{61038401-79CC-463D-9331-F7B921E581A5}" dt="2020-07-31T13:38:58.359" v="442" actId="20577"/>
        <pc:sldMkLst>
          <pc:docMk/>
          <pc:sldMk cId="2059837535" sldId="265"/>
        </pc:sldMkLst>
        <pc:spChg chg="mod">
          <ac:chgData name="Jonathan G Araya" userId="f4eabc7940bda892" providerId="LiveId" clId="{61038401-79CC-463D-9331-F7B921E581A5}" dt="2020-07-31T13:37:18.635" v="407" actId="122"/>
          <ac:spMkLst>
            <pc:docMk/>
            <pc:sldMk cId="2059837535" sldId="265"/>
            <ac:spMk id="2" creationId="{25401A17-31BB-4B2C-A571-9E546B286001}"/>
          </ac:spMkLst>
        </pc:spChg>
        <pc:spChg chg="mod">
          <ac:chgData name="Jonathan G Araya" userId="f4eabc7940bda892" providerId="LiveId" clId="{61038401-79CC-463D-9331-F7B921E581A5}" dt="2020-07-31T13:38:58.359" v="442" actId="20577"/>
          <ac:spMkLst>
            <pc:docMk/>
            <pc:sldMk cId="2059837535" sldId="265"/>
            <ac:spMk id="3" creationId="{8E848BAB-859E-4246-B451-C22BF95A6EB8}"/>
          </ac:spMkLst>
        </pc:spChg>
      </pc:sldChg>
      <pc:sldChg chg="delSp modSp add">
        <pc:chgData name="Jonathan G Araya" userId="f4eabc7940bda892" providerId="LiveId" clId="{61038401-79CC-463D-9331-F7B921E581A5}" dt="2020-07-31T13:38:13.018" v="419" actId="1076"/>
        <pc:sldMkLst>
          <pc:docMk/>
          <pc:sldMk cId="3833312888" sldId="266"/>
        </pc:sldMkLst>
        <pc:spChg chg="mod">
          <ac:chgData name="Jonathan G Araya" userId="f4eabc7940bda892" providerId="LiveId" clId="{61038401-79CC-463D-9331-F7B921E581A5}" dt="2020-07-31T13:38:13.018" v="419" actId="1076"/>
          <ac:spMkLst>
            <pc:docMk/>
            <pc:sldMk cId="3833312888" sldId="266"/>
            <ac:spMk id="2" creationId="{A2F9B5F9-4573-43C2-AA54-64A205FD37BB}"/>
          </ac:spMkLst>
        </pc:spChg>
        <pc:spChg chg="del">
          <ac:chgData name="Jonathan G Araya" userId="f4eabc7940bda892" providerId="LiveId" clId="{61038401-79CC-463D-9331-F7B921E581A5}" dt="2020-07-31T13:38:08.063" v="418" actId="478"/>
          <ac:spMkLst>
            <pc:docMk/>
            <pc:sldMk cId="3833312888" sldId="266"/>
            <ac:spMk id="3" creationId="{F7FBE51D-858B-4BE1-AE59-00896D718A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2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ED12-8D07-439D-9232-644075F843C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B97A-68CE-4EB7-8C9F-3D57D68E49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7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7B0C0-9D34-45AE-AF93-CE250305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Transistor BJT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EBC48-EBC1-4DC1-8635-98A63750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0" y="1122363"/>
            <a:ext cx="4102243" cy="4287834"/>
          </a:xfrm>
        </p:spPr>
        <p:txBody>
          <a:bodyPr anchor="ctr">
            <a:normAutofit/>
          </a:bodyPr>
          <a:lstStyle/>
          <a:p>
            <a:r>
              <a:rPr lang="es-CR" sz="2400" dirty="0"/>
              <a:t>DarÍo</a:t>
            </a:r>
            <a:r>
              <a:rPr lang="en-US" sz="2400" dirty="0"/>
              <a:t> </a:t>
            </a:r>
            <a:r>
              <a:rPr lang="es-CR" sz="2400" dirty="0"/>
              <a:t>RodrÍguez</a:t>
            </a:r>
            <a:r>
              <a:rPr lang="en-US" sz="2400" dirty="0"/>
              <a:t> Obando</a:t>
            </a:r>
          </a:p>
          <a:p>
            <a:r>
              <a:rPr lang="en-US" sz="2400" dirty="0"/>
              <a:t>Jonathan </a:t>
            </a:r>
            <a:r>
              <a:rPr lang="es-CR" sz="2400" dirty="0"/>
              <a:t>GuzmÁn</a:t>
            </a:r>
            <a:r>
              <a:rPr lang="en-US" sz="2400" dirty="0"/>
              <a:t> Araya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7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6050-6B2C-46D8-A421-1E1D1F1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68206-7731-4AA2-8365-29E72DEF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Montero, J. J. (2019, 20 marzo). </a:t>
            </a:r>
            <a:r>
              <a:rPr lang="es-ES" i="1" dirty="0"/>
              <a:t>Practica BJT</a:t>
            </a:r>
            <a:r>
              <a:rPr lang="es-ES" dirty="0"/>
              <a:t>. </a:t>
            </a:r>
            <a:r>
              <a:rPr lang="es-ES" dirty="0" err="1"/>
              <a:t>TECDigital</a:t>
            </a:r>
            <a:r>
              <a:rPr lang="es-ES" dirty="0"/>
              <a:t>. https://tecdigital.tec.ac.cr/dotlrn/classes/E/EL3212/S-2-2019.CA.EL3212.3/file-storage/view/practicas%2Fpractica2_amplificadores_BJT.pdf</a:t>
            </a:r>
          </a:p>
          <a:p>
            <a:r>
              <a:rPr lang="es-ES" i="1" dirty="0"/>
              <a:t>El transistor de </a:t>
            </a:r>
            <a:r>
              <a:rPr lang="es-ES" i="1" dirty="0" err="1"/>
              <a:t>Union</a:t>
            </a:r>
            <a:r>
              <a:rPr lang="es-ES" i="1" dirty="0"/>
              <a:t> Bipolar</a:t>
            </a:r>
            <a:r>
              <a:rPr lang="es-ES" dirty="0"/>
              <a:t>. (2019). http://electronica.ugr.es. </a:t>
            </a:r>
            <a:r>
              <a:rPr lang="es-ES"/>
              <a:t>http://electronica.ugr.es/~amroldan/deyte/cap03.html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7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B5F9-4573-43C2-AA54-64A205FD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04705"/>
            <a:ext cx="9905998" cy="1478570"/>
          </a:xfrm>
        </p:spPr>
        <p:txBody>
          <a:bodyPr/>
          <a:lstStyle/>
          <a:p>
            <a:pPr algn="ctr"/>
            <a:r>
              <a:rPr lang="es-CR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83331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7C69-2FC1-4FCD-B47C-11B71E19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Problema a resolver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8C32-2583-4587-BC84-2B126FD0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588"/>
            <a:ext cx="9905999" cy="449089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 Transistor de Unión Bipolar o BJT, es un componente electrónico, que funciona con diferentes concentraciones de sus áreas, y éstas establecen el tipo de transistor que es, en este caso se estudiará un BJT tipo NPN.</a:t>
            </a:r>
          </a:p>
          <a:p>
            <a:pPr algn="just"/>
            <a:r>
              <a:rPr lang="es-ES" dirty="0"/>
              <a:t>Existen varias formas de polarizar el transistor, de manera que su función cambia, se utilizará la región activa para su análisis.</a:t>
            </a:r>
          </a:p>
          <a:p>
            <a:pPr algn="just"/>
            <a:r>
              <a:rPr lang="es-ES" dirty="0"/>
              <a:t>El transistor tiene 3 conexiones, donde sus corrientes varias dependiendo de su polarización y su diseño. Para realizar el diseño de Circuitos, se necesita conocer las corrientes de cada una de sus conexiones las cuales se nombran: Emisor, Base y Colector.</a:t>
            </a:r>
          </a:p>
        </p:txBody>
      </p:sp>
    </p:spTree>
    <p:extLst>
      <p:ext uri="{BB962C8B-B14F-4D97-AF65-F5344CB8AC3E}">
        <p14:creationId xmlns:p14="http://schemas.microsoft.com/office/powerpoint/2010/main" val="418555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CE1E5-F46D-4186-A82E-3B70A83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s-CR" sz="3200" dirty="0"/>
              <a:t>Problema matemático a resolver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73D04-EC30-4C22-9445-DF0990B17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459287" cy="396504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R" sz="2000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s-CR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2000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CR" sz="2000" b="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2000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20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R" sz="20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s-CR" sz="2000" dirty="0"/>
              </a:p>
              <a:p>
                <a:pPr marL="0" indent="0">
                  <a:buNone/>
                </a:pPr>
                <a:endParaRPr lang="es-C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73D04-EC30-4C22-9445-DF0990B17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459287" cy="3965046"/>
              </a:xfrm>
              <a:blipFill>
                <a:blip r:embed="rId4"/>
                <a:stretch>
                  <a:fillRect l="-1913" t="-8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B2E9B44-F809-4B0F-8F44-001122566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2014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A5D27-1313-4862-A14C-5AD34C0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es-CR" sz="3200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F9A9D-A0A1-4DBB-B1AB-2D2A73502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459287" cy="396504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Se </a:t>
                </a:r>
                <a:r>
                  <a:rPr lang="es-CR" sz="2000" dirty="0"/>
                  <a:t>desea</a:t>
                </a:r>
                <a:r>
                  <a:rPr lang="en-US" sz="2000" dirty="0"/>
                  <a:t> </a:t>
                </a:r>
                <a:r>
                  <a:rPr lang="es-CR" sz="2000" dirty="0"/>
                  <a:t>diseñar la etapa degenerada del siguiente circuito para una ganancia de voltaje de 10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operando al </a:t>
                </a:r>
                <a:r>
                  <a:rPr lang="es-CR" sz="2000" dirty="0"/>
                  <a:t>borde</a:t>
                </a:r>
                <a:r>
                  <a:rPr lang="en-US" sz="2000" dirty="0"/>
                  <a:t> de la </a:t>
                </a:r>
                <a:r>
                  <a:rPr lang="es-CR" sz="2000" dirty="0"/>
                  <a:t>saturación</a:t>
                </a:r>
                <a:r>
                  <a:rPr lang="en-US" sz="2000" dirty="0"/>
                  <a:t>. </a:t>
                </a:r>
                <a:r>
                  <a:rPr lang="es-CR" sz="2000" dirty="0"/>
                  <a:t>Calcule</a:t>
                </a:r>
                <a:r>
                  <a:rPr lang="en-US" sz="2000" dirty="0"/>
                  <a:t> la </a:t>
                </a:r>
                <a:r>
                  <a:rPr lang="es-CR" sz="2000" dirty="0"/>
                  <a:t>corriente</a:t>
                </a:r>
                <a:r>
                  <a:rPr lang="en-US" sz="2000" dirty="0"/>
                  <a:t>  de la </a:t>
                </a:r>
                <a:r>
                  <a:rPr lang="es-CR" sz="2000" dirty="0"/>
                  <a:t>polarización</a:t>
                </a:r>
                <a:r>
                  <a:rPr lang="en-US" sz="2000" dirty="0"/>
                  <a:t> y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s-CR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R" sz="2000" b="0" i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R" sz="2000" b="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R" sz="200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F9A9D-A0A1-4DBB-B1AB-2D2A7350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459287" cy="3965046"/>
              </a:xfrm>
              <a:blipFill>
                <a:blip r:embed="rId4"/>
                <a:stretch>
                  <a:fillRect l="-1913" t="-1385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6282AE-0ABA-4C18-9372-A5004CEC5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0222" y="618518"/>
            <a:ext cx="3867833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37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808B-0CC8-4C0B-AB93-77417384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Método numérico utilizado para resolver el problema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DB50-2C60-49D7-9D8A-EECD949E0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349605"/>
                <a:ext cx="9905999" cy="2599899"/>
              </a:xfrm>
            </p:spPr>
            <p:txBody>
              <a:bodyPr>
                <a:normAutofit/>
              </a:bodyPr>
              <a:lstStyle/>
              <a:p>
                <a:endParaRPr lang="es-CR" dirty="0">
                  <a:latin typeface="Cambria Math" panose="02040503050406030204" pitchFamily="18" charset="0"/>
                </a:endParaRPr>
              </a:p>
              <a:p>
                <a:endParaRPr lang="es-C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4DB50-2C60-49D7-9D8A-EECD949E0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349605"/>
                <a:ext cx="9905999" cy="2599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A7F2-1EDA-4516-80A8-1B0DABD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</a:t>
            </a:r>
            <a:r>
              <a:rPr lang="es-CR" dirty="0" err="1"/>
              <a:t>ó</a:t>
            </a:r>
            <a:r>
              <a:rPr lang="en-US" dirty="0"/>
              <a:t>digo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1A26F-6AE2-464E-85C3-102806E19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 assume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CR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es-CR" dirty="0"/>
                  <a:t> </a:t>
                </a:r>
                <a:r>
                  <a:rPr lang="es-ES" dirty="0"/>
                  <a:t>como un valor inicial para obtener el primer valor de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Mientras</a:t>
                </a:r>
                <a:r>
                  <a:rPr lang="en-US" dirty="0"/>
                  <a:t> el </a:t>
                </a:r>
                <a:r>
                  <a:rPr lang="en-US" dirty="0" err="1"/>
                  <a:t>porcentaje</a:t>
                </a:r>
                <a:r>
                  <a:rPr lang="en-US" dirty="0"/>
                  <a:t> de error sea mayor que eps y el n</a:t>
                </a:r>
                <a:r>
                  <a:rPr lang="es-CR"/>
                  <a:t>ú</a:t>
                </a:r>
                <a:r>
                  <a:rPr lang="en-US"/>
                  <a:t>mero </a:t>
                </a:r>
                <a:r>
                  <a:rPr lang="en-US" dirty="0"/>
                  <a:t>de </a:t>
                </a:r>
                <a:r>
                  <a:rPr lang="en-US" dirty="0" err="1"/>
                  <a:t>iteraciones</a:t>
                </a:r>
                <a:r>
                  <a:rPr lang="en-US" dirty="0"/>
                  <a:t> </a:t>
                </a:r>
                <a:r>
                  <a:rPr lang="en-US" dirty="0" err="1"/>
                  <a:t>menor</a:t>
                </a:r>
                <a:r>
                  <a:rPr lang="en-US" dirty="0"/>
                  <a:t> que 10: </a:t>
                </a:r>
                <a:endParaRPr lang="en-US" b="0" dirty="0"/>
              </a:p>
              <a:p>
                <a:pPr lvl="1"/>
                <a:r>
                  <a:rPr lang="es-CR" sz="2400" dirty="0"/>
                  <a:t>Se calcula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R" sz="2400" dirty="0"/>
                  <a:t> mediante la ecuación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R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s-CR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C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s-CR" sz="2400" dirty="0"/>
                  <a:t>Se 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R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R" sz="2400" dirty="0"/>
                  <a:t>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s-CR" sz="2400" i="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CR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CR" sz="24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C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C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CR" sz="2400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CR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r>
                  <a:rPr lang="es-CR" dirty="0"/>
                  <a:t>Se retorna el resultado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1A26F-6AE2-464E-85C3-102806E19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926" r="-1231" b="-4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6864-91B7-4D1C-9DC7-14C0D44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Código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3BC9A-3EC9-45DB-81B5-C3549EF49A50}"/>
              </a:ext>
            </a:extLst>
          </p:cNvPr>
          <p:cNvSpPr/>
          <p:nvPr/>
        </p:nvSpPr>
        <p:spPr>
          <a:xfrm>
            <a:off x="2937355" y="2264868"/>
            <a:ext cx="6314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 err="1"/>
              <a:t>function</a:t>
            </a:r>
            <a:r>
              <a:rPr lang="es-CR" dirty="0"/>
              <a:t> </a:t>
            </a:r>
            <a:r>
              <a:rPr lang="es-CR" dirty="0" err="1"/>
              <a:t>Newtons_method</a:t>
            </a:r>
            <a:r>
              <a:rPr lang="es-CR" dirty="0"/>
              <a:t>()</a:t>
            </a:r>
          </a:p>
          <a:p>
            <a:r>
              <a:rPr lang="es-CR" dirty="0"/>
              <a:t>    </a:t>
            </a:r>
            <a:r>
              <a:rPr lang="es-CR" dirty="0" err="1"/>
              <a:t>Is</a:t>
            </a:r>
            <a:r>
              <a:rPr lang="es-CR" dirty="0"/>
              <a:t> = 5e-16;</a:t>
            </a:r>
          </a:p>
          <a:p>
            <a:r>
              <a:rPr lang="es-CR" dirty="0"/>
              <a:t>    </a:t>
            </a:r>
            <a:r>
              <a:rPr lang="es-CR" dirty="0" err="1"/>
              <a:t>Vbe</a:t>
            </a:r>
            <a:r>
              <a:rPr lang="es-CR" dirty="0"/>
              <a:t> = 0.8;</a:t>
            </a:r>
          </a:p>
          <a:p>
            <a:r>
              <a:rPr lang="es-CR" dirty="0"/>
              <a:t>    f = @(x, </a:t>
            </a:r>
            <a:r>
              <a:rPr lang="es-CR" dirty="0" err="1"/>
              <a:t>Vbe</a:t>
            </a:r>
            <a:r>
              <a:rPr lang="es-CR" dirty="0"/>
              <a:t>) x*(10*((0.026/x) + 200) + 200) - (2.5 - </a:t>
            </a:r>
            <a:r>
              <a:rPr lang="es-CR" dirty="0" err="1"/>
              <a:t>Vbe</a:t>
            </a:r>
            <a:r>
              <a:rPr lang="es-CR" dirty="0"/>
              <a:t>);</a:t>
            </a:r>
          </a:p>
          <a:p>
            <a:r>
              <a:rPr lang="es-CR" dirty="0"/>
              <a:t>    </a:t>
            </a:r>
            <a:r>
              <a:rPr lang="es-CR" dirty="0" err="1"/>
              <a:t>dfdx</a:t>
            </a:r>
            <a:r>
              <a:rPr lang="es-CR" dirty="0"/>
              <a:t> = 2200;</a:t>
            </a:r>
          </a:p>
          <a:p>
            <a:r>
              <a:rPr lang="es-CR" dirty="0"/>
              <a:t>    </a:t>
            </a:r>
            <a:r>
              <a:rPr lang="es-CR" dirty="0" err="1"/>
              <a:t>eps</a:t>
            </a:r>
            <a:r>
              <a:rPr lang="es-CR" dirty="0"/>
              <a:t> = 10e-100;</a:t>
            </a:r>
          </a:p>
          <a:p>
            <a:r>
              <a:rPr lang="es-CR" dirty="0"/>
              <a:t>    beta =100;</a:t>
            </a:r>
          </a:p>
          <a:p>
            <a:r>
              <a:rPr lang="es-CR" dirty="0"/>
              <a:t>    x0 = 0.001;</a:t>
            </a:r>
          </a:p>
          <a:p>
            <a:r>
              <a:rPr lang="es-CR" dirty="0"/>
              <a:t>    [</a:t>
            </a:r>
            <a:r>
              <a:rPr lang="es-CR" dirty="0" err="1"/>
              <a:t>Ic</a:t>
            </a:r>
            <a:r>
              <a:rPr lang="es-CR" dirty="0"/>
              <a:t>, </a:t>
            </a:r>
            <a:r>
              <a:rPr lang="es-CR" dirty="0" err="1"/>
              <a:t>no_iterations</a:t>
            </a:r>
            <a:r>
              <a:rPr lang="es-CR" dirty="0"/>
              <a:t>, </a:t>
            </a:r>
            <a:r>
              <a:rPr lang="es-CR" dirty="0" err="1"/>
              <a:t>Vbe</a:t>
            </a:r>
            <a:r>
              <a:rPr lang="es-CR" dirty="0"/>
              <a:t>] = Newton(f, </a:t>
            </a:r>
            <a:r>
              <a:rPr lang="es-CR" dirty="0" err="1"/>
              <a:t>dfdx</a:t>
            </a:r>
            <a:r>
              <a:rPr lang="es-CR" dirty="0"/>
              <a:t>, x0, </a:t>
            </a:r>
            <a:r>
              <a:rPr lang="es-CR" dirty="0" err="1"/>
              <a:t>eps</a:t>
            </a:r>
            <a:r>
              <a:rPr lang="es-CR" dirty="0"/>
              <a:t>, </a:t>
            </a:r>
            <a:r>
              <a:rPr lang="es-CR" dirty="0" err="1"/>
              <a:t>Is</a:t>
            </a:r>
            <a:r>
              <a:rPr lang="es-CR" dirty="0"/>
              <a:t>, </a:t>
            </a:r>
            <a:r>
              <a:rPr lang="es-CR" dirty="0" err="1"/>
              <a:t>Vbe</a:t>
            </a:r>
            <a:r>
              <a:rPr lang="es-CR" dirty="0"/>
              <a:t>, beta);</a:t>
            </a:r>
          </a:p>
          <a:p>
            <a:r>
              <a:rPr lang="es-CR" dirty="0" err="1"/>
              <a:t>end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967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CFEBF-3DD6-4408-9857-570F94842832}"/>
              </a:ext>
            </a:extLst>
          </p:cNvPr>
          <p:cNvSpPr/>
          <p:nvPr/>
        </p:nvSpPr>
        <p:spPr>
          <a:xfrm>
            <a:off x="2636939" y="482734"/>
            <a:ext cx="72620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 err="1"/>
              <a:t>function</a:t>
            </a:r>
            <a:r>
              <a:rPr lang="es-CR" dirty="0"/>
              <a:t> [</a:t>
            </a:r>
            <a:r>
              <a:rPr lang="es-CR" dirty="0" err="1"/>
              <a:t>Ic</a:t>
            </a:r>
            <a:r>
              <a:rPr lang="es-CR" dirty="0"/>
              <a:t>, </a:t>
            </a:r>
            <a:r>
              <a:rPr lang="es-CR" dirty="0" err="1"/>
              <a:t>no_iterations</a:t>
            </a:r>
            <a:r>
              <a:rPr lang="es-CR" dirty="0"/>
              <a:t>, </a:t>
            </a:r>
            <a:r>
              <a:rPr lang="es-CR" dirty="0" err="1"/>
              <a:t>Vbe</a:t>
            </a:r>
            <a:r>
              <a:rPr lang="es-CR" dirty="0"/>
              <a:t>] = Newton(f, </a:t>
            </a:r>
            <a:r>
              <a:rPr lang="es-CR" dirty="0" err="1"/>
              <a:t>dfdx</a:t>
            </a:r>
            <a:r>
              <a:rPr lang="es-CR" dirty="0"/>
              <a:t>, x0, </a:t>
            </a:r>
            <a:r>
              <a:rPr lang="es-CR" dirty="0" err="1"/>
              <a:t>eps</a:t>
            </a:r>
            <a:r>
              <a:rPr lang="es-CR" dirty="0"/>
              <a:t>, </a:t>
            </a:r>
            <a:r>
              <a:rPr lang="es-CR" dirty="0" err="1"/>
              <a:t>Is</a:t>
            </a:r>
            <a:r>
              <a:rPr lang="es-CR" dirty="0"/>
              <a:t>, </a:t>
            </a:r>
            <a:r>
              <a:rPr lang="es-CR" dirty="0" err="1"/>
              <a:t>Vbe</a:t>
            </a:r>
            <a:r>
              <a:rPr lang="es-CR" dirty="0"/>
              <a:t>, beta)</a:t>
            </a:r>
          </a:p>
          <a:p>
            <a:r>
              <a:rPr lang="es-CR" dirty="0"/>
              <a:t>    x = x0;</a:t>
            </a:r>
          </a:p>
          <a:p>
            <a:r>
              <a:rPr lang="es-CR" dirty="0"/>
              <a:t>    </a:t>
            </a:r>
            <a:r>
              <a:rPr lang="es-CR" dirty="0" err="1"/>
              <a:t>f_value</a:t>
            </a:r>
            <a:r>
              <a:rPr lang="es-CR" dirty="0"/>
              <a:t> = f(x, </a:t>
            </a:r>
            <a:r>
              <a:rPr lang="es-CR" dirty="0" err="1"/>
              <a:t>Vbe</a:t>
            </a:r>
            <a:r>
              <a:rPr lang="es-CR" dirty="0"/>
              <a:t>);</a:t>
            </a:r>
          </a:p>
          <a:p>
            <a:r>
              <a:rPr lang="es-CR" dirty="0"/>
              <a:t>    </a:t>
            </a:r>
            <a:r>
              <a:rPr lang="es-CR" dirty="0" err="1"/>
              <a:t>iteration_counter</a:t>
            </a:r>
            <a:r>
              <a:rPr lang="es-CR" dirty="0"/>
              <a:t> = 1;</a:t>
            </a:r>
          </a:p>
          <a:p>
            <a:r>
              <a:rPr lang="es-CR" dirty="0"/>
              <a:t>    </a:t>
            </a:r>
            <a:r>
              <a:rPr lang="es-CR" dirty="0" err="1"/>
              <a:t>X_values</a:t>
            </a:r>
            <a:r>
              <a:rPr lang="es-CR" dirty="0"/>
              <a:t> = [];</a:t>
            </a:r>
          </a:p>
          <a:p>
            <a:r>
              <a:rPr lang="es-CR" dirty="0"/>
              <a:t>    </a:t>
            </a:r>
            <a:r>
              <a:rPr lang="es-CR" dirty="0" err="1"/>
              <a:t>while</a:t>
            </a:r>
            <a:r>
              <a:rPr lang="es-CR" dirty="0"/>
              <a:t> </a:t>
            </a:r>
            <a:r>
              <a:rPr lang="es-CR" dirty="0" err="1"/>
              <a:t>abs</a:t>
            </a:r>
            <a:r>
              <a:rPr lang="es-CR" dirty="0"/>
              <a:t>(</a:t>
            </a:r>
            <a:r>
              <a:rPr lang="es-CR" dirty="0" err="1"/>
              <a:t>f_value</a:t>
            </a:r>
            <a:r>
              <a:rPr lang="es-CR" dirty="0"/>
              <a:t>) &gt; </a:t>
            </a:r>
            <a:r>
              <a:rPr lang="es-CR" dirty="0" err="1"/>
              <a:t>eps</a:t>
            </a:r>
            <a:r>
              <a:rPr lang="es-CR" dirty="0"/>
              <a:t> &amp;&amp; </a:t>
            </a:r>
            <a:r>
              <a:rPr lang="es-CR" dirty="0" err="1"/>
              <a:t>iteration_counter</a:t>
            </a:r>
            <a:r>
              <a:rPr lang="es-CR" dirty="0"/>
              <a:t> &lt; 10</a:t>
            </a:r>
          </a:p>
          <a:p>
            <a:r>
              <a:rPr lang="es-CR" dirty="0"/>
              <a:t>        x = x - (</a:t>
            </a:r>
            <a:r>
              <a:rPr lang="es-CR" dirty="0" err="1"/>
              <a:t>f_value</a:t>
            </a:r>
            <a:r>
              <a:rPr lang="es-CR" dirty="0"/>
              <a:t>)/</a:t>
            </a:r>
            <a:r>
              <a:rPr lang="es-CR" dirty="0" err="1"/>
              <a:t>dfdx</a:t>
            </a:r>
            <a:endParaRPr lang="es-CR" dirty="0"/>
          </a:p>
          <a:p>
            <a:r>
              <a:rPr lang="es-CR" dirty="0"/>
              <a:t>        </a:t>
            </a:r>
            <a:r>
              <a:rPr lang="es-CR" dirty="0" err="1"/>
              <a:t>X_values</a:t>
            </a:r>
            <a:r>
              <a:rPr lang="es-CR" dirty="0"/>
              <a:t> = [</a:t>
            </a:r>
            <a:r>
              <a:rPr lang="es-CR" dirty="0" err="1"/>
              <a:t>X_values</a:t>
            </a:r>
            <a:r>
              <a:rPr lang="es-CR" dirty="0"/>
              <a:t> x];</a:t>
            </a:r>
          </a:p>
          <a:p>
            <a:r>
              <a:rPr lang="es-CR" dirty="0"/>
              <a:t>        </a:t>
            </a:r>
            <a:r>
              <a:rPr lang="es-CR" dirty="0" err="1"/>
              <a:t>Vbe</a:t>
            </a:r>
            <a:r>
              <a:rPr lang="es-CR" dirty="0"/>
              <a:t> = 0.026 * log(x/</a:t>
            </a:r>
            <a:r>
              <a:rPr lang="es-CR" dirty="0" err="1"/>
              <a:t>Is</a:t>
            </a:r>
            <a:r>
              <a:rPr lang="es-CR" dirty="0"/>
              <a:t>);</a:t>
            </a:r>
          </a:p>
          <a:p>
            <a:r>
              <a:rPr lang="es-CR" dirty="0"/>
              <a:t>        </a:t>
            </a:r>
            <a:r>
              <a:rPr lang="es-CR" dirty="0" err="1"/>
              <a:t>f_value</a:t>
            </a:r>
            <a:r>
              <a:rPr lang="es-CR" dirty="0"/>
              <a:t> = f(x, </a:t>
            </a:r>
            <a:r>
              <a:rPr lang="es-CR" dirty="0" err="1"/>
              <a:t>Vbe</a:t>
            </a:r>
            <a:r>
              <a:rPr lang="es-CR" dirty="0"/>
              <a:t>);</a:t>
            </a:r>
          </a:p>
          <a:p>
            <a:r>
              <a:rPr lang="es-CR" dirty="0"/>
              <a:t>        </a:t>
            </a:r>
            <a:r>
              <a:rPr lang="es-CR" dirty="0" err="1"/>
              <a:t>iteration_counter</a:t>
            </a:r>
            <a:r>
              <a:rPr lang="es-CR" dirty="0"/>
              <a:t> = </a:t>
            </a:r>
            <a:r>
              <a:rPr lang="es-CR" dirty="0" err="1"/>
              <a:t>iteration_counter</a:t>
            </a:r>
            <a:r>
              <a:rPr lang="es-CR" dirty="0"/>
              <a:t> + 1;</a:t>
            </a:r>
          </a:p>
          <a:p>
            <a:r>
              <a:rPr lang="es-CR" dirty="0"/>
              <a:t>    </a:t>
            </a:r>
            <a:r>
              <a:rPr lang="es-CR" dirty="0" err="1"/>
              <a:t>end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Vbe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Ic</a:t>
            </a:r>
            <a:r>
              <a:rPr lang="es-CR" dirty="0"/>
              <a:t> = x</a:t>
            </a:r>
          </a:p>
          <a:p>
            <a:r>
              <a:rPr lang="es-CR" dirty="0"/>
              <a:t>    </a:t>
            </a:r>
            <a:r>
              <a:rPr lang="es-CR" dirty="0" err="1"/>
              <a:t>Ib</a:t>
            </a:r>
            <a:r>
              <a:rPr lang="es-CR" dirty="0"/>
              <a:t> = </a:t>
            </a:r>
            <a:r>
              <a:rPr lang="es-CR" dirty="0" err="1"/>
              <a:t>Ic</a:t>
            </a:r>
            <a:r>
              <a:rPr lang="es-CR" dirty="0"/>
              <a:t>/beta</a:t>
            </a:r>
          </a:p>
          <a:p>
            <a:r>
              <a:rPr lang="es-CR" dirty="0"/>
              <a:t>    </a:t>
            </a:r>
            <a:r>
              <a:rPr lang="es-CR" dirty="0" err="1"/>
              <a:t>Ie</a:t>
            </a:r>
            <a:r>
              <a:rPr lang="es-CR" dirty="0"/>
              <a:t> = ((beta + 1)/beta)*</a:t>
            </a:r>
            <a:r>
              <a:rPr lang="es-CR" dirty="0" err="1"/>
              <a:t>Ic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no_iterations</a:t>
            </a:r>
            <a:r>
              <a:rPr lang="es-CR" dirty="0"/>
              <a:t> = </a:t>
            </a:r>
            <a:r>
              <a:rPr lang="es-CR" dirty="0" err="1"/>
              <a:t>iteration_counter</a:t>
            </a:r>
            <a:r>
              <a:rPr lang="es-CR" dirty="0"/>
              <a:t> -1</a:t>
            </a:r>
          </a:p>
          <a:p>
            <a:r>
              <a:rPr lang="es-CR" dirty="0"/>
              <a:t>    </a:t>
            </a:r>
            <a:r>
              <a:rPr lang="es-CR" dirty="0" err="1"/>
              <a:t>plot</a:t>
            </a:r>
            <a:r>
              <a:rPr lang="es-CR" dirty="0"/>
              <a:t>(1:no_iterations, </a:t>
            </a:r>
            <a:r>
              <a:rPr lang="es-CR" dirty="0" err="1"/>
              <a:t>X_values</a:t>
            </a:r>
            <a:r>
              <a:rPr lang="es-CR" dirty="0"/>
              <a:t>)</a:t>
            </a:r>
          </a:p>
          <a:p>
            <a:r>
              <a:rPr lang="es-CR" dirty="0" err="1"/>
              <a:t>end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615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1A17-31BB-4B2C-A571-9E546B28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Resultados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8BAB-859E-4246-B451-C22BF95A6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/>
                  <a:t> =  0.72670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=  0.00068786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 0.0000068786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=  0.00069474</a:t>
                </a:r>
              </a:p>
              <a:p>
                <a:r>
                  <a:rPr lang="en-US" dirty="0" err="1"/>
                  <a:t>no_iterations</a:t>
                </a:r>
                <a:r>
                  <a:rPr lang="en-US" dirty="0"/>
                  <a:t> =  9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8BAB-859E-4246-B451-C22BF95A6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837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658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Circuit</vt:lpstr>
      <vt:lpstr>Transistor BJT</vt:lpstr>
      <vt:lpstr>Problema a resolver</vt:lpstr>
      <vt:lpstr>Problema matemático a resolver</vt:lpstr>
      <vt:lpstr>problema</vt:lpstr>
      <vt:lpstr>Método numérico utilizado para resolver el problema</vt:lpstr>
      <vt:lpstr>Pseudocódigo</vt:lpstr>
      <vt:lpstr>Código</vt:lpstr>
      <vt:lpstr>Presentación de PowerPoint</vt:lpstr>
      <vt:lpstr>Resultados</vt:lpstr>
      <vt:lpstr>Bibliografía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 BJT</dc:title>
  <dc:creator>Jonathan G Araya</dc:creator>
  <cp:lastModifiedBy>Dario Josue Rodriguez Obando</cp:lastModifiedBy>
  <cp:revision>5</cp:revision>
  <dcterms:created xsi:type="dcterms:W3CDTF">2020-07-29T15:42:06Z</dcterms:created>
  <dcterms:modified xsi:type="dcterms:W3CDTF">2020-08-03T21:29:52Z</dcterms:modified>
</cp:coreProperties>
</file>