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76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57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72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46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38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878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5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71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21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B848-6FB1-401F-9620-ED6CEBC8F693}" type="datetimeFigureOut">
              <a:rPr lang="es-CO" smtClean="0"/>
              <a:t>12/01/2021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3C7C-76AC-42A1-A458-C933C28B5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65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roporcionalidad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55576" y="659781"/>
            <a:ext cx="8845420" cy="4448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REGLA DE TRES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forma de resolver problemas de </a:t>
            </a:r>
            <a:r>
              <a:rPr lang="es-ES" u="sng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Proporcionalidad"/>
              </a:rPr>
              <a:t>proporcionalidad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entre tres o más valores conocidos y una incógnita.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se puede clasificar </a:t>
            </a:r>
            <a:r>
              <a:rPr lang="es-ES" dirty="0" err="1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proporcionalidad es una relación entre magnitudes medibles.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regla de tres más conocida es la regla de tres simple directa, aunque también existe la regla de tres simple inversa y la regla de tres compuesta.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Aft>
                <a:spcPts val="12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regla de tres simple, se establece la relación de proporcionalidad entre dos valores conocidos </a:t>
            </a:r>
            <a:r>
              <a:rPr lang="es-ES" i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y </a:t>
            </a:r>
            <a:r>
              <a:rPr lang="es-ES" i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conociendo un tercer valor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calculamos un cuarto valor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→ B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→ X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 de proporcionalidad puede ser directa o inversa, será directa cuando a un mayor valor de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habrá un mayor valor de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será inversa, cuando se de que, a un mayor valor de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corresponda un menor valor de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veamos cada uno de esos casos.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8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1045029" y="1130119"/>
                <a:ext cx="10356980" cy="5367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Un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ganadero tiene grano suficiente para alimentar 220 vacas durante 45 </a:t>
                </a:r>
                <a:r>
                  <a:rPr lang="es-E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dias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, cuantos días podrá alimentar con la misma cantidad de grano a 450 vacas? 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220 vacas    </a:t>
                </a:r>
                <a14:m>
                  <m:oMath xmlns:m="http://schemas.openxmlformats.org/officeDocument/2006/math">
                    <m:r>
                      <a:rPr lang="es-ES" i="1"/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45 </a:t>
                </a:r>
                <a:r>
                  <a:rPr lang="es-E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dias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450 vacas   </a:t>
                </a:r>
                <a14:m>
                  <m:oMath xmlns:m="http://schemas.openxmlformats.org/officeDocument/2006/math">
                    <m:r>
                      <a:rPr lang="es-ES" i="1"/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X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220 x 45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= 22 </a:t>
                </a:r>
                <a:r>
                  <a:rPr lang="es-E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dias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450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Si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tres hombres necesitan 24 </a:t>
                </a:r>
                <a:r>
                  <a:rPr lang="es-E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dias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hacer un trabajo, cuantos días emplearan 18 hombres para realizar el mismo trabajo?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3 hombres    </a:t>
                </a:r>
                <a14:m>
                  <m:oMath xmlns:m="http://schemas.openxmlformats.org/officeDocument/2006/math">
                    <m:r>
                      <a:rPr lang="es-ES" i="1"/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24 </a:t>
                </a:r>
                <a:r>
                  <a:rPr lang="es-E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dias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18 hombres   </a:t>
                </a:r>
                <a14:m>
                  <m:oMath xmlns:m="http://schemas.openxmlformats.org/officeDocument/2006/math">
                    <m:r>
                      <a:rPr lang="es-ES" i="1"/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X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 x 24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= 4 </a:t>
                </a:r>
                <a:r>
                  <a:rPr lang="es-E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dias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18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es-ES" sz="1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es-CO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1130119"/>
                <a:ext cx="10356980" cy="5367623"/>
              </a:xfrm>
              <a:prstGeom prst="rect">
                <a:avLst/>
              </a:prstGeom>
              <a:blipFill>
                <a:blip r:embed="rId2"/>
                <a:stretch>
                  <a:fillRect l="-471" t="-568" r="-8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7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12980" y="178623"/>
            <a:ext cx="9423918" cy="656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</a:pP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Regla de tres simple directa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s-ES" dirty="0" smtClean="0">
              <a:solidFill>
                <a:srgbClr val="252525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 B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→ X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Entonces, A/C = B/X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tanto, A . X = B . C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Despejando, X = B.C / A 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técnica útil para recordar cómo encontrar la solución de una regla de tres es la siguiente: X es igual al producto de los términos cruzados (B y C, en este caso) dividido por el término que está cruzado con X (A, en este caso)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dirty="0" smtClean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Imaginemos 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se nos presenta la siguiente situación: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necesito 8 litros de pintura para pintar 2 habitaciones, ¿cuántos litros necesito para pintar 5 habitaciones?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mas habitaciones → mas litros de pintura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problema se interpreta de la siguiente manera: la relación es directa, dado que, a mayor número de habitaciones hará falta más pintura, y lo representamos así: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1548882" y="177084"/>
                <a:ext cx="8845420" cy="6416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habitaciones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8 litros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 habitaciones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X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x 5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2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20 litros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680"/>
                  </a:lnSpc>
                  <a:spcAft>
                    <a:spcPts val="120"/>
                  </a:spcAft>
                </a:pPr>
                <a:endParaRPr lang="es-ES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680"/>
                  </a:lnSpc>
                  <a:spcAft>
                    <a:spcPts val="120"/>
                  </a:spcAft>
                </a:pPr>
                <a:r>
                  <a:rPr lang="es-ES" b="1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ALGUNOS </a:t>
                </a:r>
                <a:r>
                  <a:rPr lang="es-E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EJERCICIOS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 en tres horas se producen 4 pares de zapatos, cuantas horas necesito para producir 16 pares de zapatos? 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horas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4 pares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X  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16 pares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x 16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4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12 horas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82" y="177084"/>
                <a:ext cx="8845420" cy="6416115"/>
              </a:xfrm>
              <a:prstGeom prst="rect">
                <a:avLst/>
              </a:prstGeom>
              <a:blipFill>
                <a:blip r:embed="rId2"/>
                <a:stretch>
                  <a:fillRect l="-551" t="-190" r="-620" b="-9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26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634482" y="38072"/>
                <a:ext cx="10002416" cy="6144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Si 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Juan se ha ganado $150.000 en 5 </a:t>
                </a:r>
                <a:r>
                  <a:rPr lang="es-E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dias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trabajo, cuanto ganara en 30 </a:t>
                </a:r>
                <a:r>
                  <a:rPr lang="es-E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dias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trabajo?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150.000 pesos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5 </a:t>
                </a:r>
                <a:r>
                  <a:rPr lang="es-ES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dias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X           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30 </a:t>
                </a:r>
                <a:r>
                  <a:rPr lang="es-ES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dias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150.000 x 30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5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900.000 pesos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Si 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pablo ahorra $50.000 mensuales, cuanto podrá ahorrar en 1 año? 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50.000 pesos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1 mes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X         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12 meses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50.000 x 12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1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600.000 pesos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2" y="38072"/>
                <a:ext cx="10002416" cy="6144759"/>
              </a:xfrm>
              <a:prstGeom prst="rect">
                <a:avLst/>
              </a:prstGeom>
              <a:blipFill>
                <a:blip r:embed="rId2"/>
                <a:stretch>
                  <a:fillRect l="-488" t="-198" b="-1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8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1418253" y="-121202"/>
                <a:ext cx="9330612" cy="6781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Un 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cocinero se gasta un kilo de harina para hacer tres tortas. El quiere saber cuantas tortas puede elaborar si tiene 5 kilos de harina?  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kilo </a:t>
                </a: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3 tortas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5 kilos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X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x 5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1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15 tortas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5. Un 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automóvil recorre 240 </a:t>
                </a:r>
                <a:r>
                  <a:rPr lang="es-E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kilometros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en tres horas. Cuantos </a:t>
                </a:r>
                <a:r>
                  <a:rPr lang="es-E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kilometros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habrá recorrido en 2 horas? 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240 </a:t>
                </a:r>
                <a:r>
                  <a:rPr lang="es-E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kilometros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3 horas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X           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2 horas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240 x 2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3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160 </a:t>
                </a:r>
                <a:r>
                  <a:rPr lang="es-E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kilometros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253" y="-121202"/>
                <a:ext cx="9330612" cy="6781857"/>
              </a:xfrm>
              <a:prstGeom prst="rect">
                <a:avLst/>
              </a:prstGeom>
              <a:blipFill>
                <a:blip r:embed="rId2"/>
                <a:stretch>
                  <a:fillRect l="-588" t="-180" r="-588" b="-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7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1660849" y="1790090"/>
                <a:ext cx="9237306" cy="3782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 Ana </a:t>
                </a: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compra 5 kilos de papa. Si dos kilos le cuestan $1500, cuanto pagara Ana? 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kilos </a:t>
                </a: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1.500 pesos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 Kilos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X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1500 x 5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2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3.750 </a:t>
                </a:r>
                <a:r>
                  <a:rPr lang="es-ES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pesos</a:t>
                </a:r>
              </a:p>
              <a:p>
                <a:pPr marL="457200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es-ES" sz="1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49" y="1790090"/>
                <a:ext cx="9237306" cy="3782061"/>
              </a:xfrm>
              <a:prstGeom prst="rect">
                <a:avLst/>
              </a:prstGeom>
              <a:blipFill>
                <a:blip r:embed="rId2"/>
                <a:stretch>
                  <a:fillRect l="-528" t="-4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8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7787" y="191447"/>
            <a:ext cx="10263673" cy="540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80"/>
              </a:lnSpc>
              <a:spcAft>
                <a:spcPts val="120"/>
              </a:spcAft>
            </a:pPr>
            <a:r>
              <a:rPr lang="es-ES" sz="24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Regla de tres simple inversa</a:t>
            </a:r>
            <a:endParaRPr lang="es-CO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s-E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 regla de tres tendremos que un aumento de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necesitara una disminución de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para que su producto permanezca constante, si representamos la regla de tres simple inversa, tendremos:</a:t>
            </a:r>
            <a:endParaRPr lang="es-CO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240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→ B</a:t>
            </a:r>
            <a:endParaRPr lang="es-CO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240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→ X</a:t>
            </a:r>
            <a:endParaRPr lang="es-CO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Entonces, X = A.B / C</a:t>
            </a:r>
            <a:endParaRPr lang="es-CO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diremos que: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es a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inversamente proporcional, como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es a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siendo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igual al producto de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por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dividido por </a:t>
            </a:r>
            <a:r>
              <a:rPr lang="es-ES" b="1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CO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por ejemplo tenemos el problema:</a:t>
            </a:r>
            <a:endParaRPr lang="es-CO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8 trabajadores construyen un muro en 15 horas, cuanto tardaran 5 trabajadores en levantar el mismo muro?</a:t>
            </a:r>
            <a:endParaRPr lang="es-CO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se observa con atención el sentido del enunciado, resulta evidente que cuantos más obreros trabajen, menos horas necesitarán para levantar el mismo muro (suponiendo que todos trabajen al mismo ritmo).</a:t>
            </a:r>
            <a:endParaRPr lang="es-CO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6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3048000" y="1790090"/>
                <a:ext cx="6096000" cy="40431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trabajadores</a:t>
                </a:r>
                <a:r>
                  <a:rPr lang="es-ES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s-E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s-E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15 horas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s-E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trabajadores   </a:t>
                </a:r>
                <a:r>
                  <a:rPr lang="es-E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X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:r>
                  <a:rPr lang="es-ES" u="sng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x 15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s-ES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</a:t>
                </a:r>
                <a:r>
                  <a:rPr lang="es-ES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 horas</a:t>
                </a:r>
              </a:p>
              <a:p>
                <a:pPr marL="4572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El total de horas de trabajo necesarias para levantar el muro son 120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horas entre los 8 trabajadores, por tanto, si van a levantar el mismo muro entre 5 trabajadores serian 24 horas.</a:t>
                </a:r>
                <a:endParaRPr lang="es-ES" dirty="0" smtClean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90090"/>
                <a:ext cx="6096000" cy="4043158"/>
              </a:xfrm>
              <a:prstGeom prst="rect">
                <a:avLst/>
              </a:prstGeom>
              <a:blipFill>
                <a:blip r:embed="rId2"/>
                <a:stretch>
                  <a:fillRect r="-800" b="-9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5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914400" y="782383"/>
                <a:ext cx="10935478" cy="5638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s-E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ALGUNOS EJERCICIOS</a:t>
                </a:r>
              </a:p>
              <a:p>
                <a:pPr lvl="0" algn="just"/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1. Tres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obreros descargan un camión en dos horas, cuanto tardaran con la ayuda de dos obreros mas? 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3 obreros    </a:t>
                </a:r>
                <a14:m>
                  <m:oMath xmlns:m="http://schemas.openxmlformats.org/officeDocument/2006/math">
                    <m:r>
                      <a:rPr lang="es-ES" i="1"/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2 horas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5 obreros    </a:t>
                </a:r>
                <a14:m>
                  <m:oMath xmlns:m="http://schemas.openxmlformats.org/officeDocument/2006/math">
                    <m:r>
                      <a:rPr lang="es-ES" i="1"/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X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 x </a:t>
                </a:r>
                <a:r>
                  <a:rPr lang="es-ES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1.2 horas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2. Un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grifo del que salen 18 litros de agua por minuto tarda 14 horas en llenar un tanque, cuanto tardaría si salieran 7 litros por minuto? 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18 litros    </a:t>
                </a:r>
                <a14:m>
                  <m:oMath xmlns:m="http://schemas.openxmlformats.org/officeDocument/2006/math">
                    <m:r>
                      <a:rPr lang="es-ES" i="1"/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14 horas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7 litros   </a:t>
                </a:r>
                <a14:m>
                  <m:oMath xmlns:m="http://schemas.openxmlformats.org/officeDocument/2006/math">
                    <m:r>
                      <a:rPr lang="es-ES" i="1"/>
                      <m:t>→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X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X = </a:t>
                </a:r>
                <a:r>
                  <a:rPr lang="es-ES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18 x </a:t>
                </a:r>
                <a:r>
                  <a:rPr lang="es-ES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36 horas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7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s-C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es-CO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782383"/>
                <a:ext cx="10935478" cy="5638467"/>
              </a:xfrm>
              <a:prstGeom prst="rect">
                <a:avLst/>
              </a:prstGeom>
              <a:blipFill>
                <a:blip r:embed="rId2"/>
                <a:stretch>
                  <a:fillRect l="-446" t="-541" r="-4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38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314</Words>
  <Application>Microsoft Office PowerPoint</Application>
  <PresentationFormat>Panorámica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14</cp:revision>
  <dcterms:created xsi:type="dcterms:W3CDTF">2021-01-12T15:39:23Z</dcterms:created>
  <dcterms:modified xsi:type="dcterms:W3CDTF">2021-01-12T18:42:45Z</dcterms:modified>
</cp:coreProperties>
</file>