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89C5D-39BA-4194-9138-C22B41C2C15E}"/>
              </a:ext>
            </a:extLst>
          </p:cNvPr>
          <p:cNvSpPr>
            <a:spLocks noGrp="1"/>
          </p:cNvSpPr>
          <p:nvPr>
            <p:ph type="ctrTitle"/>
          </p:nvPr>
        </p:nvSpPr>
        <p:spPr>
          <a:xfrm>
            <a:off x="1592792" y="1261534"/>
            <a:ext cx="7766936" cy="1646302"/>
          </a:xfrm>
        </p:spPr>
        <p:txBody>
          <a:bodyPr/>
          <a:lstStyle/>
          <a:p>
            <a:pPr algn="ctr"/>
            <a:r>
              <a:rPr lang="es-ES" sz="6000" b="1" dirty="0">
                <a:effectLst>
                  <a:outerShdw blurRad="38100" dist="38100" dir="2700000" algn="tl">
                    <a:srgbClr val="000000">
                      <a:alpha val="43137"/>
                    </a:srgbClr>
                  </a:outerShdw>
                </a:effectLst>
              </a:rPr>
              <a:t>FACTORES DE RIESGO</a:t>
            </a:r>
            <a:br>
              <a:rPr lang="es-ES" sz="6000" b="1" dirty="0">
                <a:effectLst>
                  <a:outerShdw blurRad="38100" dist="38100" dir="2700000" algn="tl">
                    <a:srgbClr val="000000">
                      <a:alpha val="43137"/>
                    </a:srgbClr>
                  </a:outerShdw>
                </a:effectLst>
              </a:rPr>
            </a:br>
            <a:r>
              <a:rPr lang="es-ES" sz="6000" b="1" dirty="0">
                <a:effectLst>
                  <a:outerShdw blurRad="38100" dist="38100" dir="2700000" algn="tl">
                    <a:srgbClr val="000000">
                      <a:alpha val="43137"/>
                    </a:srgbClr>
                  </a:outerShdw>
                </a:effectLst>
              </a:rPr>
              <a:t>GTC 45 </a:t>
            </a:r>
            <a:endParaRPr lang="es-CO" sz="6000" b="1" dirty="0">
              <a:effectLst>
                <a:outerShdw blurRad="38100" dist="38100" dir="2700000" algn="tl">
                  <a:srgbClr val="000000">
                    <a:alpha val="43137"/>
                  </a:srgbClr>
                </a:outerShdw>
              </a:effectLst>
            </a:endParaRPr>
          </a:p>
        </p:txBody>
      </p:sp>
      <p:sp>
        <p:nvSpPr>
          <p:cNvPr id="3" name="Subtítulo 2">
            <a:extLst>
              <a:ext uri="{FF2B5EF4-FFF2-40B4-BE49-F238E27FC236}">
                <a16:creationId xmlns:a16="http://schemas.microsoft.com/office/drawing/2014/main" id="{900300E1-3E7E-4619-84C7-EDFB9E889A09}"/>
              </a:ext>
            </a:extLst>
          </p:cNvPr>
          <p:cNvSpPr>
            <a:spLocks noGrp="1"/>
          </p:cNvSpPr>
          <p:nvPr>
            <p:ph type="subTitle" idx="1"/>
          </p:nvPr>
        </p:nvSpPr>
        <p:spPr>
          <a:xfrm>
            <a:off x="1009650" y="3766146"/>
            <a:ext cx="8350078" cy="2137832"/>
          </a:xfrm>
        </p:spPr>
        <p:txBody>
          <a:bodyPr>
            <a:normAutofit/>
          </a:bodyPr>
          <a:lstStyle/>
          <a:p>
            <a:r>
              <a:rPr lang="es-ES" sz="2000" b="1" dirty="0">
                <a:solidFill>
                  <a:schemeClr val="accent2"/>
                </a:solidFill>
              </a:rPr>
              <a:t>Competencia: </a:t>
            </a:r>
            <a:r>
              <a:rPr lang="es-ES" sz="2000" b="1" dirty="0"/>
              <a:t>Aplicar practicas de protección ambiental, </a:t>
            </a:r>
            <a:r>
              <a:rPr lang="es-ES" sz="2000" b="1" dirty="0" err="1"/>
              <a:t>sst</a:t>
            </a:r>
            <a:r>
              <a:rPr lang="es-ES" sz="2000" b="1" dirty="0"/>
              <a:t> en el trabajo de acuerdo con las políticas organizacionales y la normatividad vigente.</a:t>
            </a:r>
          </a:p>
          <a:p>
            <a:r>
              <a:rPr lang="es-ES" sz="2000" b="1" dirty="0">
                <a:solidFill>
                  <a:schemeClr val="accent2"/>
                </a:solidFill>
              </a:rPr>
              <a:t>RAP 10: </a:t>
            </a:r>
            <a:r>
              <a:rPr lang="es-ES" sz="2000" b="1" dirty="0"/>
              <a:t>Reportar las condiciones y actos que afecten la protección del medio ambiente y </a:t>
            </a:r>
            <a:r>
              <a:rPr lang="es-ES" sz="2000" b="1" dirty="0" err="1"/>
              <a:t>sst</a:t>
            </a:r>
            <a:r>
              <a:rPr lang="es-ES" sz="2000" b="1" dirty="0"/>
              <a:t>, de acuerdo con los lineamientos establecidos en el contexto organizacional y social.</a:t>
            </a:r>
            <a:endParaRPr lang="es-CO" sz="2000" b="1" dirty="0"/>
          </a:p>
        </p:txBody>
      </p:sp>
    </p:spTree>
    <p:extLst>
      <p:ext uri="{BB962C8B-B14F-4D97-AF65-F5344CB8AC3E}">
        <p14:creationId xmlns:p14="http://schemas.microsoft.com/office/powerpoint/2010/main" val="2105737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B5E6F4C-1B6A-43B8-9492-1CDE514966BE}"/>
              </a:ext>
            </a:extLst>
          </p:cNvPr>
          <p:cNvPicPr>
            <a:picLocks noChangeAspect="1"/>
          </p:cNvPicPr>
          <p:nvPr/>
        </p:nvPicPr>
        <p:blipFill>
          <a:blip r:embed="rId2"/>
          <a:stretch>
            <a:fillRect/>
          </a:stretch>
        </p:blipFill>
        <p:spPr>
          <a:xfrm>
            <a:off x="1704975" y="3122611"/>
            <a:ext cx="6286499" cy="3297239"/>
          </a:xfrm>
          <a:prstGeom prst="rect">
            <a:avLst/>
          </a:prstGeom>
        </p:spPr>
      </p:pic>
      <p:sp>
        <p:nvSpPr>
          <p:cNvPr id="2" name="Título 1">
            <a:extLst>
              <a:ext uri="{FF2B5EF4-FFF2-40B4-BE49-F238E27FC236}">
                <a16:creationId xmlns:a16="http://schemas.microsoft.com/office/drawing/2014/main" id="{BDD76D7C-CDFD-4A40-80DC-1B67997E8CF4}"/>
              </a:ext>
            </a:extLst>
          </p:cNvPr>
          <p:cNvSpPr>
            <a:spLocks noGrp="1"/>
          </p:cNvSpPr>
          <p:nvPr>
            <p:ph type="title"/>
          </p:nvPr>
        </p:nvSpPr>
        <p:spPr>
          <a:xfrm>
            <a:off x="677334" y="156238"/>
            <a:ext cx="8596668" cy="1320800"/>
          </a:xfrm>
        </p:spPr>
        <p:txBody>
          <a:bodyPr>
            <a:normAutofit/>
          </a:bodyPr>
          <a:lstStyle/>
          <a:p>
            <a:pPr algn="ctr"/>
            <a:r>
              <a:rPr lang="es-ES" sz="5400" b="1" dirty="0">
                <a:solidFill>
                  <a:schemeClr val="accent4"/>
                </a:solidFill>
                <a:effectLst>
                  <a:outerShdw blurRad="38100" dist="38100" dir="2700000" algn="tl">
                    <a:srgbClr val="000000">
                      <a:alpha val="43137"/>
                    </a:srgbClr>
                  </a:outerShdw>
                </a:effectLst>
              </a:rPr>
              <a:t>PSICOSOCIAL</a:t>
            </a:r>
            <a:endParaRPr lang="es-CO" sz="5400" b="1" dirty="0">
              <a:solidFill>
                <a:schemeClr val="accent4"/>
              </a:solidFill>
              <a:effectLst>
                <a:outerShdw blurRad="38100" dist="38100" dir="2700000" algn="tl">
                  <a:srgbClr val="000000">
                    <a:alpha val="43137"/>
                  </a:srgbClr>
                </a:outerShdw>
              </a:effectLst>
            </a:endParaRPr>
          </a:p>
        </p:txBody>
      </p:sp>
      <p:sp>
        <p:nvSpPr>
          <p:cNvPr id="4" name="Rectángulo: esquinas redondeadas 3">
            <a:extLst>
              <a:ext uri="{FF2B5EF4-FFF2-40B4-BE49-F238E27FC236}">
                <a16:creationId xmlns:a16="http://schemas.microsoft.com/office/drawing/2014/main" id="{426F4899-EF26-4076-BCC0-98B9330AD8C7}"/>
              </a:ext>
            </a:extLst>
          </p:cNvPr>
          <p:cNvSpPr/>
          <p:nvPr/>
        </p:nvSpPr>
        <p:spPr>
          <a:xfrm>
            <a:off x="257175" y="1266825"/>
            <a:ext cx="3876675" cy="1647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Características de la organización del trabajo (comunicación, organización del trabajo, demandas cualitativas y cuantitativas de la labor)</a:t>
            </a:r>
            <a:endParaRPr lang="es-CO" dirty="0"/>
          </a:p>
        </p:txBody>
      </p:sp>
      <p:sp>
        <p:nvSpPr>
          <p:cNvPr id="5" name="Rectángulo: esquinas redondeadas 4">
            <a:extLst>
              <a:ext uri="{FF2B5EF4-FFF2-40B4-BE49-F238E27FC236}">
                <a16:creationId xmlns:a16="http://schemas.microsoft.com/office/drawing/2014/main" id="{8145AF31-112D-4C1D-958A-8F5AD3B51372}"/>
              </a:ext>
            </a:extLst>
          </p:cNvPr>
          <p:cNvSpPr/>
          <p:nvPr/>
        </p:nvSpPr>
        <p:spPr>
          <a:xfrm>
            <a:off x="4905375" y="1266825"/>
            <a:ext cx="4581525" cy="1647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Gestión Organizacional (estilo de mando, contratación, inducción, capacitación, bienestar social, evaluación del desempeño y manejo de cambios)</a:t>
            </a:r>
            <a:endParaRPr lang="es-CO" dirty="0"/>
          </a:p>
        </p:txBody>
      </p:sp>
    </p:spTree>
    <p:extLst>
      <p:ext uri="{BB962C8B-B14F-4D97-AF65-F5344CB8AC3E}">
        <p14:creationId xmlns:p14="http://schemas.microsoft.com/office/powerpoint/2010/main" val="194321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51175D-AE54-43D5-B507-6D6E1C86E977}"/>
              </a:ext>
            </a:extLst>
          </p:cNvPr>
          <p:cNvSpPr>
            <a:spLocks noGrp="1"/>
          </p:cNvSpPr>
          <p:nvPr>
            <p:ph type="title"/>
          </p:nvPr>
        </p:nvSpPr>
        <p:spPr>
          <a:xfrm>
            <a:off x="610659" y="142875"/>
            <a:ext cx="8596668" cy="952500"/>
          </a:xfrm>
        </p:spPr>
        <p:txBody>
          <a:bodyPr>
            <a:normAutofit/>
          </a:bodyPr>
          <a:lstStyle/>
          <a:p>
            <a:pPr algn="ctr"/>
            <a:r>
              <a:rPr lang="es-ES" sz="5400" b="1" dirty="0">
                <a:effectLst>
                  <a:outerShdw blurRad="38100" dist="38100" dir="2700000" algn="tl">
                    <a:srgbClr val="000000">
                      <a:alpha val="43137"/>
                    </a:srgbClr>
                  </a:outerShdw>
                </a:effectLst>
              </a:rPr>
              <a:t>Generalidades</a:t>
            </a:r>
            <a:endParaRPr lang="es-CO" sz="5400" b="1" dirty="0">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D91AAD6E-110A-44D0-9BF0-CE6ECDA30D83}"/>
              </a:ext>
            </a:extLst>
          </p:cNvPr>
          <p:cNvSpPr>
            <a:spLocks noGrp="1"/>
          </p:cNvSpPr>
          <p:nvPr>
            <p:ph idx="1"/>
          </p:nvPr>
        </p:nvSpPr>
        <p:spPr>
          <a:xfrm>
            <a:off x="333375" y="1171575"/>
            <a:ext cx="9016827" cy="5143500"/>
          </a:xfrm>
        </p:spPr>
        <p:txBody>
          <a:bodyPr>
            <a:normAutofit/>
          </a:bodyPr>
          <a:lstStyle/>
          <a:p>
            <a:pPr algn="just"/>
            <a:r>
              <a:rPr lang="es-ES" sz="2000" b="1" dirty="0"/>
              <a:t>Peligro: </a:t>
            </a:r>
            <a:r>
              <a:rPr lang="es-ES" sz="2000" dirty="0"/>
              <a:t>Fuente, situación o acto con potencial de daño en términos de enfermedad o lesión a las personas, o una combinación de éstos (NTC-OHSAS 18001). </a:t>
            </a:r>
          </a:p>
          <a:p>
            <a:pPr algn="just"/>
            <a:r>
              <a:rPr lang="es-ES" sz="2000" b="1" dirty="0"/>
              <a:t>Riesgo: </a:t>
            </a:r>
            <a:r>
              <a:rPr lang="es-ES" sz="2000" dirty="0"/>
              <a:t>Combinación de la probabilidad de que ocurra(n) un(os) evento(s) o exposición(es) peligroso(s), y la severidad de lesión o enfermedad, que puede ser causado por el (los) evento(s) o la(s) exposición(es) (NTC-OHSAS 18001). </a:t>
            </a:r>
          </a:p>
          <a:p>
            <a:pPr algn="just"/>
            <a:r>
              <a:rPr lang="es-ES" sz="2000" dirty="0"/>
              <a:t>El propósito general de la identificación de los peligros y la valoración de los riesgos en Seguridad y Salud en el trabajo, es entender los peligros que se pueden generar en el desarrollo de las actividades, con el fin de que la organización pueda establecer los controles necesarios, al punto de asegurar que cualquier riesgo sea aceptable. </a:t>
            </a:r>
          </a:p>
          <a:p>
            <a:pPr algn="just"/>
            <a:r>
              <a:rPr lang="es-ES" sz="2000" dirty="0"/>
              <a:t>Todos los trabajadores deberían identificar y comunicar a su empleador los peligros asociados a su actividad laboral. </a:t>
            </a:r>
          </a:p>
          <a:p>
            <a:pPr algn="just"/>
            <a:endParaRPr lang="es-CO" sz="2000" dirty="0"/>
          </a:p>
        </p:txBody>
      </p:sp>
    </p:spTree>
    <p:extLst>
      <p:ext uri="{BB962C8B-B14F-4D97-AF65-F5344CB8AC3E}">
        <p14:creationId xmlns:p14="http://schemas.microsoft.com/office/powerpoint/2010/main" val="1956138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n 17">
            <a:extLst>
              <a:ext uri="{FF2B5EF4-FFF2-40B4-BE49-F238E27FC236}">
                <a16:creationId xmlns:a16="http://schemas.microsoft.com/office/drawing/2014/main" id="{C939DE15-6C8F-48E1-8F9D-D5EC73C1F4AB}"/>
              </a:ext>
            </a:extLst>
          </p:cNvPr>
          <p:cNvPicPr>
            <a:picLocks noChangeAspect="1"/>
          </p:cNvPicPr>
          <p:nvPr/>
        </p:nvPicPr>
        <p:blipFill>
          <a:blip r:embed="rId2"/>
          <a:stretch>
            <a:fillRect/>
          </a:stretch>
        </p:blipFill>
        <p:spPr>
          <a:xfrm>
            <a:off x="2094731" y="1322388"/>
            <a:ext cx="4997319" cy="4621212"/>
          </a:xfrm>
          <a:prstGeom prst="rect">
            <a:avLst/>
          </a:prstGeom>
        </p:spPr>
      </p:pic>
      <p:sp>
        <p:nvSpPr>
          <p:cNvPr id="2" name="Título 1">
            <a:extLst>
              <a:ext uri="{FF2B5EF4-FFF2-40B4-BE49-F238E27FC236}">
                <a16:creationId xmlns:a16="http://schemas.microsoft.com/office/drawing/2014/main" id="{99D5D19A-52AA-4683-8069-DEF9A087A746}"/>
              </a:ext>
            </a:extLst>
          </p:cNvPr>
          <p:cNvSpPr>
            <a:spLocks noGrp="1"/>
          </p:cNvSpPr>
          <p:nvPr>
            <p:ph type="title"/>
          </p:nvPr>
        </p:nvSpPr>
        <p:spPr>
          <a:xfrm>
            <a:off x="677334" y="285750"/>
            <a:ext cx="8596668" cy="1320800"/>
          </a:xfrm>
        </p:spPr>
        <p:txBody>
          <a:bodyPr>
            <a:normAutofit/>
          </a:bodyPr>
          <a:lstStyle/>
          <a:p>
            <a:pPr algn="ctr"/>
            <a:r>
              <a:rPr lang="es-ES" sz="5400" b="1" dirty="0">
                <a:solidFill>
                  <a:schemeClr val="accent4"/>
                </a:solidFill>
                <a:effectLst>
                  <a:outerShdw blurRad="38100" dist="38100" dir="2700000" algn="tl">
                    <a:srgbClr val="000000">
                      <a:alpha val="43137"/>
                    </a:srgbClr>
                  </a:outerShdw>
                </a:effectLst>
              </a:rPr>
              <a:t>BIOLOGICO</a:t>
            </a:r>
            <a:endParaRPr lang="es-CO" sz="5400" b="1" dirty="0">
              <a:solidFill>
                <a:schemeClr val="accent4"/>
              </a:solidFill>
              <a:effectLst>
                <a:outerShdw blurRad="38100" dist="38100" dir="2700000" algn="tl">
                  <a:srgbClr val="000000">
                    <a:alpha val="43137"/>
                  </a:srgbClr>
                </a:outerShdw>
              </a:effectLst>
            </a:endParaRPr>
          </a:p>
        </p:txBody>
      </p:sp>
      <p:sp>
        <p:nvSpPr>
          <p:cNvPr id="4" name="Rectángulo: esquinas redondeadas 3">
            <a:extLst>
              <a:ext uri="{FF2B5EF4-FFF2-40B4-BE49-F238E27FC236}">
                <a16:creationId xmlns:a16="http://schemas.microsoft.com/office/drawing/2014/main" id="{D9380BC7-F30E-425C-9E29-A82AD7E845B4}"/>
              </a:ext>
            </a:extLst>
          </p:cNvPr>
          <p:cNvSpPr/>
          <p:nvPr/>
        </p:nvSpPr>
        <p:spPr>
          <a:xfrm>
            <a:off x="876300" y="1401762"/>
            <a:ext cx="1933575" cy="952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Virus</a:t>
            </a:r>
            <a:endParaRPr lang="es-CO" sz="2400" dirty="0"/>
          </a:p>
        </p:txBody>
      </p:sp>
      <p:sp>
        <p:nvSpPr>
          <p:cNvPr id="11" name="Rectángulo: esquinas redondeadas 10">
            <a:extLst>
              <a:ext uri="{FF2B5EF4-FFF2-40B4-BE49-F238E27FC236}">
                <a16:creationId xmlns:a16="http://schemas.microsoft.com/office/drawing/2014/main" id="{CEC15898-AAA5-4681-A34E-241AB8930EF5}"/>
              </a:ext>
            </a:extLst>
          </p:cNvPr>
          <p:cNvSpPr/>
          <p:nvPr/>
        </p:nvSpPr>
        <p:spPr>
          <a:xfrm>
            <a:off x="876300" y="2952750"/>
            <a:ext cx="1857375" cy="952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Bacterias</a:t>
            </a:r>
            <a:r>
              <a:rPr lang="es-ES" dirty="0"/>
              <a:t> </a:t>
            </a:r>
            <a:endParaRPr lang="es-CO" dirty="0"/>
          </a:p>
        </p:txBody>
      </p:sp>
      <p:sp>
        <p:nvSpPr>
          <p:cNvPr id="12" name="Rectángulo: esquinas redondeadas 11">
            <a:extLst>
              <a:ext uri="{FF2B5EF4-FFF2-40B4-BE49-F238E27FC236}">
                <a16:creationId xmlns:a16="http://schemas.microsoft.com/office/drawing/2014/main" id="{87ED3C4C-BC7D-4D8A-9E9F-418BD5E1B787}"/>
              </a:ext>
            </a:extLst>
          </p:cNvPr>
          <p:cNvSpPr/>
          <p:nvPr/>
        </p:nvSpPr>
        <p:spPr>
          <a:xfrm>
            <a:off x="876299" y="4503738"/>
            <a:ext cx="1857375" cy="1031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Hongos</a:t>
            </a:r>
            <a:endParaRPr lang="es-CO" dirty="0"/>
          </a:p>
        </p:txBody>
      </p:sp>
      <p:sp>
        <p:nvSpPr>
          <p:cNvPr id="13" name="Rectángulo: esquinas redondeadas 12">
            <a:extLst>
              <a:ext uri="{FF2B5EF4-FFF2-40B4-BE49-F238E27FC236}">
                <a16:creationId xmlns:a16="http://schemas.microsoft.com/office/drawing/2014/main" id="{A85CECD4-F0C9-4301-B5D4-7B13D4087ED2}"/>
              </a:ext>
            </a:extLst>
          </p:cNvPr>
          <p:cNvSpPr/>
          <p:nvPr/>
        </p:nvSpPr>
        <p:spPr>
          <a:xfrm>
            <a:off x="6724650" y="1401762"/>
            <a:ext cx="2105025" cy="952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Picaduras</a:t>
            </a:r>
            <a:endParaRPr lang="es-CO" dirty="0"/>
          </a:p>
        </p:txBody>
      </p:sp>
      <p:sp>
        <p:nvSpPr>
          <p:cNvPr id="14" name="Rectángulo: esquinas redondeadas 13">
            <a:extLst>
              <a:ext uri="{FF2B5EF4-FFF2-40B4-BE49-F238E27FC236}">
                <a16:creationId xmlns:a16="http://schemas.microsoft.com/office/drawing/2014/main" id="{0666EF0E-B093-4D9B-9E10-CFFCB8A4E773}"/>
              </a:ext>
            </a:extLst>
          </p:cNvPr>
          <p:cNvSpPr/>
          <p:nvPr/>
        </p:nvSpPr>
        <p:spPr>
          <a:xfrm>
            <a:off x="6724650" y="2990850"/>
            <a:ext cx="2105025" cy="952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Mordeduras</a:t>
            </a:r>
            <a:endParaRPr lang="es-CO" dirty="0"/>
          </a:p>
        </p:txBody>
      </p:sp>
      <p:sp>
        <p:nvSpPr>
          <p:cNvPr id="15" name="Rectángulo: esquinas redondeadas 14">
            <a:extLst>
              <a:ext uri="{FF2B5EF4-FFF2-40B4-BE49-F238E27FC236}">
                <a16:creationId xmlns:a16="http://schemas.microsoft.com/office/drawing/2014/main" id="{A24540DD-0CDA-45F2-B453-538E2B7588F2}"/>
              </a:ext>
            </a:extLst>
          </p:cNvPr>
          <p:cNvSpPr/>
          <p:nvPr/>
        </p:nvSpPr>
        <p:spPr>
          <a:xfrm>
            <a:off x="6719887" y="4503738"/>
            <a:ext cx="2105025" cy="968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Parásitos</a:t>
            </a:r>
            <a:endParaRPr lang="es-CO" dirty="0"/>
          </a:p>
        </p:txBody>
      </p:sp>
      <p:sp>
        <p:nvSpPr>
          <p:cNvPr id="16" name="Rectángulo: esquinas redondeadas 15">
            <a:extLst>
              <a:ext uri="{FF2B5EF4-FFF2-40B4-BE49-F238E27FC236}">
                <a16:creationId xmlns:a16="http://schemas.microsoft.com/office/drawing/2014/main" id="{DA7AF8E5-70B6-4913-8E36-3CC191BF746D}"/>
              </a:ext>
            </a:extLst>
          </p:cNvPr>
          <p:cNvSpPr/>
          <p:nvPr/>
        </p:nvSpPr>
        <p:spPr>
          <a:xfrm>
            <a:off x="3367089" y="4724400"/>
            <a:ext cx="2105025" cy="1085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Fluidos</a:t>
            </a:r>
            <a:r>
              <a:rPr lang="es-ES" dirty="0"/>
              <a:t> o </a:t>
            </a:r>
            <a:r>
              <a:rPr lang="es-ES" sz="2400" dirty="0"/>
              <a:t>excrementos</a:t>
            </a:r>
            <a:endParaRPr lang="es-CO" dirty="0"/>
          </a:p>
        </p:txBody>
      </p:sp>
    </p:spTree>
    <p:extLst>
      <p:ext uri="{BB962C8B-B14F-4D97-AF65-F5344CB8AC3E}">
        <p14:creationId xmlns:p14="http://schemas.microsoft.com/office/powerpoint/2010/main" val="277204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6119F1FD-F852-42CF-AD60-D211303A7BBB}"/>
              </a:ext>
            </a:extLst>
          </p:cNvPr>
          <p:cNvPicPr>
            <a:picLocks noChangeAspect="1"/>
          </p:cNvPicPr>
          <p:nvPr/>
        </p:nvPicPr>
        <p:blipFill>
          <a:blip r:embed="rId2"/>
          <a:stretch>
            <a:fillRect/>
          </a:stretch>
        </p:blipFill>
        <p:spPr>
          <a:xfrm>
            <a:off x="2600325" y="1333500"/>
            <a:ext cx="4467225" cy="4848225"/>
          </a:xfrm>
          <a:prstGeom prst="rect">
            <a:avLst/>
          </a:prstGeom>
        </p:spPr>
      </p:pic>
      <p:sp>
        <p:nvSpPr>
          <p:cNvPr id="2" name="Título 1">
            <a:extLst>
              <a:ext uri="{FF2B5EF4-FFF2-40B4-BE49-F238E27FC236}">
                <a16:creationId xmlns:a16="http://schemas.microsoft.com/office/drawing/2014/main" id="{650C7EA2-9F35-43EC-BF96-50ED9441C0F4}"/>
              </a:ext>
            </a:extLst>
          </p:cNvPr>
          <p:cNvSpPr>
            <a:spLocks noGrp="1"/>
          </p:cNvSpPr>
          <p:nvPr>
            <p:ph type="title"/>
          </p:nvPr>
        </p:nvSpPr>
        <p:spPr>
          <a:xfrm>
            <a:off x="677334" y="156238"/>
            <a:ext cx="8596668" cy="1320800"/>
          </a:xfrm>
        </p:spPr>
        <p:txBody>
          <a:bodyPr>
            <a:normAutofit/>
          </a:bodyPr>
          <a:lstStyle/>
          <a:p>
            <a:pPr algn="ctr"/>
            <a:r>
              <a:rPr lang="es-ES" sz="5400" b="1" dirty="0">
                <a:solidFill>
                  <a:schemeClr val="accent4"/>
                </a:solidFill>
                <a:effectLst>
                  <a:outerShdw blurRad="38100" dist="38100" dir="2700000" algn="tl">
                    <a:srgbClr val="000000">
                      <a:alpha val="43137"/>
                    </a:srgbClr>
                  </a:outerShdw>
                </a:effectLst>
              </a:rPr>
              <a:t>FISICOS</a:t>
            </a:r>
            <a:endParaRPr lang="es-CO" sz="5400" b="1" dirty="0">
              <a:solidFill>
                <a:schemeClr val="accent4"/>
              </a:solidFill>
              <a:effectLst>
                <a:outerShdw blurRad="38100" dist="38100" dir="2700000" algn="tl">
                  <a:srgbClr val="000000">
                    <a:alpha val="43137"/>
                  </a:srgbClr>
                </a:outerShdw>
              </a:effectLst>
            </a:endParaRPr>
          </a:p>
        </p:txBody>
      </p:sp>
      <p:sp>
        <p:nvSpPr>
          <p:cNvPr id="4" name="Rectángulo: esquinas redondeadas 3">
            <a:extLst>
              <a:ext uri="{FF2B5EF4-FFF2-40B4-BE49-F238E27FC236}">
                <a16:creationId xmlns:a16="http://schemas.microsoft.com/office/drawing/2014/main" id="{CA00D878-0250-4186-B621-C40F11E4AD7C}"/>
              </a:ext>
            </a:extLst>
          </p:cNvPr>
          <p:cNvSpPr/>
          <p:nvPr/>
        </p:nvSpPr>
        <p:spPr>
          <a:xfrm>
            <a:off x="104775" y="1333500"/>
            <a:ext cx="2495550"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Ruido (intermitente-continuo)</a:t>
            </a:r>
            <a:endParaRPr lang="es-CO" dirty="0"/>
          </a:p>
        </p:txBody>
      </p:sp>
      <p:sp>
        <p:nvSpPr>
          <p:cNvPr id="5" name="Rectángulo: esquinas redondeadas 4">
            <a:extLst>
              <a:ext uri="{FF2B5EF4-FFF2-40B4-BE49-F238E27FC236}">
                <a16:creationId xmlns:a16="http://schemas.microsoft.com/office/drawing/2014/main" id="{A05F2950-9423-44A5-8A1C-752395C8DA15}"/>
              </a:ext>
            </a:extLst>
          </p:cNvPr>
          <p:cNvSpPr/>
          <p:nvPr/>
        </p:nvSpPr>
        <p:spPr>
          <a:xfrm>
            <a:off x="104775" y="2852737"/>
            <a:ext cx="2495550"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Temperaturas extremas (calor-frio)</a:t>
            </a:r>
            <a:endParaRPr lang="es-CO" dirty="0"/>
          </a:p>
        </p:txBody>
      </p:sp>
      <p:sp>
        <p:nvSpPr>
          <p:cNvPr id="6" name="Rectángulo: esquinas redondeadas 5">
            <a:extLst>
              <a:ext uri="{FF2B5EF4-FFF2-40B4-BE49-F238E27FC236}">
                <a16:creationId xmlns:a16="http://schemas.microsoft.com/office/drawing/2014/main" id="{8E360CF0-48C1-4472-A8E4-25989D97401E}"/>
              </a:ext>
            </a:extLst>
          </p:cNvPr>
          <p:cNvSpPr/>
          <p:nvPr/>
        </p:nvSpPr>
        <p:spPr>
          <a:xfrm>
            <a:off x="104775" y="4371974"/>
            <a:ext cx="2495550" cy="116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Radiaciones no ionizantes (laser, infrarrojo, ultravioleta)</a:t>
            </a:r>
            <a:endParaRPr lang="es-CO" dirty="0"/>
          </a:p>
        </p:txBody>
      </p:sp>
      <p:sp>
        <p:nvSpPr>
          <p:cNvPr id="7" name="Rectángulo: esquinas redondeadas 6">
            <a:extLst>
              <a:ext uri="{FF2B5EF4-FFF2-40B4-BE49-F238E27FC236}">
                <a16:creationId xmlns:a16="http://schemas.microsoft.com/office/drawing/2014/main" id="{E565D618-B7C6-455E-855B-DA186A61A618}"/>
              </a:ext>
            </a:extLst>
          </p:cNvPr>
          <p:cNvSpPr/>
          <p:nvPr/>
        </p:nvSpPr>
        <p:spPr>
          <a:xfrm>
            <a:off x="6867525" y="1323975"/>
            <a:ext cx="2724150"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Iluminación (luz visible por exceso o deficiente)</a:t>
            </a:r>
            <a:endParaRPr lang="es-CO" dirty="0"/>
          </a:p>
        </p:txBody>
      </p:sp>
      <p:sp>
        <p:nvSpPr>
          <p:cNvPr id="8" name="Rectángulo: esquinas redondeadas 7">
            <a:extLst>
              <a:ext uri="{FF2B5EF4-FFF2-40B4-BE49-F238E27FC236}">
                <a16:creationId xmlns:a16="http://schemas.microsoft.com/office/drawing/2014/main" id="{30110C90-E8C6-488F-89AA-B9E43DE29BFF}"/>
              </a:ext>
            </a:extLst>
          </p:cNvPr>
          <p:cNvSpPr/>
          <p:nvPr/>
        </p:nvSpPr>
        <p:spPr>
          <a:xfrm>
            <a:off x="6972300" y="2924837"/>
            <a:ext cx="271462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Radiaciones ionizantes (Rayos x)</a:t>
            </a:r>
            <a:endParaRPr lang="es-CO" dirty="0"/>
          </a:p>
        </p:txBody>
      </p:sp>
      <p:sp>
        <p:nvSpPr>
          <p:cNvPr id="9" name="Rectángulo: esquinas redondeadas 8">
            <a:extLst>
              <a:ext uri="{FF2B5EF4-FFF2-40B4-BE49-F238E27FC236}">
                <a16:creationId xmlns:a16="http://schemas.microsoft.com/office/drawing/2014/main" id="{1A8E6175-D89F-4934-B622-6F81FD803E5D}"/>
              </a:ext>
            </a:extLst>
          </p:cNvPr>
          <p:cNvSpPr/>
          <p:nvPr/>
        </p:nvSpPr>
        <p:spPr>
          <a:xfrm>
            <a:off x="6905625" y="4610099"/>
            <a:ext cx="2609850" cy="923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Vibración (cuerpo entero-segmentaria)</a:t>
            </a:r>
            <a:endParaRPr lang="es-CO" dirty="0"/>
          </a:p>
        </p:txBody>
      </p:sp>
    </p:spTree>
    <p:extLst>
      <p:ext uri="{BB962C8B-B14F-4D97-AF65-F5344CB8AC3E}">
        <p14:creationId xmlns:p14="http://schemas.microsoft.com/office/powerpoint/2010/main" val="2347008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62F35928-A0E2-4294-9003-354400AF4548}"/>
              </a:ext>
            </a:extLst>
          </p:cNvPr>
          <p:cNvPicPr>
            <a:picLocks noChangeAspect="1"/>
          </p:cNvPicPr>
          <p:nvPr/>
        </p:nvPicPr>
        <p:blipFill>
          <a:blip r:embed="rId2"/>
          <a:stretch>
            <a:fillRect/>
          </a:stretch>
        </p:blipFill>
        <p:spPr>
          <a:xfrm>
            <a:off x="2476501" y="1364331"/>
            <a:ext cx="4616272" cy="4760244"/>
          </a:xfrm>
          <a:prstGeom prst="rect">
            <a:avLst/>
          </a:prstGeom>
        </p:spPr>
      </p:pic>
      <p:sp>
        <p:nvSpPr>
          <p:cNvPr id="2" name="Título 1">
            <a:extLst>
              <a:ext uri="{FF2B5EF4-FFF2-40B4-BE49-F238E27FC236}">
                <a16:creationId xmlns:a16="http://schemas.microsoft.com/office/drawing/2014/main" id="{7FB3F697-252D-4ED9-B8AC-643BA86D1754}"/>
              </a:ext>
            </a:extLst>
          </p:cNvPr>
          <p:cNvSpPr>
            <a:spLocks noGrp="1"/>
          </p:cNvSpPr>
          <p:nvPr>
            <p:ph type="title"/>
          </p:nvPr>
        </p:nvSpPr>
        <p:spPr>
          <a:xfrm>
            <a:off x="677334" y="257175"/>
            <a:ext cx="8596668" cy="1320800"/>
          </a:xfrm>
        </p:spPr>
        <p:txBody>
          <a:bodyPr>
            <a:normAutofit/>
          </a:bodyPr>
          <a:lstStyle/>
          <a:p>
            <a:pPr algn="ctr"/>
            <a:r>
              <a:rPr lang="es-ES" sz="5400" b="1" dirty="0">
                <a:solidFill>
                  <a:schemeClr val="accent4"/>
                </a:solidFill>
                <a:effectLst>
                  <a:outerShdw blurRad="38100" dist="38100" dir="2700000" algn="tl">
                    <a:srgbClr val="000000">
                      <a:alpha val="43137"/>
                    </a:srgbClr>
                  </a:outerShdw>
                </a:effectLst>
              </a:rPr>
              <a:t>QUIMICOS</a:t>
            </a:r>
            <a:endParaRPr lang="es-CO" sz="5400" b="1" dirty="0">
              <a:solidFill>
                <a:schemeClr val="accent4"/>
              </a:solidFill>
              <a:effectLst>
                <a:outerShdw blurRad="38100" dist="38100" dir="2700000" algn="tl">
                  <a:srgbClr val="000000">
                    <a:alpha val="43137"/>
                  </a:srgbClr>
                </a:outerShdw>
              </a:effectLst>
            </a:endParaRPr>
          </a:p>
        </p:txBody>
      </p:sp>
      <p:sp>
        <p:nvSpPr>
          <p:cNvPr id="4" name="Rectángulo: esquinas redondeadas 3">
            <a:extLst>
              <a:ext uri="{FF2B5EF4-FFF2-40B4-BE49-F238E27FC236}">
                <a16:creationId xmlns:a16="http://schemas.microsoft.com/office/drawing/2014/main" id="{1AD4BF03-C814-479A-9232-A713851D2872}"/>
              </a:ext>
            </a:extLst>
          </p:cNvPr>
          <p:cNvSpPr/>
          <p:nvPr/>
        </p:nvSpPr>
        <p:spPr>
          <a:xfrm>
            <a:off x="390525" y="1381125"/>
            <a:ext cx="2009775" cy="86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Gases y vapores</a:t>
            </a:r>
            <a:endParaRPr lang="es-CO" dirty="0"/>
          </a:p>
        </p:txBody>
      </p:sp>
      <p:sp>
        <p:nvSpPr>
          <p:cNvPr id="5" name="Rectángulo: esquinas redondeadas 4">
            <a:extLst>
              <a:ext uri="{FF2B5EF4-FFF2-40B4-BE49-F238E27FC236}">
                <a16:creationId xmlns:a16="http://schemas.microsoft.com/office/drawing/2014/main" id="{385D4B4C-8213-4458-96C5-DCDD0B77B335}"/>
              </a:ext>
            </a:extLst>
          </p:cNvPr>
          <p:cNvSpPr/>
          <p:nvPr/>
        </p:nvSpPr>
        <p:spPr>
          <a:xfrm>
            <a:off x="390525" y="2876550"/>
            <a:ext cx="2009775" cy="86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Polvos orgánicos e inorgánicos</a:t>
            </a:r>
            <a:endParaRPr lang="es-CO" dirty="0"/>
          </a:p>
        </p:txBody>
      </p:sp>
      <p:sp>
        <p:nvSpPr>
          <p:cNvPr id="6" name="Rectángulo: esquinas redondeadas 5">
            <a:extLst>
              <a:ext uri="{FF2B5EF4-FFF2-40B4-BE49-F238E27FC236}">
                <a16:creationId xmlns:a16="http://schemas.microsoft.com/office/drawing/2014/main" id="{5B9911EE-ABC9-4444-B4EF-2F414F959605}"/>
              </a:ext>
            </a:extLst>
          </p:cNvPr>
          <p:cNvSpPr/>
          <p:nvPr/>
        </p:nvSpPr>
        <p:spPr>
          <a:xfrm>
            <a:off x="390525" y="4314825"/>
            <a:ext cx="2009775" cy="86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Líquidos (nieblas y rocíos)</a:t>
            </a:r>
            <a:endParaRPr lang="es-CO" dirty="0"/>
          </a:p>
        </p:txBody>
      </p:sp>
      <p:sp>
        <p:nvSpPr>
          <p:cNvPr id="7" name="Rectángulo: esquinas redondeadas 6">
            <a:extLst>
              <a:ext uri="{FF2B5EF4-FFF2-40B4-BE49-F238E27FC236}">
                <a16:creationId xmlns:a16="http://schemas.microsoft.com/office/drawing/2014/main" id="{55FAF24B-9FFC-4FF2-8BB2-CB2187C40A3C}"/>
              </a:ext>
            </a:extLst>
          </p:cNvPr>
          <p:cNvSpPr/>
          <p:nvPr/>
        </p:nvSpPr>
        <p:spPr>
          <a:xfrm>
            <a:off x="7092775" y="1381125"/>
            <a:ext cx="2181225" cy="86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Fibras</a:t>
            </a:r>
            <a:endParaRPr lang="es-CO" dirty="0"/>
          </a:p>
        </p:txBody>
      </p:sp>
      <p:sp>
        <p:nvSpPr>
          <p:cNvPr id="8" name="Rectángulo: esquinas redondeadas 7">
            <a:extLst>
              <a:ext uri="{FF2B5EF4-FFF2-40B4-BE49-F238E27FC236}">
                <a16:creationId xmlns:a16="http://schemas.microsoft.com/office/drawing/2014/main" id="{627F566B-4229-466F-AA51-00FCEE588330}"/>
              </a:ext>
            </a:extLst>
          </p:cNvPr>
          <p:cNvSpPr/>
          <p:nvPr/>
        </p:nvSpPr>
        <p:spPr>
          <a:xfrm>
            <a:off x="7092777" y="2876550"/>
            <a:ext cx="2181225"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Material particulado</a:t>
            </a:r>
            <a:endParaRPr lang="es-CO" dirty="0"/>
          </a:p>
        </p:txBody>
      </p:sp>
      <p:sp>
        <p:nvSpPr>
          <p:cNvPr id="9" name="Rectángulo: esquinas redondeadas 8">
            <a:extLst>
              <a:ext uri="{FF2B5EF4-FFF2-40B4-BE49-F238E27FC236}">
                <a16:creationId xmlns:a16="http://schemas.microsoft.com/office/drawing/2014/main" id="{AC7DB93D-3B37-4DE4-BCFF-D71CE7D41AF4}"/>
              </a:ext>
            </a:extLst>
          </p:cNvPr>
          <p:cNvSpPr/>
          <p:nvPr/>
        </p:nvSpPr>
        <p:spPr>
          <a:xfrm>
            <a:off x="7092776" y="4314825"/>
            <a:ext cx="2181225" cy="866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Humos (metálicos y no metálicos)</a:t>
            </a:r>
            <a:endParaRPr lang="es-CO" dirty="0"/>
          </a:p>
        </p:txBody>
      </p:sp>
    </p:spTree>
    <p:extLst>
      <p:ext uri="{BB962C8B-B14F-4D97-AF65-F5344CB8AC3E}">
        <p14:creationId xmlns:p14="http://schemas.microsoft.com/office/powerpoint/2010/main" val="3994356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6F989F8-C62E-41BC-A7B5-AECDFF8E4CDE}"/>
              </a:ext>
            </a:extLst>
          </p:cNvPr>
          <p:cNvPicPr>
            <a:picLocks noChangeAspect="1"/>
          </p:cNvPicPr>
          <p:nvPr/>
        </p:nvPicPr>
        <p:blipFill>
          <a:blip r:embed="rId2"/>
          <a:stretch>
            <a:fillRect/>
          </a:stretch>
        </p:blipFill>
        <p:spPr>
          <a:xfrm>
            <a:off x="2917998" y="1930400"/>
            <a:ext cx="4454352" cy="3860800"/>
          </a:xfrm>
          <a:prstGeom prst="rect">
            <a:avLst/>
          </a:prstGeom>
        </p:spPr>
      </p:pic>
      <p:sp>
        <p:nvSpPr>
          <p:cNvPr id="2" name="Título 1">
            <a:extLst>
              <a:ext uri="{FF2B5EF4-FFF2-40B4-BE49-F238E27FC236}">
                <a16:creationId xmlns:a16="http://schemas.microsoft.com/office/drawing/2014/main" id="{8EE0C5D0-EFF4-442C-B324-2D951C7F3669}"/>
              </a:ext>
            </a:extLst>
          </p:cNvPr>
          <p:cNvSpPr>
            <a:spLocks noGrp="1"/>
          </p:cNvSpPr>
          <p:nvPr>
            <p:ph type="title"/>
          </p:nvPr>
        </p:nvSpPr>
        <p:spPr/>
        <p:txBody>
          <a:bodyPr>
            <a:normAutofit/>
          </a:bodyPr>
          <a:lstStyle/>
          <a:p>
            <a:pPr algn="ctr"/>
            <a:r>
              <a:rPr lang="es-ES" sz="5400" b="1" dirty="0">
                <a:solidFill>
                  <a:schemeClr val="accent4"/>
                </a:solidFill>
                <a:effectLst>
                  <a:outerShdw blurRad="38100" dist="38100" dir="2700000" algn="tl">
                    <a:srgbClr val="000000">
                      <a:alpha val="43137"/>
                    </a:srgbClr>
                  </a:outerShdw>
                </a:effectLst>
              </a:rPr>
              <a:t>BIOMECANICOS</a:t>
            </a:r>
            <a:endParaRPr lang="es-CO" sz="5400" b="1" dirty="0">
              <a:solidFill>
                <a:schemeClr val="accent4"/>
              </a:solidFill>
              <a:effectLst>
                <a:outerShdw blurRad="38100" dist="38100" dir="2700000" algn="tl">
                  <a:srgbClr val="000000">
                    <a:alpha val="43137"/>
                  </a:srgbClr>
                </a:outerShdw>
              </a:effectLst>
            </a:endParaRPr>
          </a:p>
        </p:txBody>
      </p:sp>
      <p:sp>
        <p:nvSpPr>
          <p:cNvPr id="4" name="Rectángulo: esquinas redondeadas 3">
            <a:extLst>
              <a:ext uri="{FF2B5EF4-FFF2-40B4-BE49-F238E27FC236}">
                <a16:creationId xmlns:a16="http://schemas.microsoft.com/office/drawing/2014/main" id="{1B4C904D-49AC-4B50-B81F-E0EDB46C35C3}"/>
              </a:ext>
            </a:extLst>
          </p:cNvPr>
          <p:cNvSpPr/>
          <p:nvPr/>
        </p:nvSpPr>
        <p:spPr>
          <a:xfrm>
            <a:off x="203373" y="1930400"/>
            <a:ext cx="2714625" cy="1041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Posturas (prolongada, mantenida, forzada, anti gravitacional)</a:t>
            </a:r>
            <a:endParaRPr lang="es-CO" dirty="0"/>
          </a:p>
        </p:txBody>
      </p:sp>
      <p:sp>
        <p:nvSpPr>
          <p:cNvPr id="5" name="Rectángulo: esquinas redondeadas 4">
            <a:extLst>
              <a:ext uri="{FF2B5EF4-FFF2-40B4-BE49-F238E27FC236}">
                <a16:creationId xmlns:a16="http://schemas.microsoft.com/office/drawing/2014/main" id="{12BCEBE7-44B3-4DD6-9FA9-302663B28EA3}"/>
              </a:ext>
            </a:extLst>
          </p:cNvPr>
          <p:cNvSpPr/>
          <p:nvPr/>
        </p:nvSpPr>
        <p:spPr>
          <a:xfrm>
            <a:off x="203373" y="4146551"/>
            <a:ext cx="2714625"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Manipulación de cargas</a:t>
            </a:r>
            <a:endParaRPr lang="es-CO" dirty="0"/>
          </a:p>
        </p:txBody>
      </p:sp>
      <p:sp>
        <p:nvSpPr>
          <p:cNvPr id="6" name="Rectángulo: esquinas redondeadas 5">
            <a:extLst>
              <a:ext uri="{FF2B5EF4-FFF2-40B4-BE49-F238E27FC236}">
                <a16:creationId xmlns:a16="http://schemas.microsoft.com/office/drawing/2014/main" id="{2BD078CB-BB38-4B14-8048-4192DFFACCFA}"/>
              </a:ext>
            </a:extLst>
          </p:cNvPr>
          <p:cNvSpPr/>
          <p:nvPr/>
        </p:nvSpPr>
        <p:spPr>
          <a:xfrm>
            <a:off x="7372349" y="1787525"/>
            <a:ext cx="2314575" cy="1181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Movimientos repetitivos</a:t>
            </a:r>
            <a:endParaRPr lang="es-CO" dirty="0"/>
          </a:p>
        </p:txBody>
      </p:sp>
      <p:sp>
        <p:nvSpPr>
          <p:cNvPr id="7" name="Rectángulo: esquinas redondeadas 6">
            <a:extLst>
              <a:ext uri="{FF2B5EF4-FFF2-40B4-BE49-F238E27FC236}">
                <a16:creationId xmlns:a16="http://schemas.microsoft.com/office/drawing/2014/main" id="{51F15423-FC7C-4CA1-917C-0AC2E12B38F0}"/>
              </a:ext>
            </a:extLst>
          </p:cNvPr>
          <p:cNvSpPr/>
          <p:nvPr/>
        </p:nvSpPr>
        <p:spPr>
          <a:xfrm>
            <a:off x="7434261" y="4146550"/>
            <a:ext cx="2314575"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Esfuerzo</a:t>
            </a:r>
            <a:endParaRPr lang="es-CO" dirty="0"/>
          </a:p>
        </p:txBody>
      </p:sp>
    </p:spTree>
    <p:extLst>
      <p:ext uri="{BB962C8B-B14F-4D97-AF65-F5344CB8AC3E}">
        <p14:creationId xmlns:p14="http://schemas.microsoft.com/office/powerpoint/2010/main" val="247068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4FDB8890-EA02-4D74-9D8E-3EA44BDF5848}"/>
              </a:ext>
            </a:extLst>
          </p:cNvPr>
          <p:cNvPicPr>
            <a:picLocks noChangeAspect="1"/>
          </p:cNvPicPr>
          <p:nvPr/>
        </p:nvPicPr>
        <p:blipFill>
          <a:blip r:embed="rId2"/>
          <a:stretch>
            <a:fillRect/>
          </a:stretch>
        </p:blipFill>
        <p:spPr>
          <a:xfrm>
            <a:off x="2628900" y="2305181"/>
            <a:ext cx="3795711" cy="4396581"/>
          </a:xfrm>
          <a:prstGeom prst="rect">
            <a:avLst/>
          </a:prstGeom>
        </p:spPr>
      </p:pic>
      <p:sp>
        <p:nvSpPr>
          <p:cNvPr id="2" name="Título 1">
            <a:extLst>
              <a:ext uri="{FF2B5EF4-FFF2-40B4-BE49-F238E27FC236}">
                <a16:creationId xmlns:a16="http://schemas.microsoft.com/office/drawing/2014/main" id="{D4DC05BF-71E0-4614-A3D3-3416D2A78E36}"/>
              </a:ext>
            </a:extLst>
          </p:cNvPr>
          <p:cNvSpPr>
            <a:spLocks noGrp="1"/>
          </p:cNvSpPr>
          <p:nvPr>
            <p:ph type="title"/>
          </p:nvPr>
        </p:nvSpPr>
        <p:spPr>
          <a:xfrm>
            <a:off x="677334" y="156238"/>
            <a:ext cx="8596668" cy="1320800"/>
          </a:xfrm>
        </p:spPr>
        <p:txBody>
          <a:bodyPr>
            <a:normAutofit fontScale="90000"/>
          </a:bodyPr>
          <a:lstStyle/>
          <a:p>
            <a:pPr algn="ctr"/>
            <a:r>
              <a:rPr lang="es-ES" sz="5400" b="1" dirty="0">
                <a:solidFill>
                  <a:schemeClr val="accent4"/>
                </a:solidFill>
                <a:effectLst>
                  <a:outerShdw blurRad="38100" dist="38100" dir="2700000" algn="tl">
                    <a:srgbClr val="000000">
                      <a:alpha val="43137"/>
                    </a:srgbClr>
                  </a:outerShdw>
                </a:effectLst>
              </a:rPr>
              <a:t>CONDICIONES DE SEGURIDAD</a:t>
            </a:r>
            <a:endParaRPr lang="es-CO" sz="5400" b="1" dirty="0">
              <a:solidFill>
                <a:schemeClr val="accent4"/>
              </a:solidFill>
              <a:effectLst>
                <a:outerShdw blurRad="38100" dist="38100" dir="2700000" algn="tl">
                  <a:srgbClr val="000000">
                    <a:alpha val="43137"/>
                  </a:srgbClr>
                </a:outerShdw>
              </a:effectLst>
            </a:endParaRPr>
          </a:p>
        </p:txBody>
      </p:sp>
      <p:sp>
        <p:nvSpPr>
          <p:cNvPr id="4" name="Rectángulo: esquinas redondeadas 3">
            <a:extLst>
              <a:ext uri="{FF2B5EF4-FFF2-40B4-BE49-F238E27FC236}">
                <a16:creationId xmlns:a16="http://schemas.microsoft.com/office/drawing/2014/main" id="{E2DA6468-4553-4F56-A06F-222B921131E7}"/>
              </a:ext>
            </a:extLst>
          </p:cNvPr>
          <p:cNvSpPr/>
          <p:nvPr/>
        </p:nvSpPr>
        <p:spPr>
          <a:xfrm>
            <a:off x="114300" y="1123950"/>
            <a:ext cx="3305175" cy="1209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Mecánico (elementos o partes de maquinas, herramientas, equipos, materiales proyectados)</a:t>
            </a:r>
            <a:endParaRPr lang="es-CO" dirty="0"/>
          </a:p>
        </p:txBody>
      </p:sp>
      <p:sp>
        <p:nvSpPr>
          <p:cNvPr id="5" name="Rectángulo: esquinas redondeadas 4">
            <a:extLst>
              <a:ext uri="{FF2B5EF4-FFF2-40B4-BE49-F238E27FC236}">
                <a16:creationId xmlns:a16="http://schemas.microsoft.com/office/drawing/2014/main" id="{3478538B-FF5E-4238-8D85-264882C49476}"/>
              </a:ext>
            </a:extLst>
          </p:cNvPr>
          <p:cNvSpPr/>
          <p:nvPr/>
        </p:nvSpPr>
        <p:spPr>
          <a:xfrm>
            <a:off x="114300" y="2562225"/>
            <a:ext cx="2505075" cy="1038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Espacios confinados</a:t>
            </a:r>
            <a:endParaRPr lang="es-CO" dirty="0"/>
          </a:p>
        </p:txBody>
      </p:sp>
      <p:sp>
        <p:nvSpPr>
          <p:cNvPr id="6" name="Rectángulo: esquinas redondeadas 5">
            <a:extLst>
              <a:ext uri="{FF2B5EF4-FFF2-40B4-BE49-F238E27FC236}">
                <a16:creationId xmlns:a16="http://schemas.microsoft.com/office/drawing/2014/main" id="{FE42892A-C628-4E0D-AED1-F56CD4E12DCC}"/>
              </a:ext>
            </a:extLst>
          </p:cNvPr>
          <p:cNvSpPr/>
          <p:nvPr/>
        </p:nvSpPr>
        <p:spPr>
          <a:xfrm>
            <a:off x="123825" y="4219575"/>
            <a:ext cx="2505075" cy="1257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Trabajo en alturas</a:t>
            </a:r>
            <a:endParaRPr lang="es-CO" dirty="0"/>
          </a:p>
        </p:txBody>
      </p:sp>
      <p:sp>
        <p:nvSpPr>
          <p:cNvPr id="7" name="Rectángulo: esquinas redondeadas 6">
            <a:extLst>
              <a:ext uri="{FF2B5EF4-FFF2-40B4-BE49-F238E27FC236}">
                <a16:creationId xmlns:a16="http://schemas.microsoft.com/office/drawing/2014/main" id="{F4B4E5E4-63F4-47EC-914D-0197257741ED}"/>
              </a:ext>
            </a:extLst>
          </p:cNvPr>
          <p:cNvSpPr/>
          <p:nvPr/>
        </p:nvSpPr>
        <p:spPr>
          <a:xfrm>
            <a:off x="6496050" y="2562225"/>
            <a:ext cx="3162300" cy="1038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Eléctrico (alta y baja tensión)</a:t>
            </a:r>
            <a:endParaRPr lang="es-CO" dirty="0"/>
          </a:p>
        </p:txBody>
      </p:sp>
      <p:sp>
        <p:nvSpPr>
          <p:cNvPr id="8" name="Rectángulo: esquinas redondeadas 7">
            <a:extLst>
              <a:ext uri="{FF2B5EF4-FFF2-40B4-BE49-F238E27FC236}">
                <a16:creationId xmlns:a16="http://schemas.microsoft.com/office/drawing/2014/main" id="{D9E67E6D-0F95-4617-8E4A-E0C1E8B87E4B}"/>
              </a:ext>
            </a:extLst>
          </p:cNvPr>
          <p:cNvSpPr/>
          <p:nvPr/>
        </p:nvSpPr>
        <p:spPr>
          <a:xfrm>
            <a:off x="5895975" y="1123950"/>
            <a:ext cx="3667125" cy="11334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Locativo (superficies de trabajo, medios de almacenamiento y condiciones de orden y aseo</a:t>
            </a:r>
            <a:endParaRPr lang="es-CO" dirty="0"/>
          </a:p>
        </p:txBody>
      </p:sp>
      <p:sp>
        <p:nvSpPr>
          <p:cNvPr id="9" name="Rectángulo: esquinas redondeadas 8">
            <a:extLst>
              <a:ext uri="{FF2B5EF4-FFF2-40B4-BE49-F238E27FC236}">
                <a16:creationId xmlns:a16="http://schemas.microsoft.com/office/drawing/2014/main" id="{1F0F0692-9572-4444-A4B8-8EDB91D17788}"/>
              </a:ext>
            </a:extLst>
          </p:cNvPr>
          <p:cNvSpPr/>
          <p:nvPr/>
        </p:nvSpPr>
        <p:spPr>
          <a:xfrm>
            <a:off x="6496050" y="3971926"/>
            <a:ext cx="3162300" cy="1257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Tecnológico (explosión, fuga, derrame e incendio)</a:t>
            </a:r>
            <a:endParaRPr lang="es-CO" dirty="0"/>
          </a:p>
        </p:txBody>
      </p:sp>
    </p:spTree>
    <p:extLst>
      <p:ext uri="{BB962C8B-B14F-4D97-AF65-F5344CB8AC3E}">
        <p14:creationId xmlns:p14="http://schemas.microsoft.com/office/powerpoint/2010/main" val="4183460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77F1F96A-FB19-434B-A510-A54D017376FF}"/>
              </a:ext>
            </a:extLst>
          </p:cNvPr>
          <p:cNvPicPr>
            <a:picLocks noChangeAspect="1"/>
          </p:cNvPicPr>
          <p:nvPr/>
        </p:nvPicPr>
        <p:blipFill>
          <a:blip r:embed="rId2"/>
          <a:stretch>
            <a:fillRect/>
          </a:stretch>
        </p:blipFill>
        <p:spPr>
          <a:xfrm>
            <a:off x="2295856" y="1581151"/>
            <a:ext cx="5199987" cy="4514850"/>
          </a:xfrm>
          <a:prstGeom prst="rect">
            <a:avLst/>
          </a:prstGeom>
        </p:spPr>
      </p:pic>
      <p:sp>
        <p:nvSpPr>
          <p:cNvPr id="2" name="Título 1">
            <a:extLst>
              <a:ext uri="{FF2B5EF4-FFF2-40B4-BE49-F238E27FC236}">
                <a16:creationId xmlns:a16="http://schemas.microsoft.com/office/drawing/2014/main" id="{C2E5F561-8AE1-4E45-9996-598B8DF18C93}"/>
              </a:ext>
            </a:extLst>
          </p:cNvPr>
          <p:cNvSpPr>
            <a:spLocks noGrp="1"/>
          </p:cNvSpPr>
          <p:nvPr>
            <p:ph type="title"/>
          </p:nvPr>
        </p:nvSpPr>
        <p:spPr>
          <a:xfrm>
            <a:off x="677334" y="156238"/>
            <a:ext cx="8596668" cy="1320800"/>
          </a:xfrm>
        </p:spPr>
        <p:txBody>
          <a:bodyPr>
            <a:normAutofit/>
          </a:bodyPr>
          <a:lstStyle/>
          <a:p>
            <a:pPr algn="ctr"/>
            <a:r>
              <a:rPr lang="es-ES" sz="5400" b="1" dirty="0">
                <a:solidFill>
                  <a:schemeClr val="accent4"/>
                </a:solidFill>
                <a:effectLst>
                  <a:outerShdw blurRad="38100" dist="38100" dir="2700000" algn="tl">
                    <a:srgbClr val="000000">
                      <a:alpha val="43137"/>
                    </a:srgbClr>
                  </a:outerShdw>
                </a:effectLst>
              </a:rPr>
              <a:t>FENOMENOS NATURALES</a:t>
            </a:r>
            <a:endParaRPr lang="es-CO" sz="5400" b="1" dirty="0">
              <a:solidFill>
                <a:schemeClr val="accent4"/>
              </a:solidFill>
              <a:effectLst>
                <a:outerShdw blurRad="38100" dist="38100" dir="2700000" algn="tl">
                  <a:srgbClr val="000000">
                    <a:alpha val="43137"/>
                  </a:srgbClr>
                </a:outerShdw>
              </a:effectLst>
            </a:endParaRPr>
          </a:p>
        </p:txBody>
      </p:sp>
      <p:sp>
        <p:nvSpPr>
          <p:cNvPr id="4" name="Rectángulo: esquinas redondeadas 3">
            <a:extLst>
              <a:ext uri="{FF2B5EF4-FFF2-40B4-BE49-F238E27FC236}">
                <a16:creationId xmlns:a16="http://schemas.microsoft.com/office/drawing/2014/main" id="{B6CD35F8-BA72-4AB6-AC14-17546224447C}"/>
              </a:ext>
            </a:extLst>
          </p:cNvPr>
          <p:cNvSpPr/>
          <p:nvPr/>
        </p:nvSpPr>
        <p:spPr>
          <a:xfrm>
            <a:off x="209550" y="1285875"/>
            <a:ext cx="1933575" cy="847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Sismo</a:t>
            </a:r>
            <a:endParaRPr lang="es-CO" dirty="0"/>
          </a:p>
        </p:txBody>
      </p:sp>
      <p:sp>
        <p:nvSpPr>
          <p:cNvPr id="5" name="Rectángulo: esquinas redondeadas 4">
            <a:extLst>
              <a:ext uri="{FF2B5EF4-FFF2-40B4-BE49-F238E27FC236}">
                <a16:creationId xmlns:a16="http://schemas.microsoft.com/office/drawing/2014/main" id="{5F4961F8-0390-4B68-AD7A-187AD84A0BE7}"/>
              </a:ext>
            </a:extLst>
          </p:cNvPr>
          <p:cNvSpPr/>
          <p:nvPr/>
        </p:nvSpPr>
        <p:spPr>
          <a:xfrm>
            <a:off x="209550" y="2505075"/>
            <a:ext cx="1933575"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Vendaval </a:t>
            </a:r>
            <a:endParaRPr lang="es-CO" dirty="0"/>
          </a:p>
        </p:txBody>
      </p:sp>
      <p:sp>
        <p:nvSpPr>
          <p:cNvPr id="6" name="Rectángulo: esquinas redondeadas 5">
            <a:extLst>
              <a:ext uri="{FF2B5EF4-FFF2-40B4-BE49-F238E27FC236}">
                <a16:creationId xmlns:a16="http://schemas.microsoft.com/office/drawing/2014/main" id="{DAC1CC7B-1819-4FE5-B93E-24997763E65A}"/>
              </a:ext>
            </a:extLst>
          </p:cNvPr>
          <p:cNvSpPr/>
          <p:nvPr/>
        </p:nvSpPr>
        <p:spPr>
          <a:xfrm>
            <a:off x="209550" y="3695700"/>
            <a:ext cx="1933575"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Terremoto</a:t>
            </a:r>
            <a:endParaRPr lang="es-CO" dirty="0"/>
          </a:p>
        </p:txBody>
      </p:sp>
      <p:sp>
        <p:nvSpPr>
          <p:cNvPr id="7" name="Rectángulo: esquinas redondeadas 6">
            <a:extLst>
              <a:ext uri="{FF2B5EF4-FFF2-40B4-BE49-F238E27FC236}">
                <a16:creationId xmlns:a16="http://schemas.microsoft.com/office/drawing/2014/main" id="{5638919B-778E-4012-8795-98E17C9DD11C}"/>
              </a:ext>
            </a:extLst>
          </p:cNvPr>
          <p:cNvSpPr/>
          <p:nvPr/>
        </p:nvSpPr>
        <p:spPr>
          <a:xfrm>
            <a:off x="209550" y="4962525"/>
            <a:ext cx="1933575"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Inundación</a:t>
            </a:r>
            <a:endParaRPr lang="es-CO" dirty="0"/>
          </a:p>
        </p:txBody>
      </p:sp>
      <p:sp>
        <p:nvSpPr>
          <p:cNvPr id="8" name="Rectángulo: esquinas redondeadas 7">
            <a:extLst>
              <a:ext uri="{FF2B5EF4-FFF2-40B4-BE49-F238E27FC236}">
                <a16:creationId xmlns:a16="http://schemas.microsoft.com/office/drawing/2014/main" id="{EBC225DA-10EC-45A2-8705-8394C8F7B33C}"/>
              </a:ext>
            </a:extLst>
          </p:cNvPr>
          <p:cNvSpPr/>
          <p:nvPr/>
        </p:nvSpPr>
        <p:spPr>
          <a:xfrm>
            <a:off x="7648574" y="1285874"/>
            <a:ext cx="1933575" cy="847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Derrumbe</a:t>
            </a:r>
            <a:endParaRPr lang="es-CO" dirty="0"/>
          </a:p>
        </p:txBody>
      </p:sp>
      <p:sp>
        <p:nvSpPr>
          <p:cNvPr id="9" name="Rectángulo: esquinas redondeadas 8">
            <a:extLst>
              <a:ext uri="{FF2B5EF4-FFF2-40B4-BE49-F238E27FC236}">
                <a16:creationId xmlns:a16="http://schemas.microsoft.com/office/drawing/2014/main" id="{AAAF200C-4ED5-4B2A-8A7C-FF9C02D21696}"/>
              </a:ext>
            </a:extLst>
          </p:cNvPr>
          <p:cNvSpPr/>
          <p:nvPr/>
        </p:nvSpPr>
        <p:spPr>
          <a:xfrm>
            <a:off x="7648574" y="2433637"/>
            <a:ext cx="1933575" cy="8905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Precipitaciones</a:t>
            </a:r>
            <a:endParaRPr lang="es-CO" dirty="0"/>
          </a:p>
        </p:txBody>
      </p:sp>
      <p:sp>
        <p:nvSpPr>
          <p:cNvPr id="10" name="Rectángulo: esquinas redondeadas 9">
            <a:extLst>
              <a:ext uri="{FF2B5EF4-FFF2-40B4-BE49-F238E27FC236}">
                <a16:creationId xmlns:a16="http://schemas.microsoft.com/office/drawing/2014/main" id="{11A6969D-39E1-448D-B0D6-D830FCDFF896}"/>
              </a:ext>
            </a:extLst>
          </p:cNvPr>
          <p:cNvSpPr/>
          <p:nvPr/>
        </p:nvSpPr>
        <p:spPr>
          <a:xfrm>
            <a:off x="7648574" y="3624262"/>
            <a:ext cx="1933575" cy="8905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Tsunamis</a:t>
            </a:r>
            <a:endParaRPr lang="es-CO" dirty="0"/>
          </a:p>
        </p:txBody>
      </p:sp>
      <p:sp>
        <p:nvSpPr>
          <p:cNvPr id="11" name="Rectángulo: esquinas redondeadas 10">
            <a:extLst>
              <a:ext uri="{FF2B5EF4-FFF2-40B4-BE49-F238E27FC236}">
                <a16:creationId xmlns:a16="http://schemas.microsoft.com/office/drawing/2014/main" id="{E23F1434-A64F-4055-85CC-4EEA5F92D5FF}"/>
              </a:ext>
            </a:extLst>
          </p:cNvPr>
          <p:cNvSpPr/>
          <p:nvPr/>
        </p:nvSpPr>
        <p:spPr>
          <a:xfrm>
            <a:off x="7648574" y="4891087"/>
            <a:ext cx="1933575" cy="8905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Avalanchas</a:t>
            </a:r>
            <a:endParaRPr lang="es-CO" dirty="0"/>
          </a:p>
        </p:txBody>
      </p:sp>
    </p:spTree>
    <p:extLst>
      <p:ext uri="{BB962C8B-B14F-4D97-AF65-F5344CB8AC3E}">
        <p14:creationId xmlns:p14="http://schemas.microsoft.com/office/powerpoint/2010/main" val="50004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F4049B5-1681-4AB0-ABC0-E68B32724210}"/>
              </a:ext>
            </a:extLst>
          </p:cNvPr>
          <p:cNvPicPr>
            <a:picLocks noChangeAspect="1"/>
          </p:cNvPicPr>
          <p:nvPr/>
        </p:nvPicPr>
        <p:blipFill rotWithShape="1">
          <a:blip r:embed="rId2"/>
          <a:srcRect l="4068" t="11936" r="8566"/>
          <a:stretch/>
        </p:blipFill>
        <p:spPr>
          <a:xfrm>
            <a:off x="2171701" y="4222750"/>
            <a:ext cx="5448300" cy="2463800"/>
          </a:xfrm>
          <a:prstGeom prst="rect">
            <a:avLst/>
          </a:prstGeom>
        </p:spPr>
      </p:pic>
      <p:sp>
        <p:nvSpPr>
          <p:cNvPr id="2" name="Título 1">
            <a:extLst>
              <a:ext uri="{FF2B5EF4-FFF2-40B4-BE49-F238E27FC236}">
                <a16:creationId xmlns:a16="http://schemas.microsoft.com/office/drawing/2014/main" id="{AF10B194-9CF4-4DED-A5DF-C608FAEDF27F}"/>
              </a:ext>
            </a:extLst>
          </p:cNvPr>
          <p:cNvSpPr>
            <a:spLocks noGrp="1"/>
          </p:cNvSpPr>
          <p:nvPr>
            <p:ph type="title"/>
          </p:nvPr>
        </p:nvSpPr>
        <p:spPr>
          <a:xfrm>
            <a:off x="677334" y="85725"/>
            <a:ext cx="8596668" cy="1320800"/>
          </a:xfrm>
        </p:spPr>
        <p:txBody>
          <a:bodyPr>
            <a:normAutofit/>
          </a:bodyPr>
          <a:lstStyle/>
          <a:p>
            <a:pPr algn="ctr"/>
            <a:r>
              <a:rPr lang="es-ES" sz="5400" b="1" dirty="0">
                <a:solidFill>
                  <a:schemeClr val="accent4"/>
                </a:solidFill>
                <a:effectLst>
                  <a:outerShdw blurRad="38100" dist="38100" dir="2700000" algn="tl">
                    <a:srgbClr val="000000">
                      <a:alpha val="43137"/>
                    </a:srgbClr>
                  </a:outerShdw>
                </a:effectLst>
              </a:rPr>
              <a:t>PSICOSOCIAL</a:t>
            </a:r>
            <a:endParaRPr lang="es-CO" sz="5400" b="1" dirty="0">
              <a:solidFill>
                <a:schemeClr val="accent4"/>
              </a:solidFill>
              <a:effectLst>
                <a:outerShdw blurRad="38100" dist="38100" dir="2700000" algn="tl">
                  <a:srgbClr val="000000">
                    <a:alpha val="43137"/>
                  </a:srgbClr>
                </a:outerShdw>
              </a:effectLst>
            </a:endParaRPr>
          </a:p>
        </p:txBody>
      </p:sp>
      <p:sp>
        <p:nvSpPr>
          <p:cNvPr id="4" name="Rectángulo: esquinas redondeadas 3">
            <a:extLst>
              <a:ext uri="{FF2B5EF4-FFF2-40B4-BE49-F238E27FC236}">
                <a16:creationId xmlns:a16="http://schemas.microsoft.com/office/drawing/2014/main" id="{09D99854-6DCE-49C4-B63B-266E37D77451}"/>
              </a:ext>
            </a:extLst>
          </p:cNvPr>
          <p:cNvSpPr/>
          <p:nvPr/>
        </p:nvSpPr>
        <p:spPr>
          <a:xfrm>
            <a:off x="257174" y="993774"/>
            <a:ext cx="3400425" cy="1441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Característica del grupo social del trabajo (relaciones, calidad de interacciones, trabajo en equipo)</a:t>
            </a:r>
            <a:endParaRPr lang="es-CO" dirty="0"/>
          </a:p>
        </p:txBody>
      </p:sp>
      <p:sp>
        <p:nvSpPr>
          <p:cNvPr id="5" name="Rectángulo: esquinas redondeadas 4">
            <a:extLst>
              <a:ext uri="{FF2B5EF4-FFF2-40B4-BE49-F238E27FC236}">
                <a16:creationId xmlns:a16="http://schemas.microsoft.com/office/drawing/2014/main" id="{FB73BBC3-CE7F-4E22-A115-8C1FCEEBE086}"/>
              </a:ext>
            </a:extLst>
          </p:cNvPr>
          <p:cNvSpPr/>
          <p:nvPr/>
        </p:nvSpPr>
        <p:spPr>
          <a:xfrm>
            <a:off x="257174" y="2819400"/>
            <a:ext cx="3400425" cy="1403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Condiciones de la tarea (carga mental, contenido de la tarea, demandas emocionales, monotonía)</a:t>
            </a:r>
            <a:endParaRPr lang="es-CO" dirty="0"/>
          </a:p>
        </p:txBody>
      </p:sp>
      <p:sp>
        <p:nvSpPr>
          <p:cNvPr id="6" name="Rectángulo: esquinas redondeadas 5">
            <a:extLst>
              <a:ext uri="{FF2B5EF4-FFF2-40B4-BE49-F238E27FC236}">
                <a16:creationId xmlns:a16="http://schemas.microsoft.com/office/drawing/2014/main" id="{C33AC911-39B4-4DC9-B657-6EFFE031789D}"/>
              </a:ext>
            </a:extLst>
          </p:cNvPr>
          <p:cNvSpPr/>
          <p:nvPr/>
        </p:nvSpPr>
        <p:spPr>
          <a:xfrm>
            <a:off x="5915025" y="993774"/>
            <a:ext cx="3590925" cy="1479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Interfase persona-tarea (conocimientos, iniciativa, autonomía y reconocimiento)</a:t>
            </a:r>
            <a:endParaRPr lang="es-CO" dirty="0"/>
          </a:p>
        </p:txBody>
      </p:sp>
      <p:sp>
        <p:nvSpPr>
          <p:cNvPr id="7" name="Rectángulo: esquinas redondeadas 6">
            <a:extLst>
              <a:ext uri="{FF2B5EF4-FFF2-40B4-BE49-F238E27FC236}">
                <a16:creationId xmlns:a16="http://schemas.microsoft.com/office/drawing/2014/main" id="{04823BDC-D59D-40D7-9746-89C4BBEF38B6}"/>
              </a:ext>
            </a:extLst>
          </p:cNvPr>
          <p:cNvSpPr/>
          <p:nvPr/>
        </p:nvSpPr>
        <p:spPr>
          <a:xfrm>
            <a:off x="5915024" y="2819400"/>
            <a:ext cx="3590925" cy="1403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Jornada de trabajo (pausas, trabajo nocturno, rotación, horas extras, descansos)</a:t>
            </a:r>
            <a:endParaRPr lang="es-CO" dirty="0"/>
          </a:p>
        </p:txBody>
      </p:sp>
    </p:spTree>
    <p:extLst>
      <p:ext uri="{BB962C8B-B14F-4D97-AF65-F5344CB8AC3E}">
        <p14:creationId xmlns:p14="http://schemas.microsoft.com/office/powerpoint/2010/main" val="4259735442"/>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191</TotalTime>
  <Words>499</Words>
  <Application>Microsoft Office PowerPoint</Application>
  <PresentationFormat>Panorámica</PresentationFormat>
  <Paragraphs>59</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Trebuchet MS</vt:lpstr>
      <vt:lpstr>Wingdings 3</vt:lpstr>
      <vt:lpstr>Faceta</vt:lpstr>
      <vt:lpstr>FACTORES DE RIESGO GTC 45 </vt:lpstr>
      <vt:lpstr>Generalidades</vt:lpstr>
      <vt:lpstr>BIOLOGICO</vt:lpstr>
      <vt:lpstr>FISICOS</vt:lpstr>
      <vt:lpstr>QUIMICOS</vt:lpstr>
      <vt:lpstr>BIOMECANICOS</vt:lpstr>
      <vt:lpstr>CONDICIONES DE SEGURIDAD</vt:lpstr>
      <vt:lpstr>FENOMENOS NATURALES</vt:lpstr>
      <vt:lpstr>PSICOSOCIAL</vt:lpstr>
      <vt:lpstr>PSICOSOCIAL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FACTORES DE RIESGO GTC 45 </dc:title>
  <dc:creator>Usuario</dc:creator>
  <cp:lastModifiedBy>Usuario</cp:lastModifiedBy>
  <cp:revision>12</cp:revision>
  <dcterms:created xsi:type="dcterms:W3CDTF">2021-03-30T15:50:45Z</dcterms:created>
  <dcterms:modified xsi:type="dcterms:W3CDTF">2021-04-15T10:50:02Z</dcterms:modified>
</cp:coreProperties>
</file>