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1"/>
  </p:sldMasterIdLst>
  <p:notesMasterIdLst>
    <p:notesMasterId r:id="rId14"/>
  </p:notesMasterIdLst>
  <p:sldIdLst>
    <p:sldId id="258" r:id="rId2"/>
    <p:sldId id="259" r:id="rId3"/>
    <p:sldId id="260" r:id="rId4"/>
    <p:sldId id="278" r:id="rId5"/>
    <p:sldId id="275" r:id="rId6"/>
    <p:sldId id="276" r:id="rId7"/>
    <p:sldId id="277" r:id="rId8"/>
    <p:sldId id="265" r:id="rId9"/>
    <p:sldId id="274" r:id="rId10"/>
    <p:sldId id="269" r:id="rId11"/>
    <p:sldId id="271" r:id="rId12"/>
    <p:sldId id="25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58" d="100"/>
          <a:sy n="58" d="100"/>
        </p:scale>
        <p:origin x="240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EB894-921A-46C4-AE19-91B59C7D1860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A2A01-1013-4852-BA68-2C48964C3C4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73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A2A01-1013-4852-BA68-2C48964C3C4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88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96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25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35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1551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182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142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48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910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33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8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9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1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8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19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0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66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33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5583" y="1026942"/>
            <a:ext cx="9929030" cy="2264897"/>
          </a:xfrm>
        </p:spPr>
        <p:txBody>
          <a:bodyPr/>
          <a:lstStyle/>
          <a:p>
            <a:pPr algn="ctr"/>
            <a:br>
              <a:rPr lang="es-ES" dirty="0"/>
            </a:br>
            <a:br>
              <a:rPr lang="es-ES" dirty="0"/>
            </a:br>
            <a:br>
              <a:rPr lang="es-ES" dirty="0"/>
            </a:br>
            <a:r>
              <a:rPr lang="es-ES" i="1" dirty="0"/>
              <a:t>Programación de Software</a:t>
            </a:r>
            <a:endParaRPr lang="en-US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75583" y="4777379"/>
            <a:ext cx="9929029" cy="1126283"/>
          </a:xfrm>
        </p:spPr>
        <p:txBody>
          <a:bodyPr>
            <a:normAutofit/>
          </a:bodyPr>
          <a:lstStyle/>
          <a:p>
            <a:pPr algn="ctr"/>
            <a:r>
              <a:rPr lang="es-ES" sz="2800" b="1" i="1" dirty="0"/>
              <a:t>PROTECCION PARA LA SALUD Y EL MEDIO AMBIENTE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3009060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2197" y="452718"/>
            <a:ext cx="9425354" cy="1400530"/>
          </a:xfrm>
        </p:spPr>
        <p:txBody>
          <a:bodyPr/>
          <a:lstStyle/>
          <a:p>
            <a:pPr algn="ctr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Componentes del Medio Ambiente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03313" y="1640542"/>
            <a:ext cx="4396338" cy="551330"/>
          </a:xfrm>
        </p:spPr>
        <p:txBody>
          <a:bodyPr/>
          <a:lstStyle/>
          <a:p>
            <a:pPr algn="ctr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FACTORES BIOTICOS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03312" y="2191871"/>
            <a:ext cx="4396339" cy="4370293"/>
          </a:xfrm>
        </p:spPr>
        <p:txBody>
          <a:bodyPr/>
          <a:lstStyle/>
          <a:p>
            <a:pPr algn="just"/>
            <a:r>
              <a:rPr lang="es-ES" i="1" dirty="0"/>
              <a:t>Corresponde a los elementos vivos del ecosistema, las plantas, los animales, (incluido los seres vivos), los hongos, las bacterias, los virus), bosques, grandes aglomeraciones de arboles que sirven de hábitat a los animales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654495" y="1640542"/>
            <a:ext cx="4396339" cy="551329"/>
          </a:xfrm>
        </p:spPr>
        <p:txBody>
          <a:bodyPr/>
          <a:lstStyle/>
          <a:p>
            <a:pPr algn="ctr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FACTORES ABIOTICOS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654495" y="2191871"/>
            <a:ext cx="4396339" cy="4064467"/>
          </a:xfrm>
        </p:spPr>
        <p:txBody>
          <a:bodyPr/>
          <a:lstStyle/>
          <a:p>
            <a:pPr algn="just"/>
            <a:r>
              <a:rPr lang="es-ES" i="1" dirty="0"/>
              <a:t>Corresponde a los elementos No vivos del ecosistema, agua, Suelos, aire y la luz del sol.</a:t>
            </a:r>
            <a:endParaRPr lang="en-US" i="1" dirty="0"/>
          </a:p>
        </p:txBody>
      </p:sp>
      <p:pic>
        <p:nvPicPr>
          <p:cNvPr id="8" name="Imagen 7" descr="Factores Bióticos tipos y función | Educándose En Línea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5"/>
          <a:stretch/>
        </p:blipFill>
        <p:spPr bwMode="auto">
          <a:xfrm>
            <a:off x="1494906" y="4385469"/>
            <a:ext cx="3613150" cy="19526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n 8"/>
          <p:cNvPicPr/>
          <p:nvPr/>
        </p:nvPicPr>
        <p:blipFill rotWithShape="1">
          <a:blip r:embed="rId3"/>
          <a:srcRect l="32572" t="40788" r="52305" b="38411"/>
          <a:stretch/>
        </p:blipFill>
        <p:spPr bwMode="auto">
          <a:xfrm>
            <a:off x="6205385" y="4377017"/>
            <a:ext cx="3613150" cy="19526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19987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2947" y="1491174"/>
            <a:ext cx="2946866" cy="689317"/>
          </a:xfrm>
        </p:spPr>
        <p:txBody>
          <a:bodyPr/>
          <a:lstStyle/>
          <a:p>
            <a:pPr algn="ctr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AIRE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15"/>
          </p:nvPr>
        </p:nvSpPr>
        <p:spPr>
          <a:xfrm>
            <a:off x="652463" y="2489982"/>
            <a:ext cx="2927350" cy="3766356"/>
          </a:xfrm>
        </p:spPr>
        <p:txBody>
          <a:bodyPr/>
          <a:lstStyle/>
          <a:p>
            <a:pPr algn="just"/>
            <a:r>
              <a:rPr lang="es-ES" i="1" dirty="0"/>
              <a:t>Un recurso vital:</a:t>
            </a:r>
          </a:p>
          <a:p>
            <a:pPr algn="just"/>
            <a:r>
              <a:rPr lang="es-ES" i="1" dirty="0"/>
              <a:t>21% oxigeno</a:t>
            </a:r>
          </a:p>
          <a:p>
            <a:pPr algn="just"/>
            <a:r>
              <a:rPr lang="es-ES" i="1" dirty="0"/>
              <a:t>78% Nitrógeno</a:t>
            </a:r>
          </a:p>
          <a:p>
            <a:pPr algn="just"/>
            <a:r>
              <a:rPr lang="es-ES" i="1" dirty="0"/>
              <a:t>1% Dióxido de carbono, argón, helio y vapor de agua.</a:t>
            </a:r>
          </a:p>
          <a:p>
            <a:pPr algn="just"/>
            <a:endParaRPr lang="en-US" i="1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883659" y="1491174"/>
            <a:ext cx="2936241" cy="689317"/>
          </a:xfrm>
        </p:spPr>
        <p:txBody>
          <a:bodyPr/>
          <a:lstStyle/>
          <a:p>
            <a:pPr algn="ctr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AGUA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16"/>
          </p:nvPr>
        </p:nvSpPr>
        <p:spPr>
          <a:xfrm>
            <a:off x="3873105" y="2412609"/>
            <a:ext cx="2946794" cy="3921101"/>
          </a:xfrm>
        </p:spPr>
        <p:txBody>
          <a:bodyPr/>
          <a:lstStyle/>
          <a:p>
            <a:pPr algn="just"/>
            <a:r>
              <a:rPr lang="es-ES" i="1" dirty="0"/>
              <a:t>Un recurso en peligro.</a:t>
            </a:r>
          </a:p>
          <a:p>
            <a:pPr algn="just"/>
            <a:r>
              <a:rPr lang="es-ES" i="1" dirty="0"/>
              <a:t>El 70% del planeta es agua.</a:t>
            </a:r>
          </a:p>
          <a:p>
            <a:pPr algn="just"/>
            <a:r>
              <a:rPr lang="es-ES" i="1" dirty="0"/>
              <a:t>La tierra esta constituida por 4% de agua dulce y 96% de agua salada.</a:t>
            </a:r>
          </a:p>
          <a:p>
            <a:r>
              <a:rPr lang="es-ES" i="1" dirty="0"/>
              <a:t>Fundamental para el sostenimiento y la reproducción de la vida en el planeta .</a:t>
            </a:r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3"/>
          </p:nvPr>
        </p:nvSpPr>
        <p:spPr>
          <a:xfrm>
            <a:off x="7124700" y="1491175"/>
            <a:ext cx="2932113" cy="689316"/>
          </a:xfrm>
        </p:spPr>
        <p:txBody>
          <a:bodyPr/>
          <a:lstStyle/>
          <a:p>
            <a:pPr algn="ctr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SUELO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Marcador de texto 7"/>
          <p:cNvSpPr>
            <a:spLocks noGrp="1"/>
          </p:cNvSpPr>
          <p:nvPr>
            <p:ph type="body" sz="half" idx="17"/>
          </p:nvPr>
        </p:nvSpPr>
        <p:spPr>
          <a:xfrm>
            <a:off x="7124700" y="2335237"/>
            <a:ext cx="2932113" cy="3921101"/>
          </a:xfrm>
        </p:spPr>
        <p:txBody>
          <a:bodyPr/>
          <a:lstStyle/>
          <a:p>
            <a:pPr algn="just"/>
            <a:r>
              <a:rPr lang="es-ES" i="1" dirty="0"/>
              <a:t>Un recurso que esta sobreexplotado..</a:t>
            </a:r>
          </a:p>
          <a:p>
            <a:pPr algn="just"/>
            <a:r>
              <a:rPr lang="es-ES" i="1" dirty="0"/>
              <a:t>constituyen la estructura del medio agrícola siendo la base para la vida de las plantas y fuente fundamental de elementos nutritivos</a:t>
            </a:r>
            <a:r>
              <a:rPr lang="es-ES" dirty="0"/>
              <a:t>.</a:t>
            </a:r>
            <a:endParaRPr lang="en-US" dirty="0"/>
          </a:p>
        </p:txBody>
      </p:sp>
      <p:pic>
        <p:nvPicPr>
          <p:cNvPr id="9" name="Imagen 8" descr="2018.08.30 acqu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647" y="4583245"/>
            <a:ext cx="2433711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/>
          <p:cNvPicPr/>
          <p:nvPr/>
        </p:nvPicPr>
        <p:blipFill rotWithShape="1">
          <a:blip r:embed="rId3"/>
          <a:srcRect l="15455" t="29557" r="39176" b="20493"/>
          <a:stretch/>
        </p:blipFill>
        <p:spPr bwMode="auto">
          <a:xfrm>
            <a:off x="756468" y="4583246"/>
            <a:ext cx="2362200" cy="14763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agen 10" descr="Fotos gratis : árbol, la carretera, suelo, textura, pared, tierra, asfalto,  seco, marrón, grieta, Pared de piedra, desastre, arcilla, sequía,  superficie de la carretera 3008x2000 - - 1333465 - Imagenes gratis - PxHer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068" y="4583245"/>
            <a:ext cx="2619375" cy="1476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5685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87538" cy="1741842"/>
          </a:xfrm>
        </p:spPr>
        <p:txBody>
          <a:bodyPr/>
          <a:lstStyle/>
          <a:p>
            <a:pPr algn="ctr"/>
            <a:r>
              <a:rPr lang="es-ES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Pregunta</a:t>
            </a:r>
            <a:br>
              <a:rPr lang="es-ES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Orientadora</a:t>
            </a:r>
            <a:endParaRPr lang="en-US" sz="4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2954214"/>
            <a:ext cx="10917532" cy="2179645"/>
          </a:xfrm>
        </p:spPr>
        <p:txBody>
          <a:bodyPr>
            <a:normAutofit/>
          </a:bodyPr>
          <a:lstStyle/>
          <a:p>
            <a:pPr algn="just"/>
            <a:r>
              <a:rPr lang="es-ES" sz="3600" dirty="0"/>
              <a:t>¿</a:t>
            </a:r>
            <a:r>
              <a:rPr lang="es-ES" sz="3600" i="1" u="sng" dirty="0"/>
              <a:t>De qué manera la Educación Ambiental sirve como herramienta a la gestión ambiental y a la seguridad salud en el trabajo?</a:t>
            </a:r>
            <a:endParaRPr lang="en-US" sz="3600" i="1" u="sng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9378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algn="ctr"/>
            <a:r>
              <a:rPr lang="es-E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Contenidos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9897623" cy="4195481"/>
          </a:xfrm>
        </p:spPr>
        <p:txBody>
          <a:bodyPr>
            <a:normAutofit/>
          </a:bodyPr>
          <a:lstStyle/>
          <a:p>
            <a:pPr algn="just"/>
            <a:r>
              <a:rPr lang="es-ES" sz="2800" i="1" dirty="0"/>
              <a:t>El modulo contiene bases conceptuales y herramientas metodológicas que permiten abordar distintas problemáticas en Seguridad y salud en el trabajo y los conflictos ambientales presentes en los ámbitos empresariales, comunitarios, escolares y territoriales y proponer soluciones.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79334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2" y="494921"/>
            <a:ext cx="9109324" cy="1400530"/>
          </a:xfrm>
        </p:spPr>
        <p:txBody>
          <a:bodyPr/>
          <a:lstStyle/>
          <a:p>
            <a:pPr algn="ctr"/>
            <a:r>
              <a:rPr lang="es-E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COMPETENCIA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39382" y="1586062"/>
            <a:ext cx="10474399" cy="2919837"/>
          </a:xfrm>
        </p:spPr>
        <p:txBody>
          <a:bodyPr>
            <a:normAutofit/>
          </a:bodyPr>
          <a:lstStyle/>
          <a:p>
            <a:pPr algn="just"/>
            <a:r>
              <a:rPr lang="es-ES" sz="3600" dirty="0"/>
              <a:t>Aplicar practicas de Protección Ambiental, Seguridad y Salud en el Trabajo de acuerdo con las políticas organizacionales y la normatividad vigente.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0212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9C42D1-8364-45B7-85D0-78B9EA287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760" y="286440"/>
            <a:ext cx="9554094" cy="5961960"/>
          </a:xfrm>
        </p:spPr>
        <p:txBody>
          <a:bodyPr>
            <a:normAutofit/>
          </a:bodyPr>
          <a:lstStyle/>
          <a:p>
            <a:pPr algn="just"/>
            <a:r>
              <a:rPr lang="es-ES" sz="2400" b="0" i="0" dirty="0">
                <a:effectLst/>
                <a:latin typeface="+mn-lt"/>
              </a:rPr>
              <a:t> La </a:t>
            </a:r>
            <a:r>
              <a:rPr lang="es-ES" sz="2400" b="1" i="0" dirty="0">
                <a:effectLst/>
                <a:latin typeface="+mn-lt"/>
              </a:rPr>
              <a:t>SALUD</a:t>
            </a:r>
            <a:r>
              <a:rPr lang="es-ES" sz="2400" b="0" i="0" dirty="0">
                <a:effectLst/>
                <a:latin typeface="+mn-lt"/>
              </a:rPr>
              <a:t>, </a:t>
            </a:r>
            <a:r>
              <a:rPr lang="es-ES" sz="2400" b="1" i="0" dirty="0">
                <a:effectLst/>
                <a:latin typeface="+mn-lt"/>
              </a:rPr>
              <a:t>según</a:t>
            </a:r>
            <a:r>
              <a:rPr lang="es-ES" sz="2400" b="0" i="0" dirty="0">
                <a:effectLst/>
                <a:latin typeface="+mn-lt"/>
              </a:rPr>
              <a:t> la definición que la </a:t>
            </a:r>
            <a:r>
              <a:rPr lang="es-ES" sz="2400" b="1" i="0" dirty="0">
                <a:effectLst/>
                <a:latin typeface="+mn-lt"/>
              </a:rPr>
              <a:t>OMS</a:t>
            </a:r>
            <a:r>
              <a:rPr lang="es-ES" sz="2400" b="0" i="0" dirty="0">
                <a:effectLst/>
                <a:latin typeface="+mn-lt"/>
              </a:rPr>
              <a:t> hace del término, es un estado de completo bienestar físico, mental y social, y no solamente la ausencia de afecciones o enfermedades.</a:t>
            </a:r>
          </a:p>
          <a:p>
            <a:pPr algn="just"/>
            <a:endParaRPr lang="es-ES" sz="2400" dirty="0">
              <a:latin typeface="+mn-lt"/>
            </a:endParaRPr>
          </a:p>
          <a:p>
            <a:pPr algn="just"/>
            <a:r>
              <a:rPr lang="es-ES" sz="2400" b="0" i="0" dirty="0">
                <a:effectLst/>
                <a:latin typeface="+mn-lt"/>
              </a:rPr>
              <a:t>La </a:t>
            </a:r>
            <a:r>
              <a:rPr lang="es-ES" sz="2400" b="1" i="0" dirty="0">
                <a:effectLst/>
                <a:latin typeface="+mn-lt"/>
              </a:rPr>
              <a:t>OMS</a:t>
            </a:r>
            <a:r>
              <a:rPr lang="es-ES" sz="2400" b="0" i="0" dirty="0">
                <a:effectLst/>
                <a:latin typeface="+mn-lt"/>
              </a:rPr>
              <a:t> define </a:t>
            </a:r>
            <a:r>
              <a:rPr lang="es-ES" sz="2400" b="1" i="0" dirty="0">
                <a:effectLst/>
                <a:latin typeface="+mn-lt"/>
              </a:rPr>
              <a:t>enfermedad</a:t>
            </a:r>
            <a:r>
              <a:rPr lang="es-ES" sz="2400" b="0" i="0" dirty="0">
                <a:effectLst/>
                <a:latin typeface="+mn-lt"/>
              </a:rPr>
              <a:t> como "Alteración o desviación del estado fisiológico en una o varias partes del cuerpo, por causas en general conocidas, manifestada por síntomas y signos característicos, y cuya evolución es más o menos previsible".</a:t>
            </a:r>
          </a:p>
          <a:p>
            <a:pPr algn="just"/>
            <a:endParaRPr lang="es-ES" sz="2400" dirty="0">
              <a:latin typeface="+mn-lt"/>
            </a:endParaRPr>
          </a:p>
          <a:p>
            <a:pPr algn="just"/>
            <a:r>
              <a:rPr lang="es-ES" sz="2400" b="0" i="0" dirty="0">
                <a:effectLst/>
                <a:latin typeface="+mn-lt"/>
              </a:rPr>
              <a:t>Trabajo: conjunto de actividades que son realizadas con el objetivo de alcanzar una meta, solucionar un problema o producir bienes y servicios para atender las necesidades humanas.</a:t>
            </a:r>
            <a:endParaRPr lang="es-CO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43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4303C-5465-4435-B8F1-E41E5470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98304"/>
            <a:ext cx="9404723" cy="1255923"/>
          </a:xfrm>
        </p:spPr>
        <p:txBody>
          <a:bodyPr/>
          <a:lstStyle/>
          <a:p>
            <a:pPr algn="ctr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SALUD OCUPACIONAL 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06A840-9205-44CB-A4DC-100A5F977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506" y="1244907"/>
            <a:ext cx="10950766" cy="2974554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Según la OIT y la OMS, la salud ocupacional es "la promoción y mantenimiento del mayor grado de bienestar físico, mental y social de los trabajadores en todas las ocupaciones mediante la prevención de las desviaciones de la salud, control de riesgos y la adaptación del trabajo a la gente, y la gente a sus puestos de trabajo"  Rigió desde 1989 hasta el 31 de mayo de 2017</a:t>
            </a:r>
            <a:endParaRPr lang="es-CO" sz="2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290EE9D-A4DF-4688-80FD-501FEC7F6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3667698"/>
            <a:ext cx="3819180" cy="299199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567909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5CC3B-77BF-4673-9384-1C1D65523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43397"/>
            <a:ext cx="9404723" cy="1265914"/>
          </a:xfrm>
        </p:spPr>
        <p:txBody>
          <a:bodyPr/>
          <a:lstStyle/>
          <a:p>
            <a:pPr algn="ctr"/>
            <a:r>
              <a:rPr lang="es-E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Seguridad y Salud en el Trabajo</a:t>
            </a:r>
            <a:endParaRPr lang="es-CO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370811-90E0-4E0A-A12A-F67AC4ED9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759" y="1630496"/>
            <a:ext cx="10421956" cy="4583018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El artículo 1° de la Ley 1562 del 11 de julio de 2012, estableció que el programa de salud ocupacional se entenderá como el Sistema de Gestión de la Seguridad y Salud en el Trabajo (SG-SST).</a:t>
            </a:r>
          </a:p>
          <a:p>
            <a:pPr algn="just"/>
            <a:r>
              <a:rPr lang="es-ES" dirty="0"/>
              <a:t>Es la disciplina que trata de la prevención de las lesiones y enfermedades causadas por las condiciones de trabajo, y de la protección y promoción de la salud de los trabajadores. </a:t>
            </a:r>
          </a:p>
          <a:p>
            <a:pPr algn="just"/>
            <a:r>
              <a:rPr lang="es-ES" dirty="0"/>
              <a:t>La Organización Mundial de la Salud (OMS) define la Seguridad y Salud en el Trabajo como una actividad multidisciplinaria que promueve y protege la salud de los trabajadores. Esta disciplina busca controlar los accidentes y las enfermedades mediante la reducción de las condiciones de riesgo.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8258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B1F4B-8DF1-4AE4-8D8C-79AF6E52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Historia de la Salud Ocupacional</a:t>
            </a:r>
            <a:endParaRPr lang="es-CO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291ACC9-E696-4932-B06F-E851F8CAF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148" y="1425420"/>
            <a:ext cx="4942098" cy="370180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77170A3-1900-4F19-80FF-36822C14AC9B}"/>
              </a:ext>
            </a:extLst>
          </p:cNvPr>
          <p:cNvSpPr txBox="1"/>
          <p:nvPr/>
        </p:nvSpPr>
        <p:spPr>
          <a:xfrm>
            <a:off x="1065881" y="5789988"/>
            <a:ext cx="85518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dirty="0"/>
              <a:t>https://www.youtube.com/watch?v=8dTCLxJQYtQ</a:t>
            </a:r>
          </a:p>
        </p:txBody>
      </p:sp>
    </p:spTree>
    <p:extLst>
      <p:ext uri="{BB962C8B-B14F-4D97-AF65-F5344CB8AC3E}">
        <p14:creationId xmlns:p14="http://schemas.microsoft.com/office/powerpoint/2010/main" val="141928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6377" y="523056"/>
            <a:ext cx="9040497" cy="1327778"/>
          </a:xfrm>
        </p:spPr>
        <p:txBody>
          <a:bodyPr/>
          <a:lstStyle/>
          <a:p>
            <a:pPr algn="ctr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Contextualización en Medio Ambiente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08639" cy="4195481"/>
          </a:xfrm>
        </p:spPr>
        <p:txBody>
          <a:bodyPr>
            <a:noAutofit/>
          </a:bodyPr>
          <a:lstStyle/>
          <a:p>
            <a:r>
              <a:rPr lang="es-ES" i="1" dirty="0"/>
              <a:t>Que es el Medio Ambiente?</a:t>
            </a:r>
          </a:p>
          <a:p>
            <a:pPr algn="just"/>
            <a:r>
              <a:rPr lang="es-ES" b="1" i="1" dirty="0"/>
              <a:t>Es el conjunto de componentes físicos, químicos, biológicos, de las personas o de la sociedad en su conjunto.</a:t>
            </a:r>
            <a:r>
              <a:rPr lang="es-ES" i="1" dirty="0"/>
              <a:t> Comprende el conjunto de valores naturales, sociales y culturales existentes en un lugar y en un momento determinado, que influyen en la vida del ser humano y en las generaciones futuras. Es decir, no se trata solo del espacio en el que se desarrolla la vida, sino que también comprende a los seres vivos, objetos, agua, suelo, aire y las relaciones entre ellos.</a:t>
            </a:r>
            <a:endParaRPr lang="en-US" i="1" dirty="0"/>
          </a:p>
        </p:txBody>
      </p:sp>
      <p:pic>
        <p:nvPicPr>
          <p:cNvPr id="2052" name="Picture 4" descr="https://www.responsabilidadsocial.net/wp-content/uploads/2019/08/medio-ambiente-dia-mundial-que-es-significado-definicion-caracteristicas-cuidado-carte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027" y="4501070"/>
            <a:ext cx="3446924" cy="215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178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97894"/>
          </a:xfrm>
        </p:spPr>
        <p:txBody>
          <a:bodyPr/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Conceptos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2463" y="3258389"/>
            <a:ext cx="2940050" cy="627812"/>
          </a:xfrm>
        </p:spPr>
        <p:txBody>
          <a:bodyPr/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Ambiente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sz="half" idx="18"/>
          </p:nvPr>
        </p:nvSpPr>
        <p:spPr>
          <a:xfrm>
            <a:off x="652463" y="3978090"/>
            <a:ext cx="2940050" cy="1508307"/>
          </a:xfrm>
        </p:spPr>
        <p:txBody>
          <a:bodyPr>
            <a:noAutofit/>
          </a:bodyPr>
          <a:lstStyle/>
          <a:p>
            <a:pPr algn="just"/>
            <a:r>
              <a:rPr lang="es-ES" sz="1600" i="1" dirty="0"/>
              <a:t>Conjunto de elementos bióticos (seres vivos) y abióticos (energía solar, suelo, agua y aire), que integran la delgada capa de la biosfera, sustento y hogar de los seres vivos.</a:t>
            </a:r>
            <a:endParaRPr lang="en-US" sz="1600" i="1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3889375" y="3449782"/>
            <a:ext cx="2930525" cy="436419"/>
          </a:xfrm>
        </p:spPr>
        <p:txBody>
          <a:bodyPr/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Ecología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Marcador de posición de imagen 6"/>
          <p:cNvSpPr>
            <a:spLocks noGrp="1"/>
          </p:cNvSpPr>
          <p:nvPr>
            <p:ph type="pic" idx="21"/>
          </p:nvPr>
        </p:nvSpPr>
        <p:spPr>
          <a:xfrm>
            <a:off x="3889374" y="1642500"/>
            <a:ext cx="2930525" cy="1524000"/>
          </a:xfrm>
        </p:spPr>
      </p:sp>
      <p:sp>
        <p:nvSpPr>
          <p:cNvPr id="8" name="Marcador de texto 7"/>
          <p:cNvSpPr>
            <a:spLocks noGrp="1"/>
          </p:cNvSpPr>
          <p:nvPr>
            <p:ph type="body" sz="half" idx="19"/>
          </p:nvPr>
        </p:nvSpPr>
        <p:spPr>
          <a:xfrm>
            <a:off x="3888022" y="3978090"/>
            <a:ext cx="2934406" cy="1508310"/>
          </a:xfrm>
        </p:spPr>
        <p:txBody>
          <a:bodyPr>
            <a:noAutofit/>
          </a:bodyPr>
          <a:lstStyle/>
          <a:p>
            <a:pPr algn="just"/>
            <a:r>
              <a:rPr lang="es-ES" sz="1600" i="1" dirty="0"/>
              <a:t>Ciencia que estudia las relaciones de los seres vivos con su ambiente.</a:t>
            </a:r>
          </a:p>
          <a:p>
            <a:pPr algn="just"/>
            <a:r>
              <a:rPr lang="es-ES" sz="1600" i="1" dirty="0"/>
              <a:t>Ecosistema: Es el conjunto formado por los seres vivos y los elementos no vivos del ambiente y la relación vital que se establece entre ellos</a:t>
            </a:r>
            <a:endParaRPr lang="en-US" sz="1600" i="1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3"/>
          </p:nvPr>
        </p:nvSpPr>
        <p:spPr>
          <a:xfrm>
            <a:off x="7124700" y="3449782"/>
            <a:ext cx="2932113" cy="436419"/>
          </a:xfrm>
        </p:spPr>
        <p:txBody>
          <a:bodyPr/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Cambio Climático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Marcador de texto 10"/>
          <p:cNvSpPr>
            <a:spLocks noGrp="1"/>
          </p:cNvSpPr>
          <p:nvPr>
            <p:ph type="body" sz="half" idx="20"/>
          </p:nvPr>
        </p:nvSpPr>
        <p:spPr>
          <a:xfrm>
            <a:off x="7124575" y="4100945"/>
            <a:ext cx="2935997" cy="1532025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i="1" dirty="0"/>
              <a:t>Se entiende como un cambio de clima atribuida directa o indirectamente a la actividad humana, que altera la composición de la atmosfera mundial, lo que hace que el clima </a:t>
            </a:r>
            <a:r>
              <a:rPr lang="es-ES" i="1" dirty="0" err="1"/>
              <a:t>varie</a:t>
            </a:r>
            <a:r>
              <a:rPr lang="es-ES" i="1" dirty="0"/>
              <a:t>.</a:t>
            </a:r>
            <a:endParaRPr lang="en-US" i="1" dirty="0"/>
          </a:p>
        </p:txBody>
      </p:sp>
      <p:pic>
        <p:nvPicPr>
          <p:cNvPr id="12" name="Marcador de posición de imagen 11" descr="Acciones para cuidar el medio ambiente - VIX"/>
          <p:cNvPicPr>
            <a:picLocks noGrp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67" b="14867"/>
          <a:stretch>
            <a:fillRect/>
          </a:stretch>
        </p:blipFill>
        <p:spPr bwMode="auto">
          <a:xfrm>
            <a:off x="652463" y="1642500"/>
            <a:ext cx="294005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Marcador de posición de imagen 13" descr="Características y generalidades de un ecosistema | Ecosistemas, Factores  bioticos y abioticos, Ecosistema natural"/>
          <p:cNvPicPr>
            <a:picLocks noGrp="1"/>
          </p:cNvPicPr>
          <p:nvPr>
            <p:ph type="pic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6" b="6446"/>
          <a:stretch>
            <a:fillRect/>
          </a:stretch>
        </p:blipFill>
        <p:spPr bwMode="auto">
          <a:xfrm>
            <a:off x="7124700" y="1624633"/>
            <a:ext cx="2932113" cy="1541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n 15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43" t="53129" r="48575" b="18495"/>
          <a:stretch/>
        </p:blipFill>
        <p:spPr bwMode="auto">
          <a:xfrm>
            <a:off x="3897313" y="1641057"/>
            <a:ext cx="2922585" cy="16173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52649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2210</TotalTime>
  <Words>825</Words>
  <Application>Microsoft Office PowerPoint</Application>
  <PresentationFormat>Panorámica</PresentationFormat>
  <Paragraphs>52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   Programación de Software</vt:lpstr>
      <vt:lpstr>Contenidos</vt:lpstr>
      <vt:lpstr>COMPETENCIA</vt:lpstr>
      <vt:lpstr>Presentación de PowerPoint</vt:lpstr>
      <vt:lpstr>SALUD OCUPACIONAL </vt:lpstr>
      <vt:lpstr>Seguridad y Salud en el Trabajo</vt:lpstr>
      <vt:lpstr>Historia de la Salud Ocupacional</vt:lpstr>
      <vt:lpstr>Contextualización en Medio Ambiente</vt:lpstr>
      <vt:lpstr>Conceptos</vt:lpstr>
      <vt:lpstr>Componentes del Medio Ambiente</vt:lpstr>
      <vt:lpstr>COMPONENTES</vt:lpstr>
      <vt:lpstr>Pregunta Orientadora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fedez0424@gmail.com</dc:creator>
  <cp:lastModifiedBy>Usuario</cp:lastModifiedBy>
  <cp:revision>84</cp:revision>
  <dcterms:created xsi:type="dcterms:W3CDTF">2021-03-27T22:59:52Z</dcterms:created>
  <dcterms:modified xsi:type="dcterms:W3CDTF">2021-04-04T21:48:41Z</dcterms:modified>
</cp:coreProperties>
</file>