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B6AA-E838-495F-83BB-A1CDEBBF49A2}"/>
              </a:ext>
            </a:extLst>
          </p:cNvPr>
          <p:cNvSpPr>
            <a:spLocks noGrp="1"/>
          </p:cNvSpPr>
          <p:nvPr>
            <p:ph type="ctrTitle"/>
          </p:nvPr>
        </p:nvSpPr>
        <p:spPr/>
        <p:txBody>
          <a:bodyPr>
            <a:normAutofit/>
          </a:bodyPr>
          <a:lstStyle/>
          <a:p>
            <a:r>
              <a:rPr lang="en-US" dirty="0"/>
              <a:t>continuous delivery with </a:t>
            </a:r>
            <a:r>
              <a:rPr lang="en-US" dirty="0" err="1"/>
              <a:t>oltp</a:t>
            </a:r>
            <a:endParaRPr lang="en-US" dirty="0"/>
          </a:p>
        </p:txBody>
      </p:sp>
      <p:sp>
        <p:nvSpPr>
          <p:cNvPr id="3" name="Subtitle 2">
            <a:extLst>
              <a:ext uri="{FF2B5EF4-FFF2-40B4-BE49-F238E27FC236}">
                <a16:creationId xmlns:a16="http://schemas.microsoft.com/office/drawing/2014/main" id="{5591E356-2B1A-4365-8B8A-A6371A2B4761}"/>
              </a:ext>
            </a:extLst>
          </p:cNvPr>
          <p:cNvSpPr>
            <a:spLocks noGrp="1"/>
          </p:cNvSpPr>
          <p:nvPr>
            <p:ph type="subTitle" idx="1"/>
          </p:nvPr>
        </p:nvSpPr>
        <p:spPr/>
        <p:txBody>
          <a:bodyPr/>
          <a:lstStyle/>
          <a:p>
            <a:r>
              <a:rPr lang="en-US" dirty="0"/>
              <a:t>- Jon Shaulis</a:t>
            </a:r>
          </a:p>
        </p:txBody>
      </p:sp>
    </p:spTree>
    <p:extLst>
      <p:ext uri="{BB962C8B-B14F-4D97-AF65-F5344CB8AC3E}">
        <p14:creationId xmlns:p14="http://schemas.microsoft.com/office/powerpoint/2010/main" val="406805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44BCB2-EE22-48C1-9A2D-FAC1B626BBCD}"/>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4" name="TextBox 3">
            <a:extLst>
              <a:ext uri="{FF2B5EF4-FFF2-40B4-BE49-F238E27FC236}">
                <a16:creationId xmlns:a16="http://schemas.microsoft.com/office/drawing/2014/main" id="{7B38CAC3-E191-4660-ABF9-81C1A699B652}"/>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pic>
        <p:nvPicPr>
          <p:cNvPr id="5" name="Picture 4">
            <a:extLst>
              <a:ext uri="{FF2B5EF4-FFF2-40B4-BE49-F238E27FC236}">
                <a16:creationId xmlns:a16="http://schemas.microsoft.com/office/drawing/2014/main" id="{E8C1B2EF-C01D-4D83-8663-BFF1086A3DD6}"/>
              </a:ext>
            </a:extLst>
          </p:cNvPr>
          <p:cNvPicPr>
            <a:picLocks noChangeAspect="1"/>
          </p:cNvPicPr>
          <p:nvPr/>
        </p:nvPicPr>
        <p:blipFill>
          <a:blip r:embed="rId2"/>
          <a:stretch>
            <a:fillRect/>
          </a:stretch>
        </p:blipFill>
        <p:spPr>
          <a:xfrm>
            <a:off x="3843989" y="1767736"/>
            <a:ext cx="3952875" cy="2971800"/>
          </a:xfrm>
          <a:prstGeom prst="rect">
            <a:avLst/>
          </a:prstGeom>
        </p:spPr>
      </p:pic>
      <p:sp>
        <p:nvSpPr>
          <p:cNvPr id="6" name="TextBox 5">
            <a:extLst>
              <a:ext uri="{FF2B5EF4-FFF2-40B4-BE49-F238E27FC236}">
                <a16:creationId xmlns:a16="http://schemas.microsoft.com/office/drawing/2014/main" id="{08467D4C-F8C8-4EB3-893E-9F54B3500611}"/>
              </a:ext>
            </a:extLst>
          </p:cNvPr>
          <p:cNvSpPr txBox="1"/>
          <p:nvPr/>
        </p:nvSpPr>
        <p:spPr>
          <a:xfrm>
            <a:off x="375782" y="1240077"/>
            <a:ext cx="3162756" cy="2031325"/>
          </a:xfrm>
          <a:prstGeom prst="rect">
            <a:avLst/>
          </a:prstGeom>
          <a:noFill/>
        </p:spPr>
        <p:txBody>
          <a:bodyPr wrap="square" rtlCol="0">
            <a:spAutoFit/>
          </a:bodyPr>
          <a:lstStyle/>
          <a:p>
            <a:pPr lvl="1"/>
            <a:r>
              <a:rPr lang="en-US" dirty="0"/>
              <a:t>	Week 1: Patches</a:t>
            </a:r>
          </a:p>
          <a:p>
            <a:r>
              <a:rPr lang="en-US" dirty="0"/>
              <a:t>- I like to give patches a “burn in” period if possible. Ideally we can bring them up through the environments with testing. This gives us a final test with prod data.</a:t>
            </a:r>
          </a:p>
        </p:txBody>
      </p:sp>
      <p:pic>
        <p:nvPicPr>
          <p:cNvPr id="7" name="Picture 6">
            <a:extLst>
              <a:ext uri="{FF2B5EF4-FFF2-40B4-BE49-F238E27FC236}">
                <a16:creationId xmlns:a16="http://schemas.microsoft.com/office/drawing/2014/main" id="{97B33286-8394-4BBF-99C7-83ACC9DC9567}"/>
              </a:ext>
            </a:extLst>
          </p:cNvPr>
          <p:cNvPicPr>
            <a:picLocks noChangeAspect="1"/>
          </p:cNvPicPr>
          <p:nvPr/>
        </p:nvPicPr>
        <p:blipFill>
          <a:blip r:embed="rId3"/>
          <a:stretch>
            <a:fillRect/>
          </a:stretch>
        </p:blipFill>
        <p:spPr>
          <a:xfrm>
            <a:off x="3576638" y="1640909"/>
            <a:ext cx="5343492" cy="3409950"/>
          </a:xfrm>
          <a:prstGeom prst="rect">
            <a:avLst/>
          </a:prstGeom>
        </p:spPr>
      </p:pic>
      <p:pic>
        <p:nvPicPr>
          <p:cNvPr id="8" name="Picture 7">
            <a:extLst>
              <a:ext uri="{FF2B5EF4-FFF2-40B4-BE49-F238E27FC236}">
                <a16:creationId xmlns:a16="http://schemas.microsoft.com/office/drawing/2014/main" id="{DBA24A81-83F6-4578-A8E5-AEA98B522EEE}"/>
              </a:ext>
            </a:extLst>
          </p:cNvPr>
          <p:cNvPicPr>
            <a:picLocks noChangeAspect="1"/>
          </p:cNvPicPr>
          <p:nvPr/>
        </p:nvPicPr>
        <p:blipFill>
          <a:blip r:embed="rId2"/>
          <a:stretch>
            <a:fillRect/>
          </a:stretch>
        </p:blipFill>
        <p:spPr>
          <a:xfrm>
            <a:off x="3576638" y="1244998"/>
            <a:ext cx="5343492" cy="4017276"/>
          </a:xfrm>
          <a:prstGeom prst="rect">
            <a:avLst/>
          </a:prstGeom>
        </p:spPr>
      </p:pic>
    </p:spTree>
    <p:extLst>
      <p:ext uri="{BB962C8B-B14F-4D97-AF65-F5344CB8AC3E}">
        <p14:creationId xmlns:p14="http://schemas.microsoft.com/office/powerpoint/2010/main" val="242400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4FBDE-7390-4D42-B735-C169A4E1680E}"/>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3" name="TextBox 2">
            <a:extLst>
              <a:ext uri="{FF2B5EF4-FFF2-40B4-BE49-F238E27FC236}">
                <a16:creationId xmlns:a16="http://schemas.microsoft.com/office/drawing/2014/main" id="{951A649D-9EDF-44E0-9B00-625644B22227}"/>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4" name="TextBox 3">
            <a:extLst>
              <a:ext uri="{FF2B5EF4-FFF2-40B4-BE49-F238E27FC236}">
                <a16:creationId xmlns:a16="http://schemas.microsoft.com/office/drawing/2014/main" id="{BEF6DD62-96C7-42CB-98A8-54B69563475D}"/>
              </a:ext>
            </a:extLst>
          </p:cNvPr>
          <p:cNvSpPr txBox="1"/>
          <p:nvPr/>
        </p:nvSpPr>
        <p:spPr>
          <a:xfrm>
            <a:off x="375782" y="1240077"/>
            <a:ext cx="3162756" cy="1477328"/>
          </a:xfrm>
          <a:prstGeom prst="rect">
            <a:avLst/>
          </a:prstGeom>
          <a:noFill/>
        </p:spPr>
        <p:txBody>
          <a:bodyPr wrap="square" rtlCol="0">
            <a:spAutoFit/>
          </a:bodyPr>
          <a:lstStyle/>
          <a:p>
            <a:pPr lvl="1"/>
            <a:r>
              <a:rPr lang="en-US" dirty="0"/>
              <a:t>	Week 2: Schema</a:t>
            </a:r>
          </a:p>
          <a:p>
            <a:r>
              <a:rPr lang="en-US" dirty="0"/>
              <a:t>- Now we can make schema changes in Blue. This allows us to make a framework to allow for an easier rollback. </a:t>
            </a:r>
          </a:p>
        </p:txBody>
      </p:sp>
      <p:pic>
        <p:nvPicPr>
          <p:cNvPr id="5" name="Picture 4">
            <a:extLst>
              <a:ext uri="{FF2B5EF4-FFF2-40B4-BE49-F238E27FC236}">
                <a16:creationId xmlns:a16="http://schemas.microsoft.com/office/drawing/2014/main" id="{BDF7DA1D-5EAB-4E7A-9877-CE3F1B0DF1EC}"/>
              </a:ext>
            </a:extLst>
          </p:cNvPr>
          <p:cNvPicPr>
            <a:picLocks noChangeAspect="1"/>
          </p:cNvPicPr>
          <p:nvPr/>
        </p:nvPicPr>
        <p:blipFill>
          <a:blip r:embed="rId2"/>
          <a:stretch>
            <a:fillRect/>
          </a:stretch>
        </p:blipFill>
        <p:spPr>
          <a:xfrm>
            <a:off x="3576638" y="1244998"/>
            <a:ext cx="5343492" cy="4017276"/>
          </a:xfrm>
          <a:prstGeom prst="rect">
            <a:avLst/>
          </a:prstGeom>
        </p:spPr>
      </p:pic>
    </p:spTree>
    <p:extLst>
      <p:ext uri="{BB962C8B-B14F-4D97-AF65-F5344CB8AC3E}">
        <p14:creationId xmlns:p14="http://schemas.microsoft.com/office/powerpoint/2010/main" val="294009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FA256-A6FC-4014-8997-1E7765935985}"/>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3" name="TextBox 2">
            <a:extLst>
              <a:ext uri="{FF2B5EF4-FFF2-40B4-BE49-F238E27FC236}">
                <a16:creationId xmlns:a16="http://schemas.microsoft.com/office/drawing/2014/main" id="{BE3AC6DB-97F0-46A4-87B3-66C0755C6E96}"/>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4" name="TextBox 3">
            <a:extLst>
              <a:ext uri="{FF2B5EF4-FFF2-40B4-BE49-F238E27FC236}">
                <a16:creationId xmlns:a16="http://schemas.microsoft.com/office/drawing/2014/main" id="{D29D40E5-7620-4765-AC16-7AFBD9B96106}"/>
              </a:ext>
            </a:extLst>
          </p:cNvPr>
          <p:cNvSpPr txBox="1"/>
          <p:nvPr/>
        </p:nvSpPr>
        <p:spPr>
          <a:xfrm>
            <a:off x="375782" y="1240077"/>
            <a:ext cx="3162756" cy="2862322"/>
          </a:xfrm>
          <a:prstGeom prst="rect">
            <a:avLst/>
          </a:prstGeom>
          <a:noFill/>
        </p:spPr>
        <p:txBody>
          <a:bodyPr wrap="square" rtlCol="0">
            <a:spAutoFit/>
          </a:bodyPr>
          <a:lstStyle/>
          <a:p>
            <a:pPr lvl="1"/>
            <a:r>
              <a:rPr lang="en-US" dirty="0"/>
              <a:t>	Week 3: Features</a:t>
            </a:r>
          </a:p>
          <a:p>
            <a:r>
              <a:rPr lang="en-US" dirty="0"/>
              <a:t>- We have our patches, our schema, and now we can add our dependencies based on the frameworks / schema changes we made in week 2. This allows for easier roll back if there are problems and allows for the environments to stay more easily in sync.</a:t>
            </a:r>
          </a:p>
        </p:txBody>
      </p:sp>
      <p:pic>
        <p:nvPicPr>
          <p:cNvPr id="5" name="Picture 4">
            <a:extLst>
              <a:ext uri="{FF2B5EF4-FFF2-40B4-BE49-F238E27FC236}">
                <a16:creationId xmlns:a16="http://schemas.microsoft.com/office/drawing/2014/main" id="{5C592C2F-9B7F-4BF6-B671-CD05B0162B90}"/>
              </a:ext>
            </a:extLst>
          </p:cNvPr>
          <p:cNvPicPr>
            <a:picLocks noChangeAspect="1"/>
          </p:cNvPicPr>
          <p:nvPr/>
        </p:nvPicPr>
        <p:blipFill>
          <a:blip r:embed="rId2"/>
          <a:stretch>
            <a:fillRect/>
          </a:stretch>
        </p:blipFill>
        <p:spPr>
          <a:xfrm>
            <a:off x="3576638" y="1244998"/>
            <a:ext cx="5343492" cy="4017276"/>
          </a:xfrm>
          <a:prstGeom prst="rect">
            <a:avLst/>
          </a:prstGeom>
        </p:spPr>
      </p:pic>
    </p:spTree>
    <p:extLst>
      <p:ext uri="{BB962C8B-B14F-4D97-AF65-F5344CB8AC3E}">
        <p14:creationId xmlns:p14="http://schemas.microsoft.com/office/powerpoint/2010/main" val="204635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D3F95-848A-4ADB-AD6C-598847EAE646}"/>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3" name="TextBox 2">
            <a:extLst>
              <a:ext uri="{FF2B5EF4-FFF2-40B4-BE49-F238E27FC236}">
                <a16:creationId xmlns:a16="http://schemas.microsoft.com/office/drawing/2014/main" id="{946074F1-E7CC-4D7A-838E-9723F4068C7D}"/>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4" name="TextBox 3">
            <a:extLst>
              <a:ext uri="{FF2B5EF4-FFF2-40B4-BE49-F238E27FC236}">
                <a16:creationId xmlns:a16="http://schemas.microsoft.com/office/drawing/2014/main" id="{06229244-1D8F-4161-9E8C-991CBA0F8B3A}"/>
              </a:ext>
            </a:extLst>
          </p:cNvPr>
          <p:cNvSpPr txBox="1"/>
          <p:nvPr/>
        </p:nvSpPr>
        <p:spPr>
          <a:xfrm>
            <a:off x="275506" y="700007"/>
            <a:ext cx="7828833" cy="923330"/>
          </a:xfrm>
          <a:prstGeom prst="rect">
            <a:avLst/>
          </a:prstGeom>
          <a:noFill/>
        </p:spPr>
        <p:txBody>
          <a:bodyPr wrap="square" rtlCol="0">
            <a:spAutoFit/>
          </a:bodyPr>
          <a:lstStyle/>
          <a:p>
            <a:pPr lvl="1"/>
            <a:r>
              <a:rPr lang="en-US" dirty="0"/>
              <a:t>	Week 4: Switch-a-</a:t>
            </a:r>
            <a:r>
              <a:rPr lang="en-US" dirty="0" err="1"/>
              <a:t>roo</a:t>
            </a:r>
            <a:endParaRPr lang="en-US" dirty="0"/>
          </a:p>
          <a:p>
            <a:pPr marL="285750" indent="-285750">
              <a:buFontTx/>
              <a:buChar char="-"/>
            </a:pPr>
            <a:r>
              <a:rPr lang="en-US" dirty="0"/>
              <a:t>We switch the route to Blue. If things go well, we make </a:t>
            </a:r>
          </a:p>
          <a:p>
            <a:r>
              <a:rPr lang="en-US" dirty="0"/>
              <a:t>     the changes to Green and repeat next deployment.</a:t>
            </a:r>
          </a:p>
        </p:txBody>
      </p:sp>
      <p:pic>
        <p:nvPicPr>
          <p:cNvPr id="6" name="Picture 5">
            <a:extLst>
              <a:ext uri="{FF2B5EF4-FFF2-40B4-BE49-F238E27FC236}">
                <a16:creationId xmlns:a16="http://schemas.microsoft.com/office/drawing/2014/main" id="{C53AF346-3A50-4189-9095-2B973E53337F}"/>
              </a:ext>
            </a:extLst>
          </p:cNvPr>
          <p:cNvPicPr>
            <a:picLocks noChangeAspect="1"/>
          </p:cNvPicPr>
          <p:nvPr/>
        </p:nvPicPr>
        <p:blipFill>
          <a:blip r:embed="rId2"/>
          <a:stretch>
            <a:fillRect/>
          </a:stretch>
        </p:blipFill>
        <p:spPr>
          <a:xfrm>
            <a:off x="275506" y="1919287"/>
            <a:ext cx="11703838" cy="3103650"/>
          </a:xfrm>
          <a:prstGeom prst="rect">
            <a:avLst/>
          </a:prstGeom>
        </p:spPr>
      </p:pic>
    </p:spTree>
    <p:extLst>
      <p:ext uri="{BB962C8B-B14F-4D97-AF65-F5344CB8AC3E}">
        <p14:creationId xmlns:p14="http://schemas.microsoft.com/office/powerpoint/2010/main" val="162076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B4B8599-5C4A-4BAD-9DFD-42CF8778E600}"/>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sp>
        <p:nvSpPr>
          <p:cNvPr id="16" name="TextBox 15">
            <a:extLst>
              <a:ext uri="{FF2B5EF4-FFF2-40B4-BE49-F238E27FC236}">
                <a16:creationId xmlns:a16="http://schemas.microsoft.com/office/drawing/2014/main" id="{3C896892-1ED0-4EFC-901E-4DA026F90F62}"/>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17" name="Text Placeholder 8">
            <a:extLst>
              <a:ext uri="{FF2B5EF4-FFF2-40B4-BE49-F238E27FC236}">
                <a16:creationId xmlns:a16="http://schemas.microsoft.com/office/drawing/2014/main" id="{30A901EA-CF09-41EF-8A00-69CF2865F0BD}"/>
              </a:ext>
            </a:extLst>
          </p:cNvPr>
          <p:cNvSpPr>
            <a:spLocks noGrp="1"/>
          </p:cNvSpPr>
          <p:nvPr>
            <p:ph type="body" idx="1"/>
          </p:nvPr>
        </p:nvSpPr>
        <p:spPr>
          <a:xfrm>
            <a:off x="1447191" y="887413"/>
            <a:ext cx="4645152" cy="801943"/>
          </a:xfrm>
        </p:spPr>
        <p:txBody>
          <a:bodyPr/>
          <a:lstStyle/>
          <a:p>
            <a:r>
              <a:rPr lang="en-US" dirty="0"/>
              <a:t>PROS</a:t>
            </a:r>
          </a:p>
        </p:txBody>
      </p:sp>
      <p:sp>
        <p:nvSpPr>
          <p:cNvPr id="18" name="Text Placeholder 10">
            <a:extLst>
              <a:ext uri="{FF2B5EF4-FFF2-40B4-BE49-F238E27FC236}">
                <a16:creationId xmlns:a16="http://schemas.microsoft.com/office/drawing/2014/main" id="{144559E0-34A2-4305-8F5F-1AFD220D4CF5}"/>
              </a:ext>
            </a:extLst>
          </p:cNvPr>
          <p:cNvSpPr>
            <a:spLocks noGrp="1"/>
          </p:cNvSpPr>
          <p:nvPr>
            <p:ph type="body" sz="quarter" idx="3"/>
          </p:nvPr>
        </p:nvSpPr>
        <p:spPr>
          <a:xfrm>
            <a:off x="6412362" y="887413"/>
            <a:ext cx="4645152" cy="802237"/>
          </a:xfrm>
        </p:spPr>
        <p:txBody>
          <a:bodyPr/>
          <a:lstStyle/>
          <a:p>
            <a:r>
              <a:rPr lang="en-US" dirty="0"/>
              <a:t>CONS</a:t>
            </a:r>
          </a:p>
        </p:txBody>
      </p:sp>
      <p:sp>
        <p:nvSpPr>
          <p:cNvPr id="19" name="Content Placeholder 11">
            <a:extLst>
              <a:ext uri="{FF2B5EF4-FFF2-40B4-BE49-F238E27FC236}">
                <a16:creationId xmlns:a16="http://schemas.microsoft.com/office/drawing/2014/main" id="{C1DA1C93-43F0-4ED3-A702-77DADBB1F962}"/>
              </a:ext>
            </a:extLst>
          </p:cNvPr>
          <p:cNvSpPr txBox="1">
            <a:spLocks/>
          </p:cNvSpPr>
          <p:nvPr/>
        </p:nvSpPr>
        <p:spPr>
          <a:xfrm>
            <a:off x="6412362" y="2013764"/>
            <a:ext cx="4645152" cy="39568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 You are maintaining two identical environments. </a:t>
            </a:r>
          </a:p>
          <a:p>
            <a:r>
              <a:rPr lang="en-US" dirty="0"/>
              <a:t>You can run into sync issues, this can be circumvented through policy, procedure, and keeping everything as identical as possible.</a:t>
            </a:r>
          </a:p>
          <a:p>
            <a:r>
              <a:rPr lang="en-US" dirty="0"/>
              <a:t>Very steep setup and planning required. </a:t>
            </a:r>
          </a:p>
        </p:txBody>
      </p:sp>
      <p:sp>
        <p:nvSpPr>
          <p:cNvPr id="22" name="Content Placeholder 11">
            <a:extLst>
              <a:ext uri="{FF2B5EF4-FFF2-40B4-BE49-F238E27FC236}">
                <a16:creationId xmlns:a16="http://schemas.microsoft.com/office/drawing/2014/main" id="{B029590C-3651-449F-92DF-D310668F0AE2}"/>
              </a:ext>
            </a:extLst>
          </p:cNvPr>
          <p:cNvSpPr txBox="1">
            <a:spLocks/>
          </p:cNvSpPr>
          <p:nvPr/>
        </p:nvSpPr>
        <p:spPr>
          <a:xfrm>
            <a:off x="1447191" y="2128288"/>
            <a:ext cx="4645152" cy="39568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Instant fail back recovery if a deployment goes south.</a:t>
            </a:r>
          </a:p>
          <a:p>
            <a:r>
              <a:rPr lang="en-US" dirty="0"/>
              <a:t>Easily lines up with deployment automation, streamlining the time your developers and systems team spends.</a:t>
            </a:r>
          </a:p>
          <a:p>
            <a:r>
              <a:rPr lang="en-US" dirty="0"/>
              <a:t>Adds to testing rigor.</a:t>
            </a:r>
          </a:p>
          <a:p>
            <a:r>
              <a:rPr lang="en-US" dirty="0"/>
              <a:t>Couples as a High Availability plan for customers rather than doing something such as clustering. </a:t>
            </a:r>
          </a:p>
        </p:txBody>
      </p:sp>
      <p:pic>
        <p:nvPicPr>
          <p:cNvPr id="2050" name="Picture 2" descr="Image result for happy animal">
            <a:extLst>
              <a:ext uri="{FF2B5EF4-FFF2-40B4-BE49-F238E27FC236}">
                <a16:creationId xmlns:a16="http://schemas.microsoft.com/office/drawing/2014/main" id="{6852A7FD-BEBC-480D-BE6D-70EBC2BFF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286" y="614816"/>
            <a:ext cx="1165481" cy="11654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unhappy animal">
            <a:extLst>
              <a:ext uri="{FF2B5EF4-FFF2-40B4-BE49-F238E27FC236}">
                <a16:creationId xmlns:a16="http://schemas.microsoft.com/office/drawing/2014/main" id="{4C385622-DF21-4FF2-967A-4CCB62466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448" y="625733"/>
            <a:ext cx="1588391" cy="106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50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949892-169B-41E8-A0F9-701422DF206C}"/>
              </a:ext>
            </a:extLst>
          </p:cNvPr>
          <p:cNvPicPr>
            <a:picLocks noChangeAspect="1"/>
          </p:cNvPicPr>
          <p:nvPr/>
        </p:nvPicPr>
        <p:blipFill>
          <a:blip r:embed="rId2"/>
          <a:stretch>
            <a:fillRect/>
          </a:stretch>
        </p:blipFill>
        <p:spPr>
          <a:xfrm>
            <a:off x="3538537" y="1809750"/>
            <a:ext cx="5114925" cy="3238500"/>
          </a:xfrm>
          <a:prstGeom prst="rect">
            <a:avLst/>
          </a:prstGeom>
        </p:spPr>
      </p:pic>
      <p:sp>
        <p:nvSpPr>
          <p:cNvPr id="7" name="TextBox 6">
            <a:extLst>
              <a:ext uri="{FF2B5EF4-FFF2-40B4-BE49-F238E27FC236}">
                <a16:creationId xmlns:a16="http://schemas.microsoft.com/office/drawing/2014/main" id="{1678740F-007F-4548-9BDC-ED9E5A784435}"/>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8" name="TextBox 7">
            <a:extLst>
              <a:ext uri="{FF2B5EF4-FFF2-40B4-BE49-F238E27FC236}">
                <a16:creationId xmlns:a16="http://schemas.microsoft.com/office/drawing/2014/main" id="{E1C1C68D-4C06-418E-B8EC-D9D32C2F793A}"/>
              </a:ext>
            </a:extLst>
          </p:cNvPr>
          <p:cNvSpPr txBox="1"/>
          <p:nvPr/>
        </p:nvSpPr>
        <p:spPr>
          <a:xfrm>
            <a:off x="375782" y="1240077"/>
            <a:ext cx="3162756" cy="2585323"/>
          </a:xfrm>
          <a:prstGeom prst="rect">
            <a:avLst/>
          </a:prstGeom>
          <a:noFill/>
        </p:spPr>
        <p:txBody>
          <a:bodyPr wrap="square" rtlCol="0">
            <a:spAutoFit/>
          </a:bodyPr>
          <a:lstStyle/>
          <a:p>
            <a:pPr lvl="1"/>
            <a:r>
              <a:rPr lang="en-US" dirty="0"/>
              <a:t>	Initial Setup:</a:t>
            </a:r>
          </a:p>
          <a:p>
            <a:pPr marL="285750" indent="-285750">
              <a:buFontTx/>
              <a:buChar char="-"/>
            </a:pPr>
            <a:r>
              <a:rPr lang="en-US" dirty="0"/>
              <a:t>Table A is connected to the view. User interacts with view which pulls or modifies results in A. </a:t>
            </a:r>
          </a:p>
          <a:p>
            <a:pPr marL="285750" indent="-285750">
              <a:buFontTx/>
              <a:buChar char="-"/>
            </a:pPr>
            <a:endParaRPr lang="en-US" dirty="0"/>
          </a:p>
          <a:p>
            <a:endParaRPr lang="en-US" dirty="0"/>
          </a:p>
          <a:p>
            <a:pPr marL="285750" indent="-285750">
              <a:buFontTx/>
              <a:buChar char="-"/>
            </a:pPr>
            <a:r>
              <a:rPr lang="en-US" dirty="0"/>
              <a:t>Results modified are replicated over to B</a:t>
            </a:r>
          </a:p>
        </p:txBody>
      </p:sp>
      <p:sp>
        <p:nvSpPr>
          <p:cNvPr id="9" name="TextBox 8">
            <a:extLst>
              <a:ext uri="{FF2B5EF4-FFF2-40B4-BE49-F238E27FC236}">
                <a16:creationId xmlns:a16="http://schemas.microsoft.com/office/drawing/2014/main" id="{D8BE0BCD-AC83-4703-95A7-6BDBC362A580}"/>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Tree>
    <p:extLst>
      <p:ext uri="{BB962C8B-B14F-4D97-AF65-F5344CB8AC3E}">
        <p14:creationId xmlns:p14="http://schemas.microsoft.com/office/powerpoint/2010/main" val="257347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A9211A-DBA8-42C2-A88D-CC6DCE460ABE}"/>
              </a:ext>
            </a:extLst>
          </p:cNvPr>
          <p:cNvPicPr>
            <a:picLocks noChangeAspect="1"/>
          </p:cNvPicPr>
          <p:nvPr/>
        </p:nvPicPr>
        <p:blipFill>
          <a:blip r:embed="rId2"/>
          <a:stretch>
            <a:fillRect/>
          </a:stretch>
        </p:blipFill>
        <p:spPr>
          <a:xfrm>
            <a:off x="3538537" y="1609725"/>
            <a:ext cx="5114925" cy="3638550"/>
          </a:xfrm>
          <a:prstGeom prst="rect">
            <a:avLst/>
          </a:prstGeom>
        </p:spPr>
      </p:pic>
      <p:sp>
        <p:nvSpPr>
          <p:cNvPr id="3" name="TextBox 2">
            <a:extLst>
              <a:ext uri="{FF2B5EF4-FFF2-40B4-BE49-F238E27FC236}">
                <a16:creationId xmlns:a16="http://schemas.microsoft.com/office/drawing/2014/main" id="{532C8375-7FB3-4B71-BA7A-3ADC4DB2BC94}"/>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4" name="TextBox 3">
            <a:extLst>
              <a:ext uri="{FF2B5EF4-FFF2-40B4-BE49-F238E27FC236}">
                <a16:creationId xmlns:a16="http://schemas.microsoft.com/office/drawing/2014/main" id="{1DF396C3-5CA0-40D8-B97F-285024245365}"/>
              </a:ext>
            </a:extLst>
          </p:cNvPr>
          <p:cNvSpPr txBox="1"/>
          <p:nvPr/>
        </p:nvSpPr>
        <p:spPr>
          <a:xfrm>
            <a:off x="375782" y="1240077"/>
            <a:ext cx="3162756" cy="2862322"/>
          </a:xfrm>
          <a:prstGeom prst="rect">
            <a:avLst/>
          </a:prstGeom>
          <a:noFill/>
        </p:spPr>
        <p:txBody>
          <a:bodyPr wrap="square" rtlCol="0">
            <a:spAutoFit/>
          </a:bodyPr>
          <a:lstStyle/>
          <a:p>
            <a:pPr lvl="1"/>
            <a:r>
              <a:rPr lang="en-US" dirty="0"/>
              <a:t>	Table preparation:</a:t>
            </a:r>
          </a:p>
          <a:p>
            <a:pPr marL="285750" indent="-285750">
              <a:buFontTx/>
              <a:buChar char="-"/>
            </a:pPr>
            <a:r>
              <a:rPr lang="en-US" dirty="0"/>
              <a:t>We alter the trigger to point to Table C to catch any changes.</a:t>
            </a:r>
          </a:p>
          <a:p>
            <a:pPr marL="285750" indent="-285750">
              <a:buFontTx/>
              <a:buChar char="-"/>
            </a:pPr>
            <a:endParaRPr lang="en-US" dirty="0"/>
          </a:p>
          <a:p>
            <a:endParaRPr lang="en-US" dirty="0"/>
          </a:p>
          <a:p>
            <a:pPr marL="285750" indent="-285750">
              <a:buFontTx/>
              <a:buChar char="-"/>
            </a:pPr>
            <a:r>
              <a:rPr lang="en-US" dirty="0"/>
              <a:t>While Table A and Table C receive changes, we are free to work on Table B without user impact.</a:t>
            </a:r>
          </a:p>
        </p:txBody>
      </p:sp>
      <p:sp>
        <p:nvSpPr>
          <p:cNvPr id="5" name="TextBox 4">
            <a:extLst>
              <a:ext uri="{FF2B5EF4-FFF2-40B4-BE49-F238E27FC236}">
                <a16:creationId xmlns:a16="http://schemas.microsoft.com/office/drawing/2014/main" id="{9B2D9724-6167-498D-93A8-90B5D5954DD4}"/>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Tree>
    <p:extLst>
      <p:ext uri="{BB962C8B-B14F-4D97-AF65-F5344CB8AC3E}">
        <p14:creationId xmlns:p14="http://schemas.microsoft.com/office/powerpoint/2010/main" val="97239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E6DA36-9716-4550-A874-BBAB40519DC3}"/>
              </a:ext>
            </a:extLst>
          </p:cNvPr>
          <p:cNvPicPr>
            <a:picLocks noChangeAspect="1"/>
          </p:cNvPicPr>
          <p:nvPr/>
        </p:nvPicPr>
        <p:blipFill>
          <a:blip r:embed="rId2"/>
          <a:stretch>
            <a:fillRect/>
          </a:stretch>
        </p:blipFill>
        <p:spPr>
          <a:xfrm>
            <a:off x="3538537" y="1677737"/>
            <a:ext cx="5530854" cy="3502526"/>
          </a:xfrm>
          <a:prstGeom prst="rect">
            <a:avLst/>
          </a:prstGeom>
        </p:spPr>
      </p:pic>
      <p:sp>
        <p:nvSpPr>
          <p:cNvPr id="3" name="TextBox 2">
            <a:extLst>
              <a:ext uri="{FF2B5EF4-FFF2-40B4-BE49-F238E27FC236}">
                <a16:creationId xmlns:a16="http://schemas.microsoft.com/office/drawing/2014/main" id="{F9D27671-DD33-4364-BA0F-2D2A3D306589}"/>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5" name="TextBox 4">
            <a:extLst>
              <a:ext uri="{FF2B5EF4-FFF2-40B4-BE49-F238E27FC236}">
                <a16:creationId xmlns:a16="http://schemas.microsoft.com/office/drawing/2014/main" id="{F0C8126F-93CE-458A-9982-1895EA332988}"/>
              </a:ext>
            </a:extLst>
          </p:cNvPr>
          <p:cNvSpPr txBox="1"/>
          <p:nvPr/>
        </p:nvSpPr>
        <p:spPr>
          <a:xfrm>
            <a:off x="375782" y="1240077"/>
            <a:ext cx="3162756" cy="3139321"/>
          </a:xfrm>
          <a:prstGeom prst="rect">
            <a:avLst/>
          </a:prstGeom>
          <a:noFill/>
        </p:spPr>
        <p:txBody>
          <a:bodyPr wrap="square" rtlCol="0">
            <a:spAutoFit/>
          </a:bodyPr>
          <a:lstStyle/>
          <a:p>
            <a:pPr lvl="1"/>
            <a:r>
              <a:rPr lang="en-US" dirty="0"/>
              <a:t>	Beginning Transition:</a:t>
            </a:r>
          </a:p>
          <a:p>
            <a:pPr marL="285750" indent="-285750">
              <a:buFontTx/>
              <a:buChar char="-"/>
            </a:pPr>
            <a:r>
              <a:rPr lang="en-US" dirty="0"/>
              <a:t>Table B is now changed and ready to be put back into sync.</a:t>
            </a:r>
          </a:p>
          <a:p>
            <a:pPr marL="285750" indent="-285750">
              <a:buFontTx/>
              <a:buChar char="-"/>
            </a:pPr>
            <a:endParaRPr lang="en-US" dirty="0"/>
          </a:p>
          <a:p>
            <a:endParaRPr lang="en-US" dirty="0"/>
          </a:p>
          <a:p>
            <a:pPr marL="285750" indent="-285750">
              <a:buFontTx/>
              <a:buChar char="-"/>
            </a:pPr>
            <a:r>
              <a:rPr lang="en-US" dirty="0"/>
              <a:t>Carry changes from Table C to Table B.</a:t>
            </a:r>
          </a:p>
          <a:p>
            <a:pPr marL="285750" indent="-285750">
              <a:buFontTx/>
              <a:buChar char="-"/>
            </a:pPr>
            <a:endParaRPr lang="en-US" dirty="0"/>
          </a:p>
          <a:p>
            <a:pPr marL="285750" indent="-285750">
              <a:buFontTx/>
              <a:buChar char="-"/>
            </a:pPr>
            <a:r>
              <a:rPr lang="en-US" dirty="0"/>
              <a:t>Adjust the trigger on Table A to point back to Table B.</a:t>
            </a:r>
          </a:p>
        </p:txBody>
      </p:sp>
      <p:sp>
        <p:nvSpPr>
          <p:cNvPr id="6" name="TextBox 5">
            <a:extLst>
              <a:ext uri="{FF2B5EF4-FFF2-40B4-BE49-F238E27FC236}">
                <a16:creationId xmlns:a16="http://schemas.microsoft.com/office/drawing/2014/main" id="{0039429C-D94B-4D72-9D6E-2A5F1331E683}"/>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Tree>
    <p:extLst>
      <p:ext uri="{BB962C8B-B14F-4D97-AF65-F5344CB8AC3E}">
        <p14:creationId xmlns:p14="http://schemas.microsoft.com/office/powerpoint/2010/main" val="149566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8AD39-255C-4A69-9D37-A9DB4650BE8E}"/>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3" name="TextBox 2">
            <a:extLst>
              <a:ext uri="{FF2B5EF4-FFF2-40B4-BE49-F238E27FC236}">
                <a16:creationId xmlns:a16="http://schemas.microsoft.com/office/drawing/2014/main" id="{FB7FC581-4484-482E-BECF-1D0B8F9C17D3}"/>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pic>
        <p:nvPicPr>
          <p:cNvPr id="4" name="Picture 3">
            <a:extLst>
              <a:ext uri="{FF2B5EF4-FFF2-40B4-BE49-F238E27FC236}">
                <a16:creationId xmlns:a16="http://schemas.microsoft.com/office/drawing/2014/main" id="{8F2F8D0E-B80F-44E9-B99F-41170607F312}"/>
              </a:ext>
            </a:extLst>
          </p:cNvPr>
          <p:cNvPicPr>
            <a:picLocks noChangeAspect="1"/>
          </p:cNvPicPr>
          <p:nvPr/>
        </p:nvPicPr>
        <p:blipFill>
          <a:blip r:embed="rId2"/>
          <a:stretch>
            <a:fillRect/>
          </a:stretch>
        </p:blipFill>
        <p:spPr>
          <a:xfrm>
            <a:off x="3538537" y="1640910"/>
            <a:ext cx="5381593" cy="3407340"/>
          </a:xfrm>
          <a:prstGeom prst="rect">
            <a:avLst/>
          </a:prstGeom>
        </p:spPr>
      </p:pic>
      <p:sp>
        <p:nvSpPr>
          <p:cNvPr id="5" name="TextBox 4">
            <a:extLst>
              <a:ext uri="{FF2B5EF4-FFF2-40B4-BE49-F238E27FC236}">
                <a16:creationId xmlns:a16="http://schemas.microsoft.com/office/drawing/2014/main" id="{F4655701-C1DB-4491-815C-F46476B3EA7E}"/>
              </a:ext>
            </a:extLst>
          </p:cNvPr>
          <p:cNvSpPr txBox="1"/>
          <p:nvPr/>
        </p:nvSpPr>
        <p:spPr>
          <a:xfrm>
            <a:off x="375782" y="1240077"/>
            <a:ext cx="3162756" cy="2308324"/>
          </a:xfrm>
          <a:prstGeom prst="rect">
            <a:avLst/>
          </a:prstGeom>
          <a:noFill/>
        </p:spPr>
        <p:txBody>
          <a:bodyPr wrap="square" rtlCol="0">
            <a:spAutoFit/>
          </a:bodyPr>
          <a:lstStyle/>
          <a:p>
            <a:pPr lvl="1"/>
            <a:r>
              <a:rPr lang="en-US" dirty="0"/>
              <a:t>	Finishing Transition:</a:t>
            </a:r>
          </a:p>
          <a:p>
            <a:pPr marL="285750" indent="-285750">
              <a:buFontTx/>
              <a:buChar char="-"/>
            </a:pPr>
            <a:r>
              <a:rPr lang="en-US" dirty="0"/>
              <a:t>Table B has the change       made,  and is receiving data back from A staying in sync.</a:t>
            </a:r>
          </a:p>
          <a:p>
            <a:endParaRPr lang="en-US" dirty="0"/>
          </a:p>
          <a:p>
            <a:pPr marL="285750" indent="-285750">
              <a:buFontTx/>
              <a:buChar char="-"/>
            </a:pPr>
            <a:r>
              <a:rPr lang="en-US" dirty="0"/>
              <a:t>We can now perform the same change on Table C.</a:t>
            </a:r>
          </a:p>
          <a:p>
            <a:pPr marL="285750" indent="-285750">
              <a:buFontTx/>
              <a:buChar char="-"/>
            </a:pPr>
            <a:endParaRPr lang="en-US" dirty="0"/>
          </a:p>
        </p:txBody>
      </p:sp>
    </p:spTree>
    <p:extLst>
      <p:ext uri="{BB962C8B-B14F-4D97-AF65-F5344CB8AC3E}">
        <p14:creationId xmlns:p14="http://schemas.microsoft.com/office/powerpoint/2010/main" val="299742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0AEAF2-E1AD-417E-A006-B7134197C3F8}"/>
              </a:ext>
            </a:extLst>
          </p:cNvPr>
          <p:cNvPicPr>
            <a:picLocks noChangeAspect="1"/>
          </p:cNvPicPr>
          <p:nvPr/>
        </p:nvPicPr>
        <p:blipFill>
          <a:blip r:embed="rId2"/>
          <a:stretch>
            <a:fillRect/>
          </a:stretch>
        </p:blipFill>
        <p:spPr>
          <a:xfrm>
            <a:off x="3538537" y="1640910"/>
            <a:ext cx="5381593" cy="3407340"/>
          </a:xfrm>
          <a:prstGeom prst="rect">
            <a:avLst/>
          </a:prstGeom>
        </p:spPr>
      </p:pic>
      <p:sp>
        <p:nvSpPr>
          <p:cNvPr id="3" name="TextBox 2">
            <a:extLst>
              <a:ext uri="{FF2B5EF4-FFF2-40B4-BE49-F238E27FC236}">
                <a16:creationId xmlns:a16="http://schemas.microsoft.com/office/drawing/2014/main" id="{9B7D3F5B-84FE-4331-8DA6-7D00EFFF9E84}"/>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4" name="TextBox 3">
            <a:extLst>
              <a:ext uri="{FF2B5EF4-FFF2-40B4-BE49-F238E27FC236}">
                <a16:creationId xmlns:a16="http://schemas.microsoft.com/office/drawing/2014/main" id="{B10EE3A6-6DFA-403B-BEAA-28680E1BF76C}"/>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5" name="TextBox 4">
            <a:extLst>
              <a:ext uri="{FF2B5EF4-FFF2-40B4-BE49-F238E27FC236}">
                <a16:creationId xmlns:a16="http://schemas.microsoft.com/office/drawing/2014/main" id="{F70807FD-2BA9-4819-9060-6171F7B7C026}"/>
              </a:ext>
            </a:extLst>
          </p:cNvPr>
          <p:cNvSpPr txBox="1"/>
          <p:nvPr/>
        </p:nvSpPr>
        <p:spPr>
          <a:xfrm>
            <a:off x="375782" y="1240077"/>
            <a:ext cx="3162756" cy="3693319"/>
          </a:xfrm>
          <a:prstGeom prst="rect">
            <a:avLst/>
          </a:prstGeom>
          <a:noFill/>
        </p:spPr>
        <p:txBody>
          <a:bodyPr wrap="square" rtlCol="0">
            <a:spAutoFit/>
          </a:bodyPr>
          <a:lstStyle/>
          <a:p>
            <a:pPr lvl="1"/>
            <a:r>
              <a:rPr lang="en-US" dirty="0"/>
              <a:t>	Modifying Table A:</a:t>
            </a:r>
          </a:p>
          <a:p>
            <a:pPr marL="285750" indent="-285750">
              <a:buFontTx/>
              <a:buChar char="-"/>
            </a:pPr>
            <a:r>
              <a:rPr lang="en-US" dirty="0"/>
              <a:t>We add the trigger to B to catch any changes.</a:t>
            </a:r>
          </a:p>
          <a:p>
            <a:endParaRPr lang="en-US" dirty="0"/>
          </a:p>
          <a:p>
            <a:endParaRPr lang="en-US" dirty="0"/>
          </a:p>
          <a:p>
            <a:pPr marL="285750" indent="-285750">
              <a:buFontTx/>
              <a:buChar char="-"/>
            </a:pPr>
            <a:r>
              <a:rPr lang="en-US" dirty="0"/>
              <a:t>We switch the view to point to Table B.</a:t>
            </a:r>
          </a:p>
          <a:p>
            <a:pPr marL="285750" indent="-285750">
              <a:buFontTx/>
              <a:buChar char="-"/>
            </a:pPr>
            <a:endParaRPr lang="en-US" dirty="0"/>
          </a:p>
          <a:p>
            <a:pPr marL="285750" indent="-285750">
              <a:buFontTx/>
              <a:buChar char="-"/>
            </a:pPr>
            <a:endParaRPr lang="en-US" dirty="0"/>
          </a:p>
          <a:p>
            <a:pPr marL="285750" indent="-285750">
              <a:buFontTx/>
              <a:buChar char="-"/>
            </a:pPr>
            <a:r>
              <a:rPr lang="en-US" dirty="0"/>
              <a:t>We can now begin work on Table A without impacting the user.</a:t>
            </a:r>
          </a:p>
          <a:p>
            <a:pPr marL="285750" indent="-285750">
              <a:buFontTx/>
              <a:buChar char="-"/>
            </a:pPr>
            <a:endParaRPr lang="en-US" dirty="0"/>
          </a:p>
        </p:txBody>
      </p:sp>
      <p:pic>
        <p:nvPicPr>
          <p:cNvPr id="6" name="Picture 5">
            <a:extLst>
              <a:ext uri="{FF2B5EF4-FFF2-40B4-BE49-F238E27FC236}">
                <a16:creationId xmlns:a16="http://schemas.microsoft.com/office/drawing/2014/main" id="{11A52EC8-E9D6-422E-B316-699EDA1ED621}"/>
              </a:ext>
            </a:extLst>
          </p:cNvPr>
          <p:cNvPicPr>
            <a:picLocks noChangeAspect="1"/>
          </p:cNvPicPr>
          <p:nvPr/>
        </p:nvPicPr>
        <p:blipFill>
          <a:blip r:embed="rId3"/>
          <a:stretch>
            <a:fillRect/>
          </a:stretch>
        </p:blipFill>
        <p:spPr>
          <a:xfrm>
            <a:off x="3500437" y="1640909"/>
            <a:ext cx="5731480" cy="3407339"/>
          </a:xfrm>
          <a:prstGeom prst="rect">
            <a:avLst/>
          </a:prstGeom>
        </p:spPr>
      </p:pic>
    </p:spTree>
    <p:extLst>
      <p:ext uri="{BB962C8B-B14F-4D97-AF65-F5344CB8AC3E}">
        <p14:creationId xmlns:p14="http://schemas.microsoft.com/office/powerpoint/2010/main" val="413635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1E60CF-C60C-4351-A0FA-C32BEACC32A6}"/>
              </a:ext>
            </a:extLst>
          </p:cNvPr>
          <p:cNvPicPr>
            <a:picLocks noChangeAspect="1"/>
          </p:cNvPicPr>
          <p:nvPr/>
        </p:nvPicPr>
        <p:blipFill>
          <a:blip r:embed="rId2"/>
          <a:stretch>
            <a:fillRect/>
          </a:stretch>
        </p:blipFill>
        <p:spPr>
          <a:xfrm>
            <a:off x="3538537" y="1640910"/>
            <a:ext cx="5381593" cy="3407340"/>
          </a:xfrm>
          <a:prstGeom prst="rect">
            <a:avLst/>
          </a:prstGeom>
        </p:spPr>
      </p:pic>
      <p:sp>
        <p:nvSpPr>
          <p:cNvPr id="3" name="TextBox 2">
            <a:extLst>
              <a:ext uri="{FF2B5EF4-FFF2-40B4-BE49-F238E27FC236}">
                <a16:creationId xmlns:a16="http://schemas.microsoft.com/office/drawing/2014/main" id="{D3F411CD-A76A-44EF-A665-C682C96784C2}"/>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4" name="TextBox 3">
            <a:extLst>
              <a:ext uri="{FF2B5EF4-FFF2-40B4-BE49-F238E27FC236}">
                <a16:creationId xmlns:a16="http://schemas.microsoft.com/office/drawing/2014/main" id="{4E6643F9-FD99-41FB-A342-4E234EDF4132}"/>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5" name="TextBox 4">
            <a:extLst>
              <a:ext uri="{FF2B5EF4-FFF2-40B4-BE49-F238E27FC236}">
                <a16:creationId xmlns:a16="http://schemas.microsoft.com/office/drawing/2014/main" id="{2FC2F87F-507E-418D-B220-B68924796745}"/>
              </a:ext>
            </a:extLst>
          </p:cNvPr>
          <p:cNvSpPr txBox="1"/>
          <p:nvPr/>
        </p:nvSpPr>
        <p:spPr>
          <a:xfrm>
            <a:off x="375782" y="1240077"/>
            <a:ext cx="3162756" cy="3970318"/>
          </a:xfrm>
          <a:prstGeom prst="rect">
            <a:avLst/>
          </a:prstGeom>
          <a:noFill/>
        </p:spPr>
        <p:txBody>
          <a:bodyPr wrap="square" rtlCol="0">
            <a:spAutoFit/>
          </a:bodyPr>
          <a:lstStyle/>
          <a:p>
            <a:pPr lvl="1"/>
            <a:r>
              <a:rPr lang="en-US" dirty="0"/>
              <a:t>	Syncing our tables:</a:t>
            </a:r>
          </a:p>
          <a:p>
            <a:pPr marL="285750" indent="-285750">
              <a:buFontTx/>
              <a:buChar char="-"/>
            </a:pPr>
            <a:r>
              <a:rPr lang="en-US" dirty="0"/>
              <a:t>We alter the trigger on Table B to point back to Table A.</a:t>
            </a:r>
          </a:p>
          <a:p>
            <a:endParaRPr lang="en-US" dirty="0"/>
          </a:p>
          <a:p>
            <a:endParaRPr lang="en-US" dirty="0"/>
          </a:p>
          <a:p>
            <a:pPr marL="285750" indent="-285750">
              <a:buFontTx/>
              <a:buChar char="-"/>
            </a:pPr>
            <a:r>
              <a:rPr lang="en-US" dirty="0"/>
              <a:t>We carry the changes from Table C to Table A.</a:t>
            </a:r>
          </a:p>
          <a:p>
            <a:pPr marL="285750" indent="-285750">
              <a:buFontTx/>
              <a:buChar char="-"/>
            </a:pPr>
            <a:endParaRPr lang="en-US" dirty="0"/>
          </a:p>
          <a:p>
            <a:pPr marL="285750" indent="-285750">
              <a:buFontTx/>
              <a:buChar char="-"/>
            </a:pPr>
            <a:endParaRPr lang="en-US" dirty="0"/>
          </a:p>
          <a:p>
            <a:pPr marL="285750" indent="-285750">
              <a:buFontTx/>
              <a:buChar char="-"/>
            </a:pPr>
            <a:r>
              <a:rPr lang="en-US" dirty="0"/>
              <a:t>We have now modified our environment without impacting the availability to the user.</a:t>
            </a:r>
          </a:p>
          <a:p>
            <a:pPr marL="285750" indent="-285750">
              <a:buFontTx/>
              <a:buChar char="-"/>
            </a:pPr>
            <a:endParaRPr lang="en-US" dirty="0"/>
          </a:p>
        </p:txBody>
      </p:sp>
      <p:pic>
        <p:nvPicPr>
          <p:cNvPr id="6" name="Picture 5">
            <a:extLst>
              <a:ext uri="{FF2B5EF4-FFF2-40B4-BE49-F238E27FC236}">
                <a16:creationId xmlns:a16="http://schemas.microsoft.com/office/drawing/2014/main" id="{75E1D92A-1B0A-4147-84DD-8AB237208593}"/>
              </a:ext>
            </a:extLst>
          </p:cNvPr>
          <p:cNvPicPr>
            <a:picLocks noChangeAspect="1"/>
          </p:cNvPicPr>
          <p:nvPr/>
        </p:nvPicPr>
        <p:blipFill>
          <a:blip r:embed="rId3"/>
          <a:stretch>
            <a:fillRect/>
          </a:stretch>
        </p:blipFill>
        <p:spPr>
          <a:xfrm>
            <a:off x="3500437" y="1640909"/>
            <a:ext cx="5731480" cy="3407339"/>
          </a:xfrm>
          <a:prstGeom prst="rect">
            <a:avLst/>
          </a:prstGeom>
        </p:spPr>
      </p:pic>
      <p:pic>
        <p:nvPicPr>
          <p:cNvPr id="7" name="Picture 6">
            <a:extLst>
              <a:ext uri="{FF2B5EF4-FFF2-40B4-BE49-F238E27FC236}">
                <a16:creationId xmlns:a16="http://schemas.microsoft.com/office/drawing/2014/main" id="{00C7ABA1-EAD6-4E99-ACA5-64E5A30EFEF6}"/>
              </a:ext>
            </a:extLst>
          </p:cNvPr>
          <p:cNvPicPr>
            <a:picLocks noChangeAspect="1"/>
          </p:cNvPicPr>
          <p:nvPr/>
        </p:nvPicPr>
        <p:blipFill>
          <a:blip r:embed="rId4"/>
          <a:stretch>
            <a:fillRect/>
          </a:stretch>
        </p:blipFill>
        <p:spPr>
          <a:xfrm>
            <a:off x="3576638" y="1640909"/>
            <a:ext cx="5343492" cy="3409950"/>
          </a:xfrm>
          <a:prstGeom prst="rect">
            <a:avLst/>
          </a:prstGeom>
        </p:spPr>
      </p:pic>
    </p:spTree>
    <p:extLst>
      <p:ext uri="{BB962C8B-B14F-4D97-AF65-F5344CB8AC3E}">
        <p14:creationId xmlns:p14="http://schemas.microsoft.com/office/powerpoint/2010/main" val="421592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0103C-E2C5-46D5-B1C3-01DC51B2010C}"/>
              </a:ext>
            </a:extLst>
          </p:cNvPr>
          <p:cNvSpPr txBox="1"/>
          <p:nvPr/>
        </p:nvSpPr>
        <p:spPr>
          <a:xfrm>
            <a:off x="10826130" y="193967"/>
            <a:ext cx="1090363" cy="369332"/>
          </a:xfrm>
          <a:prstGeom prst="rect">
            <a:avLst/>
          </a:prstGeom>
          <a:noFill/>
        </p:spPr>
        <p:txBody>
          <a:bodyPr wrap="none" rtlCol="0">
            <a:spAutoFit/>
          </a:bodyPr>
          <a:lstStyle/>
          <a:p>
            <a:r>
              <a:rPr lang="en-US" dirty="0"/>
              <a:t>Method 1</a:t>
            </a:r>
          </a:p>
        </p:txBody>
      </p:sp>
      <p:sp>
        <p:nvSpPr>
          <p:cNvPr id="4" name="TextBox 3">
            <a:extLst>
              <a:ext uri="{FF2B5EF4-FFF2-40B4-BE49-F238E27FC236}">
                <a16:creationId xmlns:a16="http://schemas.microsoft.com/office/drawing/2014/main" id="{F35AF65F-112E-49DC-9350-91031619FB9C}"/>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staging tables</a:t>
            </a:r>
          </a:p>
        </p:txBody>
      </p:sp>
      <p:sp>
        <p:nvSpPr>
          <p:cNvPr id="9" name="Text Placeholder 8">
            <a:extLst>
              <a:ext uri="{FF2B5EF4-FFF2-40B4-BE49-F238E27FC236}">
                <a16:creationId xmlns:a16="http://schemas.microsoft.com/office/drawing/2014/main" id="{6251E2CC-60AA-4BF4-A968-9BFA41139D2C}"/>
              </a:ext>
            </a:extLst>
          </p:cNvPr>
          <p:cNvSpPr>
            <a:spLocks noGrp="1"/>
          </p:cNvSpPr>
          <p:nvPr>
            <p:ph type="body" idx="1"/>
          </p:nvPr>
        </p:nvSpPr>
        <p:spPr>
          <a:xfrm>
            <a:off x="1447191" y="887413"/>
            <a:ext cx="4645152" cy="801943"/>
          </a:xfrm>
        </p:spPr>
        <p:txBody>
          <a:bodyPr/>
          <a:lstStyle/>
          <a:p>
            <a:r>
              <a:rPr lang="en-US" dirty="0"/>
              <a:t>PROS</a:t>
            </a:r>
          </a:p>
        </p:txBody>
      </p:sp>
      <p:sp>
        <p:nvSpPr>
          <p:cNvPr id="11" name="Text Placeholder 10">
            <a:extLst>
              <a:ext uri="{FF2B5EF4-FFF2-40B4-BE49-F238E27FC236}">
                <a16:creationId xmlns:a16="http://schemas.microsoft.com/office/drawing/2014/main" id="{F3B15D74-D352-4044-BB25-1A8501935F6B}"/>
              </a:ext>
            </a:extLst>
          </p:cNvPr>
          <p:cNvSpPr>
            <a:spLocks noGrp="1"/>
          </p:cNvSpPr>
          <p:nvPr>
            <p:ph type="body" sz="quarter" idx="3"/>
          </p:nvPr>
        </p:nvSpPr>
        <p:spPr>
          <a:xfrm>
            <a:off x="6412362" y="887413"/>
            <a:ext cx="4645152" cy="802237"/>
          </a:xfrm>
        </p:spPr>
        <p:txBody>
          <a:bodyPr/>
          <a:lstStyle/>
          <a:p>
            <a:r>
              <a:rPr lang="en-US" dirty="0"/>
              <a:t>CONS</a:t>
            </a:r>
          </a:p>
        </p:txBody>
      </p:sp>
      <p:sp>
        <p:nvSpPr>
          <p:cNvPr id="12" name="Content Placeholder 11">
            <a:extLst>
              <a:ext uri="{FF2B5EF4-FFF2-40B4-BE49-F238E27FC236}">
                <a16:creationId xmlns:a16="http://schemas.microsoft.com/office/drawing/2014/main" id="{80047F20-BFDA-46AB-88D1-60663F2F504B}"/>
              </a:ext>
            </a:extLst>
          </p:cNvPr>
          <p:cNvSpPr>
            <a:spLocks noGrp="1"/>
          </p:cNvSpPr>
          <p:nvPr>
            <p:ph sz="quarter" idx="4"/>
          </p:nvPr>
        </p:nvSpPr>
        <p:spPr>
          <a:xfrm>
            <a:off x="6412362" y="2013764"/>
            <a:ext cx="4645152" cy="3956823"/>
          </a:xfrm>
        </p:spPr>
        <p:txBody>
          <a:bodyPr>
            <a:normAutofit fontScale="85000" lnSpcReduction="10000"/>
          </a:bodyPr>
          <a:lstStyle/>
          <a:p>
            <a:r>
              <a:rPr lang="en-US" dirty="0"/>
              <a:t>Taxing on the hardware. Replicating the data with replication, log shipping, ETL, triggers, mirror, or other methods spends effort on the hardware and stronger hardware is required or users will feel impact.</a:t>
            </a:r>
          </a:p>
          <a:p>
            <a:r>
              <a:rPr lang="en-US" dirty="0"/>
              <a:t>Extremely difficult to maintain and automate. Dynamic SQL may be necessary for automation and can pose a security risk.</a:t>
            </a:r>
          </a:p>
          <a:p>
            <a:r>
              <a:rPr lang="en-US" dirty="0"/>
              <a:t>Slow and tedious to setup, there are other automated ways of delivery that can be done substantially faster.</a:t>
            </a:r>
          </a:p>
        </p:txBody>
      </p:sp>
      <p:pic>
        <p:nvPicPr>
          <p:cNvPr id="1026" name="Picture 2" descr="Image result for smiley kitten">
            <a:extLst>
              <a:ext uri="{FF2B5EF4-FFF2-40B4-BE49-F238E27FC236}">
                <a16:creationId xmlns:a16="http://schemas.microsoft.com/office/drawing/2014/main" id="{B6B59BCC-BF7B-4A93-8082-0AF33FA199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605413" y="737333"/>
            <a:ext cx="1414352" cy="10607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nhappy">
            <a:extLst>
              <a:ext uri="{FF2B5EF4-FFF2-40B4-BE49-F238E27FC236}">
                <a16:creationId xmlns:a16="http://schemas.microsoft.com/office/drawing/2014/main" id="{15B3B140-F84E-4753-B638-5126AD2ED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764" y="723104"/>
            <a:ext cx="1414352" cy="1060764"/>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11">
            <a:extLst>
              <a:ext uri="{FF2B5EF4-FFF2-40B4-BE49-F238E27FC236}">
                <a16:creationId xmlns:a16="http://schemas.microsoft.com/office/drawing/2014/main" id="{C0511EE7-7FF9-4EF2-85CA-416C53752E92}"/>
              </a:ext>
            </a:extLst>
          </p:cNvPr>
          <p:cNvSpPr txBox="1">
            <a:spLocks/>
          </p:cNvSpPr>
          <p:nvPr/>
        </p:nvSpPr>
        <p:spPr>
          <a:xfrm>
            <a:off x="1447191" y="2128288"/>
            <a:ext cx="4645152" cy="39568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Cheap. You don’t have to maintain many environments.</a:t>
            </a:r>
          </a:p>
          <a:p>
            <a:r>
              <a:rPr lang="en-US" dirty="0"/>
              <a:t>You have extreme precision and can create your own processes to ensure availability. Some methods may require switching an entire instance, you can do this at the table level.</a:t>
            </a:r>
          </a:p>
          <a:p>
            <a:r>
              <a:rPr lang="en-US" dirty="0"/>
              <a:t>Easily repeatable with saving scripts.</a:t>
            </a:r>
          </a:p>
        </p:txBody>
      </p:sp>
    </p:spTree>
    <p:extLst>
      <p:ext uri="{BB962C8B-B14F-4D97-AF65-F5344CB8AC3E}">
        <p14:creationId xmlns:p14="http://schemas.microsoft.com/office/powerpoint/2010/main" val="110277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50A2C-1BE9-46A3-8792-002ED89D1585}"/>
              </a:ext>
            </a:extLst>
          </p:cNvPr>
          <p:cNvSpPr txBox="1"/>
          <p:nvPr/>
        </p:nvSpPr>
        <p:spPr>
          <a:xfrm>
            <a:off x="275507" y="187890"/>
            <a:ext cx="6526060" cy="369332"/>
          </a:xfrm>
          <a:prstGeom prst="rect">
            <a:avLst/>
          </a:prstGeom>
          <a:noFill/>
        </p:spPr>
        <p:txBody>
          <a:bodyPr wrap="square" rtlCol="0">
            <a:spAutoFit/>
          </a:bodyPr>
          <a:lstStyle/>
          <a:p>
            <a:r>
              <a:rPr lang="en-US" dirty="0"/>
              <a:t>Database continuous development with Blue / Green</a:t>
            </a:r>
          </a:p>
        </p:txBody>
      </p:sp>
      <p:sp>
        <p:nvSpPr>
          <p:cNvPr id="5" name="TextBox 4">
            <a:extLst>
              <a:ext uri="{FF2B5EF4-FFF2-40B4-BE49-F238E27FC236}">
                <a16:creationId xmlns:a16="http://schemas.microsoft.com/office/drawing/2014/main" id="{7621E8DB-E5B7-422C-8E91-7A934C27E044}"/>
              </a:ext>
            </a:extLst>
          </p:cNvPr>
          <p:cNvSpPr txBox="1"/>
          <p:nvPr/>
        </p:nvSpPr>
        <p:spPr>
          <a:xfrm>
            <a:off x="10826130" y="193967"/>
            <a:ext cx="1090363" cy="369332"/>
          </a:xfrm>
          <a:prstGeom prst="rect">
            <a:avLst/>
          </a:prstGeom>
          <a:noFill/>
        </p:spPr>
        <p:txBody>
          <a:bodyPr wrap="none" rtlCol="0">
            <a:spAutoFit/>
          </a:bodyPr>
          <a:lstStyle/>
          <a:p>
            <a:r>
              <a:rPr lang="en-US" dirty="0"/>
              <a:t>Method 2</a:t>
            </a:r>
          </a:p>
        </p:txBody>
      </p:sp>
      <p:pic>
        <p:nvPicPr>
          <p:cNvPr id="6" name="Picture 5">
            <a:extLst>
              <a:ext uri="{FF2B5EF4-FFF2-40B4-BE49-F238E27FC236}">
                <a16:creationId xmlns:a16="http://schemas.microsoft.com/office/drawing/2014/main" id="{D9892992-56AF-4D97-A32A-AD390D30FA60}"/>
              </a:ext>
            </a:extLst>
          </p:cNvPr>
          <p:cNvPicPr>
            <a:picLocks noChangeAspect="1"/>
          </p:cNvPicPr>
          <p:nvPr/>
        </p:nvPicPr>
        <p:blipFill>
          <a:blip r:embed="rId2"/>
          <a:stretch>
            <a:fillRect/>
          </a:stretch>
        </p:blipFill>
        <p:spPr>
          <a:xfrm>
            <a:off x="970453" y="1340284"/>
            <a:ext cx="10251093" cy="3620023"/>
          </a:xfrm>
          <a:prstGeom prst="rect">
            <a:avLst/>
          </a:prstGeom>
        </p:spPr>
      </p:pic>
      <p:sp>
        <p:nvSpPr>
          <p:cNvPr id="8" name="TextBox 7">
            <a:extLst>
              <a:ext uri="{FF2B5EF4-FFF2-40B4-BE49-F238E27FC236}">
                <a16:creationId xmlns:a16="http://schemas.microsoft.com/office/drawing/2014/main" id="{E745E21F-FE06-4888-9914-4B9386D6C34A}"/>
              </a:ext>
            </a:extLst>
          </p:cNvPr>
          <p:cNvSpPr txBox="1"/>
          <p:nvPr/>
        </p:nvSpPr>
        <p:spPr>
          <a:xfrm>
            <a:off x="970452" y="687876"/>
            <a:ext cx="9855677" cy="646331"/>
          </a:xfrm>
          <a:prstGeom prst="rect">
            <a:avLst/>
          </a:prstGeom>
          <a:noFill/>
        </p:spPr>
        <p:txBody>
          <a:bodyPr wrap="square" rtlCol="0">
            <a:spAutoFit/>
          </a:bodyPr>
          <a:lstStyle/>
          <a:p>
            <a:r>
              <a:rPr lang="en-US" dirty="0"/>
              <a:t>As illustrated, this method involves having two identical environments. </a:t>
            </a:r>
          </a:p>
          <a:p>
            <a:r>
              <a:rPr lang="en-US" dirty="0"/>
              <a:t>This allows us to make changes on Blue without impacting Green.</a:t>
            </a:r>
          </a:p>
        </p:txBody>
      </p:sp>
    </p:spTree>
    <p:extLst>
      <p:ext uri="{BB962C8B-B14F-4D97-AF65-F5344CB8AC3E}">
        <p14:creationId xmlns:p14="http://schemas.microsoft.com/office/powerpoint/2010/main" val="3825698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85</TotalTime>
  <Words>358</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continuous delivery with oltp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availability and continuous delivery with oltp</dc:title>
  <dc:creator>Jonathan Shaulis</dc:creator>
  <cp:lastModifiedBy>Jonathan Shaulis</cp:lastModifiedBy>
  <cp:revision>8</cp:revision>
  <dcterms:created xsi:type="dcterms:W3CDTF">2018-01-28T00:28:57Z</dcterms:created>
  <dcterms:modified xsi:type="dcterms:W3CDTF">2018-01-28T01:54:52Z</dcterms:modified>
</cp:coreProperties>
</file>