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44" d="100"/>
          <a:sy n="44" d="100"/>
        </p:scale>
        <p:origin x="16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3FBC36-F491-443A-95D0-2225886C574F}" type="datetimeFigureOut">
              <a:rPr lang="en-US" smtClean="0"/>
              <a:t>1/29/2018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FFC63C-60C1-4378-9691-87661994C31D}" type="slidenum">
              <a:rPr lang="en-US" smtClean="0"/>
              <a:t>‹#›</a:t>
            </a:fld>
            <a:endParaRPr lang="en-US"/>
          </a:p>
        </p:txBody>
      </p:sp>
    </p:spTree>
    <p:extLst>
      <p:ext uri="{BB962C8B-B14F-4D97-AF65-F5344CB8AC3E}">
        <p14:creationId xmlns:p14="http://schemas.microsoft.com/office/powerpoint/2010/main" val="3000611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	Initial Setup:</a:t>
            </a:r>
          </a:p>
          <a:p>
            <a:pPr marL="285750" indent="-285750">
              <a:buFontTx/>
              <a:buChar char="-"/>
            </a:pPr>
            <a:r>
              <a:rPr lang="en-US" dirty="0"/>
              <a:t>Table A is connected to the view. User interacts with view which pulls or modifies results in A. </a:t>
            </a:r>
          </a:p>
          <a:p>
            <a:pPr marL="285750" indent="-285750">
              <a:buFontTx/>
              <a:buChar char="-"/>
            </a:pPr>
            <a:endParaRPr lang="en-US" dirty="0"/>
          </a:p>
          <a:p>
            <a:endParaRPr lang="en-US" dirty="0"/>
          </a:p>
          <a:p>
            <a:pPr marL="285750" indent="-285750">
              <a:buFontTx/>
              <a:buChar char="-"/>
            </a:pPr>
            <a:r>
              <a:rPr lang="en-US" dirty="0"/>
              <a:t>Results modified are replicated over to B</a:t>
            </a:r>
          </a:p>
          <a:p>
            <a:endParaRPr lang="en-US" dirty="0"/>
          </a:p>
        </p:txBody>
      </p:sp>
      <p:sp>
        <p:nvSpPr>
          <p:cNvPr id="4" name="Slide Number Placeholder 3"/>
          <p:cNvSpPr>
            <a:spLocks noGrp="1"/>
          </p:cNvSpPr>
          <p:nvPr>
            <p:ph type="sldNum" sz="quarter" idx="10"/>
          </p:nvPr>
        </p:nvSpPr>
        <p:spPr/>
        <p:txBody>
          <a:bodyPr/>
          <a:lstStyle/>
          <a:p>
            <a:fld id="{7AFFC63C-60C1-4378-9691-87661994C31D}" type="slidenum">
              <a:rPr lang="en-US" smtClean="0"/>
              <a:t>2</a:t>
            </a:fld>
            <a:endParaRPr lang="en-US"/>
          </a:p>
        </p:txBody>
      </p:sp>
    </p:spTree>
    <p:extLst>
      <p:ext uri="{BB962C8B-B14F-4D97-AF65-F5344CB8AC3E}">
        <p14:creationId xmlns:p14="http://schemas.microsoft.com/office/powerpoint/2010/main" val="42185073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	Week 3: Features</a:t>
            </a:r>
          </a:p>
          <a:p>
            <a:r>
              <a:rPr lang="en-US" dirty="0"/>
              <a:t>- We have our patches, our schema, and now we can add our dependencies based on the frameworks / schema changes we made in week 2. This allows for easier roll back if there are problems and allows for the environments to stay more easily in sync.</a:t>
            </a:r>
          </a:p>
          <a:p>
            <a:endParaRPr lang="en-US" dirty="0"/>
          </a:p>
        </p:txBody>
      </p:sp>
      <p:sp>
        <p:nvSpPr>
          <p:cNvPr id="4" name="Slide Number Placeholder 3"/>
          <p:cNvSpPr>
            <a:spLocks noGrp="1"/>
          </p:cNvSpPr>
          <p:nvPr>
            <p:ph type="sldNum" sz="quarter" idx="10"/>
          </p:nvPr>
        </p:nvSpPr>
        <p:spPr/>
        <p:txBody>
          <a:bodyPr/>
          <a:lstStyle/>
          <a:p>
            <a:fld id="{7AFFC63C-60C1-4378-9691-87661994C31D}" type="slidenum">
              <a:rPr lang="en-US" smtClean="0"/>
              <a:t>12</a:t>
            </a:fld>
            <a:endParaRPr lang="en-US"/>
          </a:p>
        </p:txBody>
      </p:sp>
    </p:spTree>
    <p:extLst>
      <p:ext uri="{BB962C8B-B14F-4D97-AF65-F5344CB8AC3E}">
        <p14:creationId xmlns:p14="http://schemas.microsoft.com/office/powerpoint/2010/main" val="12824035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	Week 4: Switch-a-</a:t>
            </a:r>
            <a:r>
              <a:rPr lang="en-US" dirty="0" err="1"/>
              <a:t>roo</a:t>
            </a:r>
            <a:endParaRPr lang="en-US" dirty="0"/>
          </a:p>
          <a:p>
            <a:pPr marL="285750" indent="-285750">
              <a:buFontTx/>
              <a:buChar char="-"/>
            </a:pPr>
            <a:r>
              <a:rPr lang="en-US" dirty="0"/>
              <a:t>We switch the route to Blue. If things go well, we make </a:t>
            </a:r>
          </a:p>
          <a:p>
            <a:r>
              <a:rPr lang="en-US" dirty="0"/>
              <a:t>     the changes to Green and repeat next deployment.</a:t>
            </a:r>
          </a:p>
          <a:p>
            <a:endParaRPr lang="en-US" dirty="0"/>
          </a:p>
        </p:txBody>
      </p:sp>
      <p:sp>
        <p:nvSpPr>
          <p:cNvPr id="4" name="Slide Number Placeholder 3"/>
          <p:cNvSpPr>
            <a:spLocks noGrp="1"/>
          </p:cNvSpPr>
          <p:nvPr>
            <p:ph type="sldNum" sz="quarter" idx="10"/>
          </p:nvPr>
        </p:nvSpPr>
        <p:spPr/>
        <p:txBody>
          <a:bodyPr/>
          <a:lstStyle/>
          <a:p>
            <a:fld id="{7AFFC63C-60C1-4378-9691-87661994C31D}" type="slidenum">
              <a:rPr lang="en-US" smtClean="0"/>
              <a:t>13</a:t>
            </a:fld>
            <a:endParaRPr lang="en-US"/>
          </a:p>
        </p:txBody>
      </p:sp>
    </p:spTree>
    <p:extLst>
      <p:ext uri="{BB962C8B-B14F-4D97-AF65-F5344CB8AC3E}">
        <p14:creationId xmlns:p14="http://schemas.microsoft.com/office/powerpoint/2010/main" val="3001865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	Table preparation:</a:t>
            </a:r>
          </a:p>
          <a:p>
            <a:pPr marL="285750" indent="-285750">
              <a:buFontTx/>
              <a:buChar char="-"/>
            </a:pPr>
            <a:r>
              <a:rPr lang="en-US" dirty="0"/>
              <a:t>We alter the trigger to point to Table C to catch any changes.</a:t>
            </a:r>
          </a:p>
          <a:p>
            <a:pPr marL="285750" indent="-285750">
              <a:buFontTx/>
              <a:buChar char="-"/>
            </a:pPr>
            <a:endParaRPr lang="en-US" dirty="0"/>
          </a:p>
          <a:p>
            <a:endParaRPr lang="en-US" dirty="0"/>
          </a:p>
          <a:p>
            <a:pPr marL="285750" indent="-285750">
              <a:buFontTx/>
              <a:buChar char="-"/>
            </a:pPr>
            <a:r>
              <a:rPr lang="en-US" dirty="0"/>
              <a:t>While Table A and Table C receive changes, we are free to work on Table B without user impact.</a:t>
            </a:r>
          </a:p>
          <a:p>
            <a:endParaRPr lang="en-US" dirty="0"/>
          </a:p>
        </p:txBody>
      </p:sp>
      <p:sp>
        <p:nvSpPr>
          <p:cNvPr id="4" name="Slide Number Placeholder 3"/>
          <p:cNvSpPr>
            <a:spLocks noGrp="1"/>
          </p:cNvSpPr>
          <p:nvPr>
            <p:ph type="sldNum" sz="quarter" idx="10"/>
          </p:nvPr>
        </p:nvSpPr>
        <p:spPr/>
        <p:txBody>
          <a:bodyPr/>
          <a:lstStyle/>
          <a:p>
            <a:fld id="{7AFFC63C-60C1-4378-9691-87661994C31D}" type="slidenum">
              <a:rPr lang="en-US" smtClean="0"/>
              <a:t>3</a:t>
            </a:fld>
            <a:endParaRPr lang="en-US"/>
          </a:p>
        </p:txBody>
      </p:sp>
    </p:spTree>
    <p:extLst>
      <p:ext uri="{BB962C8B-B14F-4D97-AF65-F5344CB8AC3E}">
        <p14:creationId xmlns:p14="http://schemas.microsoft.com/office/powerpoint/2010/main" val="1587649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	Beginning Transition:</a:t>
            </a:r>
          </a:p>
          <a:p>
            <a:pPr marL="285750" indent="-285750">
              <a:buFontTx/>
              <a:buChar char="-"/>
            </a:pPr>
            <a:r>
              <a:rPr lang="en-US" dirty="0"/>
              <a:t>Table B is now changed and ready to be put back into sync.</a:t>
            </a:r>
          </a:p>
          <a:p>
            <a:pPr marL="285750" indent="-285750">
              <a:buFontTx/>
              <a:buChar char="-"/>
            </a:pPr>
            <a:endParaRPr lang="en-US" dirty="0"/>
          </a:p>
          <a:p>
            <a:endParaRPr lang="en-US" dirty="0"/>
          </a:p>
          <a:p>
            <a:pPr marL="285750" indent="-285750">
              <a:buFontTx/>
              <a:buChar char="-"/>
            </a:pPr>
            <a:r>
              <a:rPr lang="en-US" dirty="0"/>
              <a:t>Carry changes from Table C to Table B.</a:t>
            </a:r>
          </a:p>
          <a:p>
            <a:pPr marL="285750" indent="-285750">
              <a:buFontTx/>
              <a:buChar char="-"/>
            </a:pPr>
            <a:endParaRPr lang="en-US" dirty="0"/>
          </a:p>
          <a:p>
            <a:pPr marL="285750" indent="-285750">
              <a:buFontTx/>
              <a:buChar char="-"/>
            </a:pPr>
            <a:r>
              <a:rPr lang="en-US" dirty="0"/>
              <a:t>Adjust the trigger on Table A to point back to Table B.</a:t>
            </a:r>
          </a:p>
          <a:p>
            <a:endParaRPr lang="en-US" dirty="0"/>
          </a:p>
        </p:txBody>
      </p:sp>
      <p:sp>
        <p:nvSpPr>
          <p:cNvPr id="4" name="Slide Number Placeholder 3"/>
          <p:cNvSpPr>
            <a:spLocks noGrp="1"/>
          </p:cNvSpPr>
          <p:nvPr>
            <p:ph type="sldNum" sz="quarter" idx="10"/>
          </p:nvPr>
        </p:nvSpPr>
        <p:spPr/>
        <p:txBody>
          <a:bodyPr/>
          <a:lstStyle/>
          <a:p>
            <a:fld id="{7AFFC63C-60C1-4378-9691-87661994C31D}" type="slidenum">
              <a:rPr lang="en-US" smtClean="0"/>
              <a:t>4</a:t>
            </a:fld>
            <a:endParaRPr lang="en-US"/>
          </a:p>
        </p:txBody>
      </p:sp>
    </p:spTree>
    <p:extLst>
      <p:ext uri="{BB962C8B-B14F-4D97-AF65-F5344CB8AC3E}">
        <p14:creationId xmlns:p14="http://schemas.microsoft.com/office/powerpoint/2010/main" val="3328383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	Finishing Transition:</a:t>
            </a:r>
          </a:p>
          <a:p>
            <a:pPr marL="285750" indent="-285750">
              <a:buFontTx/>
              <a:buChar char="-"/>
            </a:pPr>
            <a:r>
              <a:rPr lang="en-US" dirty="0"/>
              <a:t>Table B has the change       made,  and is receiving data back from A staying in sync.</a:t>
            </a:r>
          </a:p>
          <a:p>
            <a:endParaRPr lang="en-US" dirty="0"/>
          </a:p>
          <a:p>
            <a:pPr marL="285750" indent="-285750">
              <a:buFontTx/>
              <a:buChar char="-"/>
            </a:pPr>
            <a:r>
              <a:rPr lang="en-US" dirty="0"/>
              <a:t>We can now perform the same change on Table C.</a:t>
            </a:r>
          </a:p>
          <a:p>
            <a:endParaRPr lang="en-US" dirty="0"/>
          </a:p>
        </p:txBody>
      </p:sp>
      <p:sp>
        <p:nvSpPr>
          <p:cNvPr id="4" name="Slide Number Placeholder 3"/>
          <p:cNvSpPr>
            <a:spLocks noGrp="1"/>
          </p:cNvSpPr>
          <p:nvPr>
            <p:ph type="sldNum" sz="quarter" idx="10"/>
          </p:nvPr>
        </p:nvSpPr>
        <p:spPr/>
        <p:txBody>
          <a:bodyPr/>
          <a:lstStyle/>
          <a:p>
            <a:fld id="{7AFFC63C-60C1-4378-9691-87661994C31D}" type="slidenum">
              <a:rPr lang="en-US" smtClean="0"/>
              <a:t>5</a:t>
            </a:fld>
            <a:endParaRPr lang="en-US"/>
          </a:p>
        </p:txBody>
      </p:sp>
    </p:spTree>
    <p:extLst>
      <p:ext uri="{BB962C8B-B14F-4D97-AF65-F5344CB8AC3E}">
        <p14:creationId xmlns:p14="http://schemas.microsoft.com/office/powerpoint/2010/main" val="20550484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	Modifying Table A:</a:t>
            </a:r>
          </a:p>
          <a:p>
            <a:pPr marL="285750" indent="-285750">
              <a:buFontTx/>
              <a:buChar char="-"/>
            </a:pPr>
            <a:r>
              <a:rPr lang="en-US" dirty="0"/>
              <a:t>We add the trigger to B to catch any changes.</a:t>
            </a:r>
          </a:p>
          <a:p>
            <a:endParaRPr lang="en-US" dirty="0"/>
          </a:p>
          <a:p>
            <a:endParaRPr lang="en-US" dirty="0"/>
          </a:p>
          <a:p>
            <a:pPr marL="285750" indent="-285750">
              <a:buFontTx/>
              <a:buChar char="-"/>
            </a:pPr>
            <a:r>
              <a:rPr lang="en-US" dirty="0"/>
              <a:t>We switch the view to point to Table B.</a:t>
            </a:r>
          </a:p>
          <a:p>
            <a:pPr marL="285750" indent="-285750">
              <a:buFontTx/>
              <a:buChar char="-"/>
            </a:pPr>
            <a:endParaRPr lang="en-US" dirty="0"/>
          </a:p>
          <a:p>
            <a:pPr marL="285750" indent="-285750">
              <a:buFontTx/>
              <a:buChar char="-"/>
            </a:pPr>
            <a:endParaRPr lang="en-US" dirty="0"/>
          </a:p>
          <a:p>
            <a:pPr marL="285750" indent="-285750">
              <a:buFontTx/>
              <a:buChar char="-"/>
            </a:pPr>
            <a:r>
              <a:rPr lang="en-US" dirty="0"/>
              <a:t>We can now begin work on Table A without impacting the user.</a:t>
            </a:r>
          </a:p>
          <a:p>
            <a:endParaRPr lang="en-US" dirty="0"/>
          </a:p>
        </p:txBody>
      </p:sp>
      <p:sp>
        <p:nvSpPr>
          <p:cNvPr id="4" name="Slide Number Placeholder 3"/>
          <p:cNvSpPr>
            <a:spLocks noGrp="1"/>
          </p:cNvSpPr>
          <p:nvPr>
            <p:ph type="sldNum" sz="quarter" idx="10"/>
          </p:nvPr>
        </p:nvSpPr>
        <p:spPr/>
        <p:txBody>
          <a:bodyPr/>
          <a:lstStyle/>
          <a:p>
            <a:fld id="{7AFFC63C-60C1-4378-9691-87661994C31D}" type="slidenum">
              <a:rPr lang="en-US" smtClean="0"/>
              <a:t>6</a:t>
            </a:fld>
            <a:endParaRPr lang="en-US"/>
          </a:p>
        </p:txBody>
      </p:sp>
    </p:spTree>
    <p:extLst>
      <p:ext uri="{BB962C8B-B14F-4D97-AF65-F5344CB8AC3E}">
        <p14:creationId xmlns:p14="http://schemas.microsoft.com/office/powerpoint/2010/main" val="4593278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	Syncing our tables:</a:t>
            </a:r>
          </a:p>
          <a:p>
            <a:pPr marL="285750" indent="-285750">
              <a:buFontTx/>
              <a:buChar char="-"/>
            </a:pPr>
            <a:r>
              <a:rPr lang="en-US" dirty="0"/>
              <a:t>We alter the trigger on Table B to point back to Table A.</a:t>
            </a:r>
          </a:p>
          <a:p>
            <a:endParaRPr lang="en-US" dirty="0"/>
          </a:p>
          <a:p>
            <a:endParaRPr lang="en-US" dirty="0"/>
          </a:p>
          <a:p>
            <a:pPr marL="285750" indent="-285750">
              <a:buFontTx/>
              <a:buChar char="-"/>
            </a:pPr>
            <a:r>
              <a:rPr lang="en-US" dirty="0"/>
              <a:t>We carry the changes from Table C to Table A.</a:t>
            </a:r>
          </a:p>
          <a:p>
            <a:pPr marL="285750" indent="-285750">
              <a:buFontTx/>
              <a:buChar char="-"/>
            </a:pPr>
            <a:endParaRPr lang="en-US" dirty="0"/>
          </a:p>
          <a:p>
            <a:pPr marL="285750" indent="-285750">
              <a:buFontTx/>
              <a:buChar char="-"/>
            </a:pPr>
            <a:endParaRPr lang="en-US" dirty="0"/>
          </a:p>
          <a:p>
            <a:pPr marL="285750" indent="-285750">
              <a:buFontTx/>
              <a:buChar char="-"/>
            </a:pPr>
            <a:r>
              <a:rPr lang="en-US" dirty="0"/>
              <a:t>We have now modified our environment without impacting the availability to the user.</a:t>
            </a:r>
          </a:p>
          <a:p>
            <a:endParaRPr lang="en-US" dirty="0"/>
          </a:p>
        </p:txBody>
      </p:sp>
      <p:sp>
        <p:nvSpPr>
          <p:cNvPr id="4" name="Slide Number Placeholder 3"/>
          <p:cNvSpPr>
            <a:spLocks noGrp="1"/>
          </p:cNvSpPr>
          <p:nvPr>
            <p:ph type="sldNum" sz="quarter" idx="10"/>
          </p:nvPr>
        </p:nvSpPr>
        <p:spPr/>
        <p:txBody>
          <a:bodyPr/>
          <a:lstStyle/>
          <a:p>
            <a:fld id="{7AFFC63C-60C1-4378-9691-87661994C31D}" type="slidenum">
              <a:rPr lang="en-US" smtClean="0"/>
              <a:t>7</a:t>
            </a:fld>
            <a:endParaRPr lang="en-US"/>
          </a:p>
        </p:txBody>
      </p:sp>
    </p:spTree>
    <p:extLst>
      <p:ext uri="{BB962C8B-B14F-4D97-AF65-F5344CB8AC3E}">
        <p14:creationId xmlns:p14="http://schemas.microsoft.com/office/powerpoint/2010/main" val="2179795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illustrated, this method involves having two identical environments. </a:t>
            </a:r>
          </a:p>
          <a:p>
            <a:r>
              <a:rPr lang="en-US" dirty="0"/>
              <a:t>This allows us to make changes on Blue without impacting Green.</a:t>
            </a:r>
          </a:p>
          <a:p>
            <a:endParaRPr lang="en-US" dirty="0"/>
          </a:p>
        </p:txBody>
      </p:sp>
      <p:sp>
        <p:nvSpPr>
          <p:cNvPr id="4" name="Slide Number Placeholder 3"/>
          <p:cNvSpPr>
            <a:spLocks noGrp="1"/>
          </p:cNvSpPr>
          <p:nvPr>
            <p:ph type="sldNum" sz="quarter" idx="10"/>
          </p:nvPr>
        </p:nvSpPr>
        <p:spPr/>
        <p:txBody>
          <a:bodyPr/>
          <a:lstStyle/>
          <a:p>
            <a:fld id="{7AFFC63C-60C1-4378-9691-87661994C31D}" type="slidenum">
              <a:rPr lang="en-US" smtClean="0"/>
              <a:t>9</a:t>
            </a:fld>
            <a:endParaRPr lang="en-US"/>
          </a:p>
        </p:txBody>
      </p:sp>
    </p:spTree>
    <p:extLst>
      <p:ext uri="{BB962C8B-B14F-4D97-AF65-F5344CB8AC3E}">
        <p14:creationId xmlns:p14="http://schemas.microsoft.com/office/powerpoint/2010/main" val="39424960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	Week 1: Patches</a:t>
            </a:r>
          </a:p>
          <a:p>
            <a:r>
              <a:rPr lang="en-US" dirty="0"/>
              <a:t>- I like to give patches a “burn in” period if possible. Ideally we can bring them up through the environments with testing. This gives us a final test with prod data.</a:t>
            </a:r>
          </a:p>
          <a:p>
            <a:endParaRPr lang="en-US" dirty="0"/>
          </a:p>
        </p:txBody>
      </p:sp>
      <p:sp>
        <p:nvSpPr>
          <p:cNvPr id="4" name="Slide Number Placeholder 3"/>
          <p:cNvSpPr>
            <a:spLocks noGrp="1"/>
          </p:cNvSpPr>
          <p:nvPr>
            <p:ph type="sldNum" sz="quarter" idx="10"/>
          </p:nvPr>
        </p:nvSpPr>
        <p:spPr/>
        <p:txBody>
          <a:bodyPr/>
          <a:lstStyle/>
          <a:p>
            <a:fld id="{7AFFC63C-60C1-4378-9691-87661994C31D}" type="slidenum">
              <a:rPr lang="en-US" smtClean="0"/>
              <a:t>10</a:t>
            </a:fld>
            <a:endParaRPr lang="en-US"/>
          </a:p>
        </p:txBody>
      </p:sp>
    </p:spTree>
    <p:extLst>
      <p:ext uri="{BB962C8B-B14F-4D97-AF65-F5344CB8AC3E}">
        <p14:creationId xmlns:p14="http://schemas.microsoft.com/office/powerpoint/2010/main" val="2734132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	Week 2: Schema</a:t>
            </a:r>
          </a:p>
          <a:p>
            <a:r>
              <a:rPr lang="en-US" dirty="0"/>
              <a:t>- Now we can make schema changes in Blue. This allows us to make a framework to allow for an easier rollback. </a:t>
            </a:r>
          </a:p>
          <a:p>
            <a:endParaRPr lang="en-US" dirty="0"/>
          </a:p>
        </p:txBody>
      </p:sp>
      <p:sp>
        <p:nvSpPr>
          <p:cNvPr id="4" name="Slide Number Placeholder 3"/>
          <p:cNvSpPr>
            <a:spLocks noGrp="1"/>
          </p:cNvSpPr>
          <p:nvPr>
            <p:ph type="sldNum" sz="quarter" idx="10"/>
          </p:nvPr>
        </p:nvSpPr>
        <p:spPr/>
        <p:txBody>
          <a:bodyPr/>
          <a:lstStyle/>
          <a:p>
            <a:fld id="{7AFFC63C-60C1-4378-9691-87661994C31D}" type="slidenum">
              <a:rPr lang="en-US" smtClean="0"/>
              <a:t>11</a:t>
            </a:fld>
            <a:endParaRPr lang="en-US"/>
          </a:p>
        </p:txBody>
      </p:sp>
    </p:spTree>
    <p:extLst>
      <p:ext uri="{BB962C8B-B14F-4D97-AF65-F5344CB8AC3E}">
        <p14:creationId xmlns:p14="http://schemas.microsoft.com/office/powerpoint/2010/main" val="3494530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1/29/2018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1/29/2018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1/29/2018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FB6AA-E838-495F-83BB-A1CDEBBF49A2}"/>
              </a:ext>
            </a:extLst>
          </p:cNvPr>
          <p:cNvSpPr>
            <a:spLocks noGrp="1"/>
          </p:cNvSpPr>
          <p:nvPr>
            <p:ph type="ctrTitle"/>
          </p:nvPr>
        </p:nvSpPr>
        <p:spPr/>
        <p:txBody>
          <a:bodyPr>
            <a:normAutofit/>
          </a:bodyPr>
          <a:lstStyle/>
          <a:p>
            <a:r>
              <a:rPr lang="en-US" dirty="0"/>
              <a:t>continuous delivery with </a:t>
            </a:r>
            <a:r>
              <a:rPr lang="en-US" dirty="0" err="1"/>
              <a:t>oltp</a:t>
            </a:r>
            <a:endParaRPr lang="en-US" dirty="0"/>
          </a:p>
        </p:txBody>
      </p:sp>
      <p:sp>
        <p:nvSpPr>
          <p:cNvPr id="3" name="Subtitle 2">
            <a:extLst>
              <a:ext uri="{FF2B5EF4-FFF2-40B4-BE49-F238E27FC236}">
                <a16:creationId xmlns:a16="http://schemas.microsoft.com/office/drawing/2014/main" id="{5591E356-2B1A-4365-8B8A-A6371A2B4761}"/>
              </a:ext>
            </a:extLst>
          </p:cNvPr>
          <p:cNvSpPr>
            <a:spLocks noGrp="1"/>
          </p:cNvSpPr>
          <p:nvPr>
            <p:ph type="subTitle" idx="1"/>
          </p:nvPr>
        </p:nvSpPr>
        <p:spPr/>
        <p:txBody>
          <a:bodyPr/>
          <a:lstStyle/>
          <a:p>
            <a:r>
              <a:rPr lang="en-US" dirty="0"/>
              <a:t>- Jon Shaulis</a:t>
            </a:r>
          </a:p>
        </p:txBody>
      </p:sp>
    </p:spTree>
    <p:extLst>
      <p:ext uri="{BB962C8B-B14F-4D97-AF65-F5344CB8AC3E}">
        <p14:creationId xmlns:p14="http://schemas.microsoft.com/office/powerpoint/2010/main" val="4068058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44BCB2-EE22-48C1-9A2D-FAC1B626BBCD}"/>
              </a:ext>
            </a:extLst>
          </p:cNvPr>
          <p:cNvSpPr txBox="1"/>
          <p:nvPr/>
        </p:nvSpPr>
        <p:spPr>
          <a:xfrm>
            <a:off x="275507" y="187890"/>
            <a:ext cx="6526060" cy="369332"/>
          </a:xfrm>
          <a:prstGeom prst="rect">
            <a:avLst/>
          </a:prstGeom>
          <a:noFill/>
        </p:spPr>
        <p:txBody>
          <a:bodyPr wrap="square" rtlCol="0">
            <a:spAutoFit/>
          </a:bodyPr>
          <a:lstStyle/>
          <a:p>
            <a:r>
              <a:rPr lang="en-US" dirty="0"/>
              <a:t>Database continuous development with Blue / Green</a:t>
            </a:r>
          </a:p>
        </p:txBody>
      </p:sp>
      <p:sp>
        <p:nvSpPr>
          <p:cNvPr id="4" name="TextBox 3">
            <a:extLst>
              <a:ext uri="{FF2B5EF4-FFF2-40B4-BE49-F238E27FC236}">
                <a16:creationId xmlns:a16="http://schemas.microsoft.com/office/drawing/2014/main" id="{7B38CAC3-E191-4660-ABF9-81C1A699B652}"/>
              </a:ext>
            </a:extLst>
          </p:cNvPr>
          <p:cNvSpPr txBox="1"/>
          <p:nvPr/>
        </p:nvSpPr>
        <p:spPr>
          <a:xfrm>
            <a:off x="10826130" y="193967"/>
            <a:ext cx="1090363" cy="369332"/>
          </a:xfrm>
          <a:prstGeom prst="rect">
            <a:avLst/>
          </a:prstGeom>
          <a:noFill/>
        </p:spPr>
        <p:txBody>
          <a:bodyPr wrap="none" rtlCol="0">
            <a:spAutoFit/>
          </a:bodyPr>
          <a:lstStyle/>
          <a:p>
            <a:r>
              <a:rPr lang="en-US" dirty="0"/>
              <a:t>Method 2</a:t>
            </a:r>
          </a:p>
        </p:txBody>
      </p:sp>
      <p:pic>
        <p:nvPicPr>
          <p:cNvPr id="5" name="Picture 4">
            <a:extLst>
              <a:ext uri="{FF2B5EF4-FFF2-40B4-BE49-F238E27FC236}">
                <a16:creationId xmlns:a16="http://schemas.microsoft.com/office/drawing/2014/main" id="{E8C1B2EF-C01D-4D83-8663-BFF1086A3DD6}"/>
              </a:ext>
            </a:extLst>
          </p:cNvPr>
          <p:cNvPicPr>
            <a:picLocks noChangeAspect="1"/>
          </p:cNvPicPr>
          <p:nvPr/>
        </p:nvPicPr>
        <p:blipFill>
          <a:blip r:embed="rId3"/>
          <a:stretch>
            <a:fillRect/>
          </a:stretch>
        </p:blipFill>
        <p:spPr>
          <a:xfrm>
            <a:off x="3843989" y="1767736"/>
            <a:ext cx="3952875" cy="2971800"/>
          </a:xfrm>
          <a:prstGeom prst="rect">
            <a:avLst/>
          </a:prstGeom>
        </p:spPr>
      </p:pic>
      <p:sp>
        <p:nvSpPr>
          <p:cNvPr id="6" name="TextBox 5">
            <a:extLst>
              <a:ext uri="{FF2B5EF4-FFF2-40B4-BE49-F238E27FC236}">
                <a16:creationId xmlns:a16="http://schemas.microsoft.com/office/drawing/2014/main" id="{08467D4C-F8C8-4EB3-893E-9F54B3500611}"/>
              </a:ext>
            </a:extLst>
          </p:cNvPr>
          <p:cNvSpPr txBox="1"/>
          <p:nvPr/>
        </p:nvSpPr>
        <p:spPr>
          <a:xfrm>
            <a:off x="375782" y="1240077"/>
            <a:ext cx="3162756" cy="2585323"/>
          </a:xfrm>
          <a:prstGeom prst="rect">
            <a:avLst/>
          </a:prstGeom>
          <a:noFill/>
        </p:spPr>
        <p:txBody>
          <a:bodyPr wrap="square" rtlCol="0">
            <a:spAutoFit/>
          </a:bodyPr>
          <a:lstStyle/>
          <a:p>
            <a:pPr lvl="1"/>
            <a:r>
              <a:rPr lang="en-US" dirty="0"/>
              <a:t>	Patches</a:t>
            </a:r>
          </a:p>
          <a:p>
            <a:pPr marL="285750" indent="-285750">
              <a:buFontTx/>
              <a:buChar char="-"/>
            </a:pPr>
            <a:r>
              <a:rPr lang="en-US" dirty="0"/>
              <a:t>Patches can be cycled between green and blue after they had already passed previous environments if you want to watch the behavior of the patches in prod without impacting the customer.</a:t>
            </a:r>
          </a:p>
        </p:txBody>
      </p:sp>
      <p:pic>
        <p:nvPicPr>
          <p:cNvPr id="7" name="Picture 6">
            <a:extLst>
              <a:ext uri="{FF2B5EF4-FFF2-40B4-BE49-F238E27FC236}">
                <a16:creationId xmlns:a16="http://schemas.microsoft.com/office/drawing/2014/main" id="{97B33286-8394-4BBF-99C7-83ACC9DC9567}"/>
              </a:ext>
            </a:extLst>
          </p:cNvPr>
          <p:cNvPicPr>
            <a:picLocks noChangeAspect="1"/>
          </p:cNvPicPr>
          <p:nvPr/>
        </p:nvPicPr>
        <p:blipFill>
          <a:blip r:embed="rId4"/>
          <a:stretch>
            <a:fillRect/>
          </a:stretch>
        </p:blipFill>
        <p:spPr>
          <a:xfrm>
            <a:off x="3576638" y="1640909"/>
            <a:ext cx="5343492" cy="3409950"/>
          </a:xfrm>
          <a:prstGeom prst="rect">
            <a:avLst/>
          </a:prstGeom>
        </p:spPr>
      </p:pic>
      <p:pic>
        <p:nvPicPr>
          <p:cNvPr id="8" name="Picture 7">
            <a:extLst>
              <a:ext uri="{FF2B5EF4-FFF2-40B4-BE49-F238E27FC236}">
                <a16:creationId xmlns:a16="http://schemas.microsoft.com/office/drawing/2014/main" id="{DBA24A81-83F6-4578-A8E5-AEA98B522EEE}"/>
              </a:ext>
            </a:extLst>
          </p:cNvPr>
          <p:cNvPicPr>
            <a:picLocks noChangeAspect="1"/>
          </p:cNvPicPr>
          <p:nvPr/>
        </p:nvPicPr>
        <p:blipFill>
          <a:blip r:embed="rId3"/>
          <a:stretch>
            <a:fillRect/>
          </a:stretch>
        </p:blipFill>
        <p:spPr>
          <a:xfrm>
            <a:off x="3576638" y="1244998"/>
            <a:ext cx="5343492" cy="4017276"/>
          </a:xfrm>
          <a:prstGeom prst="rect">
            <a:avLst/>
          </a:prstGeom>
        </p:spPr>
      </p:pic>
    </p:spTree>
    <p:extLst>
      <p:ext uri="{BB962C8B-B14F-4D97-AF65-F5344CB8AC3E}">
        <p14:creationId xmlns:p14="http://schemas.microsoft.com/office/powerpoint/2010/main" val="2424007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D4FBDE-7390-4D42-B735-C169A4E1680E}"/>
              </a:ext>
            </a:extLst>
          </p:cNvPr>
          <p:cNvSpPr txBox="1"/>
          <p:nvPr/>
        </p:nvSpPr>
        <p:spPr>
          <a:xfrm>
            <a:off x="275507" y="187890"/>
            <a:ext cx="6526060" cy="369332"/>
          </a:xfrm>
          <a:prstGeom prst="rect">
            <a:avLst/>
          </a:prstGeom>
          <a:noFill/>
        </p:spPr>
        <p:txBody>
          <a:bodyPr wrap="square" rtlCol="0">
            <a:spAutoFit/>
          </a:bodyPr>
          <a:lstStyle/>
          <a:p>
            <a:r>
              <a:rPr lang="en-US" dirty="0"/>
              <a:t>Database continuous development with Blue / Green</a:t>
            </a:r>
          </a:p>
        </p:txBody>
      </p:sp>
      <p:sp>
        <p:nvSpPr>
          <p:cNvPr id="3" name="TextBox 2">
            <a:extLst>
              <a:ext uri="{FF2B5EF4-FFF2-40B4-BE49-F238E27FC236}">
                <a16:creationId xmlns:a16="http://schemas.microsoft.com/office/drawing/2014/main" id="{951A649D-9EDF-44E0-9B00-625644B22227}"/>
              </a:ext>
            </a:extLst>
          </p:cNvPr>
          <p:cNvSpPr txBox="1"/>
          <p:nvPr/>
        </p:nvSpPr>
        <p:spPr>
          <a:xfrm>
            <a:off x="10826130" y="193967"/>
            <a:ext cx="1090363" cy="369332"/>
          </a:xfrm>
          <a:prstGeom prst="rect">
            <a:avLst/>
          </a:prstGeom>
          <a:noFill/>
        </p:spPr>
        <p:txBody>
          <a:bodyPr wrap="none" rtlCol="0">
            <a:spAutoFit/>
          </a:bodyPr>
          <a:lstStyle/>
          <a:p>
            <a:r>
              <a:rPr lang="en-US" dirty="0"/>
              <a:t>Method 2</a:t>
            </a:r>
          </a:p>
        </p:txBody>
      </p:sp>
      <p:sp>
        <p:nvSpPr>
          <p:cNvPr id="4" name="TextBox 3">
            <a:extLst>
              <a:ext uri="{FF2B5EF4-FFF2-40B4-BE49-F238E27FC236}">
                <a16:creationId xmlns:a16="http://schemas.microsoft.com/office/drawing/2014/main" id="{BEF6DD62-96C7-42CB-98A8-54B69563475D}"/>
              </a:ext>
            </a:extLst>
          </p:cNvPr>
          <p:cNvSpPr txBox="1"/>
          <p:nvPr/>
        </p:nvSpPr>
        <p:spPr>
          <a:xfrm>
            <a:off x="375782" y="1240077"/>
            <a:ext cx="3162756" cy="2585323"/>
          </a:xfrm>
          <a:prstGeom prst="rect">
            <a:avLst/>
          </a:prstGeom>
          <a:noFill/>
        </p:spPr>
        <p:txBody>
          <a:bodyPr wrap="square" rtlCol="0">
            <a:spAutoFit/>
          </a:bodyPr>
          <a:lstStyle/>
          <a:p>
            <a:pPr lvl="1"/>
            <a:r>
              <a:rPr lang="en-US" dirty="0"/>
              <a:t>	Schema</a:t>
            </a:r>
          </a:p>
          <a:p>
            <a:r>
              <a:rPr lang="en-US" dirty="0"/>
              <a:t>- Ideally in deployment, we deploy the schema and framework before the features and data. This will make rollback easier in either event if something were to go wrong. Snapshots can be taken before each implementation.</a:t>
            </a:r>
          </a:p>
        </p:txBody>
      </p:sp>
      <p:pic>
        <p:nvPicPr>
          <p:cNvPr id="5" name="Picture 4">
            <a:extLst>
              <a:ext uri="{FF2B5EF4-FFF2-40B4-BE49-F238E27FC236}">
                <a16:creationId xmlns:a16="http://schemas.microsoft.com/office/drawing/2014/main" id="{BDF7DA1D-5EAB-4E7A-9877-CE3F1B0DF1EC}"/>
              </a:ext>
            </a:extLst>
          </p:cNvPr>
          <p:cNvPicPr>
            <a:picLocks noChangeAspect="1"/>
          </p:cNvPicPr>
          <p:nvPr/>
        </p:nvPicPr>
        <p:blipFill>
          <a:blip r:embed="rId3"/>
          <a:stretch>
            <a:fillRect/>
          </a:stretch>
        </p:blipFill>
        <p:spPr>
          <a:xfrm>
            <a:off x="3576638" y="1244998"/>
            <a:ext cx="5343492" cy="4017276"/>
          </a:xfrm>
          <a:prstGeom prst="rect">
            <a:avLst/>
          </a:prstGeom>
        </p:spPr>
      </p:pic>
    </p:spTree>
    <p:extLst>
      <p:ext uri="{BB962C8B-B14F-4D97-AF65-F5344CB8AC3E}">
        <p14:creationId xmlns:p14="http://schemas.microsoft.com/office/powerpoint/2010/main" val="2940095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2FA256-A6FC-4014-8997-1E7765935985}"/>
              </a:ext>
            </a:extLst>
          </p:cNvPr>
          <p:cNvSpPr txBox="1"/>
          <p:nvPr/>
        </p:nvSpPr>
        <p:spPr>
          <a:xfrm>
            <a:off x="275507" y="187890"/>
            <a:ext cx="6526060" cy="369332"/>
          </a:xfrm>
          <a:prstGeom prst="rect">
            <a:avLst/>
          </a:prstGeom>
          <a:noFill/>
        </p:spPr>
        <p:txBody>
          <a:bodyPr wrap="square" rtlCol="0">
            <a:spAutoFit/>
          </a:bodyPr>
          <a:lstStyle/>
          <a:p>
            <a:r>
              <a:rPr lang="en-US" dirty="0"/>
              <a:t>Database continuous development with Blue / Green</a:t>
            </a:r>
          </a:p>
        </p:txBody>
      </p:sp>
      <p:sp>
        <p:nvSpPr>
          <p:cNvPr id="3" name="TextBox 2">
            <a:extLst>
              <a:ext uri="{FF2B5EF4-FFF2-40B4-BE49-F238E27FC236}">
                <a16:creationId xmlns:a16="http://schemas.microsoft.com/office/drawing/2014/main" id="{BE3AC6DB-97F0-46A4-87B3-66C0755C6E96}"/>
              </a:ext>
            </a:extLst>
          </p:cNvPr>
          <p:cNvSpPr txBox="1"/>
          <p:nvPr/>
        </p:nvSpPr>
        <p:spPr>
          <a:xfrm>
            <a:off x="10826130" y="193967"/>
            <a:ext cx="1090363" cy="369332"/>
          </a:xfrm>
          <a:prstGeom prst="rect">
            <a:avLst/>
          </a:prstGeom>
          <a:noFill/>
        </p:spPr>
        <p:txBody>
          <a:bodyPr wrap="none" rtlCol="0">
            <a:spAutoFit/>
          </a:bodyPr>
          <a:lstStyle/>
          <a:p>
            <a:r>
              <a:rPr lang="en-US" dirty="0"/>
              <a:t>Method 2</a:t>
            </a:r>
          </a:p>
        </p:txBody>
      </p:sp>
      <p:sp>
        <p:nvSpPr>
          <p:cNvPr id="4" name="TextBox 3">
            <a:extLst>
              <a:ext uri="{FF2B5EF4-FFF2-40B4-BE49-F238E27FC236}">
                <a16:creationId xmlns:a16="http://schemas.microsoft.com/office/drawing/2014/main" id="{D29D40E5-7620-4765-AC16-7AFBD9B96106}"/>
              </a:ext>
            </a:extLst>
          </p:cNvPr>
          <p:cNvSpPr txBox="1"/>
          <p:nvPr/>
        </p:nvSpPr>
        <p:spPr>
          <a:xfrm>
            <a:off x="375782" y="1240077"/>
            <a:ext cx="3162756" cy="2308324"/>
          </a:xfrm>
          <a:prstGeom prst="rect">
            <a:avLst/>
          </a:prstGeom>
          <a:noFill/>
        </p:spPr>
        <p:txBody>
          <a:bodyPr wrap="square" rtlCol="0">
            <a:spAutoFit/>
          </a:bodyPr>
          <a:lstStyle/>
          <a:p>
            <a:pPr lvl="1"/>
            <a:r>
              <a:rPr lang="en-US" dirty="0"/>
              <a:t>	Features</a:t>
            </a:r>
          </a:p>
          <a:p>
            <a:r>
              <a:rPr lang="en-US" dirty="0"/>
              <a:t>- Once the framework and schema is in place, the data can be deployed. If there is an issue, we can roll back to the previous snapshot. The customer is unaware any changes are occurring. </a:t>
            </a:r>
          </a:p>
        </p:txBody>
      </p:sp>
      <p:pic>
        <p:nvPicPr>
          <p:cNvPr id="5" name="Picture 4">
            <a:extLst>
              <a:ext uri="{FF2B5EF4-FFF2-40B4-BE49-F238E27FC236}">
                <a16:creationId xmlns:a16="http://schemas.microsoft.com/office/drawing/2014/main" id="{5C592C2F-9B7F-4BF6-B671-CD05B0162B90}"/>
              </a:ext>
            </a:extLst>
          </p:cNvPr>
          <p:cNvPicPr>
            <a:picLocks noChangeAspect="1"/>
          </p:cNvPicPr>
          <p:nvPr/>
        </p:nvPicPr>
        <p:blipFill>
          <a:blip r:embed="rId3"/>
          <a:stretch>
            <a:fillRect/>
          </a:stretch>
        </p:blipFill>
        <p:spPr>
          <a:xfrm>
            <a:off x="3576638" y="1244998"/>
            <a:ext cx="5343492" cy="4017276"/>
          </a:xfrm>
          <a:prstGeom prst="rect">
            <a:avLst/>
          </a:prstGeom>
        </p:spPr>
      </p:pic>
    </p:spTree>
    <p:extLst>
      <p:ext uri="{BB962C8B-B14F-4D97-AF65-F5344CB8AC3E}">
        <p14:creationId xmlns:p14="http://schemas.microsoft.com/office/powerpoint/2010/main" val="2046357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5D3F95-848A-4ADB-AD6C-598847EAE646}"/>
              </a:ext>
            </a:extLst>
          </p:cNvPr>
          <p:cNvSpPr txBox="1"/>
          <p:nvPr/>
        </p:nvSpPr>
        <p:spPr>
          <a:xfrm>
            <a:off x="275507" y="187890"/>
            <a:ext cx="6526060" cy="369332"/>
          </a:xfrm>
          <a:prstGeom prst="rect">
            <a:avLst/>
          </a:prstGeom>
          <a:noFill/>
        </p:spPr>
        <p:txBody>
          <a:bodyPr wrap="square" rtlCol="0">
            <a:spAutoFit/>
          </a:bodyPr>
          <a:lstStyle/>
          <a:p>
            <a:r>
              <a:rPr lang="en-US" dirty="0"/>
              <a:t>Database continuous development with Blue / Green</a:t>
            </a:r>
          </a:p>
        </p:txBody>
      </p:sp>
      <p:sp>
        <p:nvSpPr>
          <p:cNvPr id="3" name="TextBox 2">
            <a:extLst>
              <a:ext uri="{FF2B5EF4-FFF2-40B4-BE49-F238E27FC236}">
                <a16:creationId xmlns:a16="http://schemas.microsoft.com/office/drawing/2014/main" id="{946074F1-E7CC-4D7A-838E-9723F4068C7D}"/>
              </a:ext>
            </a:extLst>
          </p:cNvPr>
          <p:cNvSpPr txBox="1"/>
          <p:nvPr/>
        </p:nvSpPr>
        <p:spPr>
          <a:xfrm>
            <a:off x="10826130" y="193967"/>
            <a:ext cx="1090363" cy="369332"/>
          </a:xfrm>
          <a:prstGeom prst="rect">
            <a:avLst/>
          </a:prstGeom>
          <a:noFill/>
        </p:spPr>
        <p:txBody>
          <a:bodyPr wrap="none" rtlCol="0">
            <a:spAutoFit/>
          </a:bodyPr>
          <a:lstStyle/>
          <a:p>
            <a:r>
              <a:rPr lang="en-US" dirty="0"/>
              <a:t>Method 2</a:t>
            </a:r>
          </a:p>
        </p:txBody>
      </p:sp>
      <p:sp>
        <p:nvSpPr>
          <p:cNvPr id="4" name="TextBox 3">
            <a:extLst>
              <a:ext uri="{FF2B5EF4-FFF2-40B4-BE49-F238E27FC236}">
                <a16:creationId xmlns:a16="http://schemas.microsoft.com/office/drawing/2014/main" id="{06229244-1D8F-4161-9E8C-991CBA0F8B3A}"/>
              </a:ext>
            </a:extLst>
          </p:cNvPr>
          <p:cNvSpPr txBox="1"/>
          <p:nvPr/>
        </p:nvSpPr>
        <p:spPr>
          <a:xfrm>
            <a:off x="275506" y="700007"/>
            <a:ext cx="7828833" cy="923330"/>
          </a:xfrm>
          <a:prstGeom prst="rect">
            <a:avLst/>
          </a:prstGeom>
          <a:noFill/>
        </p:spPr>
        <p:txBody>
          <a:bodyPr wrap="square" rtlCol="0">
            <a:spAutoFit/>
          </a:bodyPr>
          <a:lstStyle/>
          <a:p>
            <a:pPr lvl="1"/>
            <a:r>
              <a:rPr lang="en-US" dirty="0"/>
              <a:t>	Switch-a-</a:t>
            </a:r>
            <a:r>
              <a:rPr lang="en-US" dirty="0" err="1"/>
              <a:t>roo</a:t>
            </a:r>
            <a:endParaRPr lang="en-US" dirty="0"/>
          </a:p>
          <a:p>
            <a:pPr marL="742950" lvl="1" indent="-285750">
              <a:buFontTx/>
              <a:buChar char="-"/>
            </a:pPr>
            <a:r>
              <a:rPr lang="en-US" dirty="0"/>
              <a:t>Once things are working fine with the upgrades, we can</a:t>
            </a:r>
          </a:p>
          <a:p>
            <a:pPr lvl="1"/>
            <a:r>
              <a:rPr lang="en-US" dirty="0"/>
              <a:t>switch the router over to the other stack without causing any issues.</a:t>
            </a:r>
          </a:p>
        </p:txBody>
      </p:sp>
      <p:pic>
        <p:nvPicPr>
          <p:cNvPr id="6" name="Picture 5">
            <a:extLst>
              <a:ext uri="{FF2B5EF4-FFF2-40B4-BE49-F238E27FC236}">
                <a16:creationId xmlns:a16="http://schemas.microsoft.com/office/drawing/2014/main" id="{C53AF346-3A50-4189-9095-2B973E53337F}"/>
              </a:ext>
            </a:extLst>
          </p:cNvPr>
          <p:cNvPicPr>
            <a:picLocks noChangeAspect="1"/>
          </p:cNvPicPr>
          <p:nvPr/>
        </p:nvPicPr>
        <p:blipFill>
          <a:blip r:embed="rId3"/>
          <a:stretch>
            <a:fillRect/>
          </a:stretch>
        </p:blipFill>
        <p:spPr>
          <a:xfrm>
            <a:off x="275506" y="1919287"/>
            <a:ext cx="11703838" cy="3103650"/>
          </a:xfrm>
          <a:prstGeom prst="rect">
            <a:avLst/>
          </a:prstGeom>
        </p:spPr>
      </p:pic>
    </p:spTree>
    <p:extLst>
      <p:ext uri="{BB962C8B-B14F-4D97-AF65-F5344CB8AC3E}">
        <p14:creationId xmlns:p14="http://schemas.microsoft.com/office/powerpoint/2010/main" val="1620760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8B4B8599-5C4A-4BAD-9DFD-42CF8778E600}"/>
              </a:ext>
            </a:extLst>
          </p:cNvPr>
          <p:cNvSpPr txBox="1"/>
          <p:nvPr/>
        </p:nvSpPr>
        <p:spPr>
          <a:xfrm>
            <a:off x="10826130" y="193967"/>
            <a:ext cx="1090363" cy="369332"/>
          </a:xfrm>
          <a:prstGeom prst="rect">
            <a:avLst/>
          </a:prstGeom>
          <a:noFill/>
        </p:spPr>
        <p:txBody>
          <a:bodyPr wrap="none" rtlCol="0">
            <a:spAutoFit/>
          </a:bodyPr>
          <a:lstStyle/>
          <a:p>
            <a:r>
              <a:rPr lang="en-US" dirty="0"/>
              <a:t>Method 2</a:t>
            </a:r>
          </a:p>
        </p:txBody>
      </p:sp>
      <p:sp>
        <p:nvSpPr>
          <p:cNvPr id="16" name="TextBox 15">
            <a:extLst>
              <a:ext uri="{FF2B5EF4-FFF2-40B4-BE49-F238E27FC236}">
                <a16:creationId xmlns:a16="http://schemas.microsoft.com/office/drawing/2014/main" id="{3C896892-1ED0-4EFC-901E-4DA026F90F62}"/>
              </a:ext>
            </a:extLst>
          </p:cNvPr>
          <p:cNvSpPr txBox="1"/>
          <p:nvPr/>
        </p:nvSpPr>
        <p:spPr>
          <a:xfrm>
            <a:off x="275507" y="187890"/>
            <a:ext cx="6526060" cy="369332"/>
          </a:xfrm>
          <a:prstGeom prst="rect">
            <a:avLst/>
          </a:prstGeom>
          <a:noFill/>
        </p:spPr>
        <p:txBody>
          <a:bodyPr wrap="square" rtlCol="0">
            <a:spAutoFit/>
          </a:bodyPr>
          <a:lstStyle/>
          <a:p>
            <a:r>
              <a:rPr lang="en-US" dirty="0"/>
              <a:t>Database continuous development with staging tables</a:t>
            </a:r>
          </a:p>
        </p:txBody>
      </p:sp>
      <p:sp>
        <p:nvSpPr>
          <p:cNvPr id="17" name="Text Placeholder 8">
            <a:extLst>
              <a:ext uri="{FF2B5EF4-FFF2-40B4-BE49-F238E27FC236}">
                <a16:creationId xmlns:a16="http://schemas.microsoft.com/office/drawing/2014/main" id="{30A901EA-CF09-41EF-8A00-69CF2865F0BD}"/>
              </a:ext>
            </a:extLst>
          </p:cNvPr>
          <p:cNvSpPr>
            <a:spLocks noGrp="1"/>
          </p:cNvSpPr>
          <p:nvPr>
            <p:ph type="body" idx="1"/>
          </p:nvPr>
        </p:nvSpPr>
        <p:spPr>
          <a:xfrm>
            <a:off x="1447191" y="887413"/>
            <a:ext cx="4645152" cy="801943"/>
          </a:xfrm>
        </p:spPr>
        <p:txBody>
          <a:bodyPr/>
          <a:lstStyle/>
          <a:p>
            <a:r>
              <a:rPr lang="en-US" dirty="0"/>
              <a:t>PROS</a:t>
            </a:r>
          </a:p>
        </p:txBody>
      </p:sp>
      <p:sp>
        <p:nvSpPr>
          <p:cNvPr id="18" name="Text Placeholder 10">
            <a:extLst>
              <a:ext uri="{FF2B5EF4-FFF2-40B4-BE49-F238E27FC236}">
                <a16:creationId xmlns:a16="http://schemas.microsoft.com/office/drawing/2014/main" id="{144559E0-34A2-4305-8F5F-1AFD220D4CF5}"/>
              </a:ext>
            </a:extLst>
          </p:cNvPr>
          <p:cNvSpPr>
            <a:spLocks noGrp="1"/>
          </p:cNvSpPr>
          <p:nvPr>
            <p:ph type="body" sz="quarter" idx="3"/>
          </p:nvPr>
        </p:nvSpPr>
        <p:spPr>
          <a:xfrm>
            <a:off x="6412362" y="887413"/>
            <a:ext cx="4645152" cy="802237"/>
          </a:xfrm>
        </p:spPr>
        <p:txBody>
          <a:bodyPr/>
          <a:lstStyle/>
          <a:p>
            <a:r>
              <a:rPr lang="en-US" dirty="0"/>
              <a:t>CONS</a:t>
            </a:r>
          </a:p>
        </p:txBody>
      </p:sp>
      <p:sp>
        <p:nvSpPr>
          <p:cNvPr id="19" name="Content Placeholder 11">
            <a:extLst>
              <a:ext uri="{FF2B5EF4-FFF2-40B4-BE49-F238E27FC236}">
                <a16:creationId xmlns:a16="http://schemas.microsoft.com/office/drawing/2014/main" id="{C1DA1C93-43F0-4ED3-A702-77DADBB1F962}"/>
              </a:ext>
            </a:extLst>
          </p:cNvPr>
          <p:cNvSpPr txBox="1">
            <a:spLocks/>
          </p:cNvSpPr>
          <p:nvPr/>
        </p:nvSpPr>
        <p:spPr>
          <a:xfrm>
            <a:off x="6412362" y="2013764"/>
            <a:ext cx="4645152" cy="395682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t>$$$$ You are maintaining two identical environments. </a:t>
            </a:r>
          </a:p>
          <a:p>
            <a:r>
              <a:rPr lang="en-US" dirty="0"/>
              <a:t>You can run into sync issues, this can be circumvented through proper policy and procedure.</a:t>
            </a:r>
          </a:p>
          <a:p>
            <a:r>
              <a:rPr lang="en-US" dirty="0"/>
              <a:t>Very steep setup and planning required. </a:t>
            </a:r>
          </a:p>
        </p:txBody>
      </p:sp>
      <p:sp>
        <p:nvSpPr>
          <p:cNvPr id="22" name="Content Placeholder 11">
            <a:extLst>
              <a:ext uri="{FF2B5EF4-FFF2-40B4-BE49-F238E27FC236}">
                <a16:creationId xmlns:a16="http://schemas.microsoft.com/office/drawing/2014/main" id="{B029590C-3651-449F-92DF-D310668F0AE2}"/>
              </a:ext>
            </a:extLst>
          </p:cNvPr>
          <p:cNvSpPr txBox="1">
            <a:spLocks/>
          </p:cNvSpPr>
          <p:nvPr/>
        </p:nvSpPr>
        <p:spPr>
          <a:xfrm>
            <a:off x="1447191" y="2128288"/>
            <a:ext cx="4645152" cy="395682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t>Instant fail back recovery if a deployment goes south.</a:t>
            </a:r>
          </a:p>
          <a:p>
            <a:r>
              <a:rPr lang="en-US" dirty="0"/>
              <a:t>Easily lines up with deployment automation, streamlining the time your developers and systems team spends.</a:t>
            </a:r>
          </a:p>
          <a:p>
            <a:r>
              <a:rPr lang="en-US" dirty="0"/>
              <a:t>Adds to testing rigor.</a:t>
            </a:r>
          </a:p>
          <a:p>
            <a:r>
              <a:rPr lang="en-US" dirty="0"/>
              <a:t>Couples as a High Availability plan for customers rather than doing something such as clustering. </a:t>
            </a:r>
          </a:p>
        </p:txBody>
      </p:sp>
      <p:pic>
        <p:nvPicPr>
          <p:cNvPr id="2050" name="Picture 2" descr="Image result for happy animal">
            <a:extLst>
              <a:ext uri="{FF2B5EF4-FFF2-40B4-BE49-F238E27FC236}">
                <a16:creationId xmlns:a16="http://schemas.microsoft.com/office/drawing/2014/main" id="{6852A7FD-BEBC-480D-BE6D-70EBC2BFF5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4286" y="614816"/>
            <a:ext cx="1165481" cy="116548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unhappy animal">
            <a:extLst>
              <a:ext uri="{FF2B5EF4-FFF2-40B4-BE49-F238E27FC236}">
                <a16:creationId xmlns:a16="http://schemas.microsoft.com/office/drawing/2014/main" id="{4C385622-DF21-4FF2-967A-4CCB624662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8448" y="625733"/>
            <a:ext cx="1588391" cy="1063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6503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3949892-169B-41E8-A0F9-701422DF206C}"/>
              </a:ext>
            </a:extLst>
          </p:cNvPr>
          <p:cNvPicPr>
            <a:picLocks noChangeAspect="1"/>
          </p:cNvPicPr>
          <p:nvPr/>
        </p:nvPicPr>
        <p:blipFill>
          <a:blip r:embed="rId3"/>
          <a:stretch>
            <a:fillRect/>
          </a:stretch>
        </p:blipFill>
        <p:spPr>
          <a:xfrm>
            <a:off x="3538537" y="1809750"/>
            <a:ext cx="5114925" cy="3238500"/>
          </a:xfrm>
          <a:prstGeom prst="rect">
            <a:avLst/>
          </a:prstGeom>
        </p:spPr>
      </p:pic>
      <p:sp>
        <p:nvSpPr>
          <p:cNvPr id="7" name="TextBox 6">
            <a:extLst>
              <a:ext uri="{FF2B5EF4-FFF2-40B4-BE49-F238E27FC236}">
                <a16:creationId xmlns:a16="http://schemas.microsoft.com/office/drawing/2014/main" id="{1678740F-007F-4548-9BDC-ED9E5A784435}"/>
              </a:ext>
            </a:extLst>
          </p:cNvPr>
          <p:cNvSpPr txBox="1"/>
          <p:nvPr/>
        </p:nvSpPr>
        <p:spPr>
          <a:xfrm>
            <a:off x="275507" y="187890"/>
            <a:ext cx="6526060" cy="369332"/>
          </a:xfrm>
          <a:prstGeom prst="rect">
            <a:avLst/>
          </a:prstGeom>
          <a:noFill/>
        </p:spPr>
        <p:txBody>
          <a:bodyPr wrap="square" rtlCol="0">
            <a:spAutoFit/>
          </a:bodyPr>
          <a:lstStyle/>
          <a:p>
            <a:r>
              <a:rPr lang="en-US" dirty="0"/>
              <a:t>Database continuous development with staging tables</a:t>
            </a:r>
          </a:p>
        </p:txBody>
      </p:sp>
      <p:sp>
        <p:nvSpPr>
          <p:cNvPr id="8" name="TextBox 7">
            <a:extLst>
              <a:ext uri="{FF2B5EF4-FFF2-40B4-BE49-F238E27FC236}">
                <a16:creationId xmlns:a16="http://schemas.microsoft.com/office/drawing/2014/main" id="{E1C1C68D-4C06-418E-B8EC-D9D32C2F793A}"/>
              </a:ext>
            </a:extLst>
          </p:cNvPr>
          <p:cNvSpPr txBox="1"/>
          <p:nvPr/>
        </p:nvSpPr>
        <p:spPr>
          <a:xfrm>
            <a:off x="375782" y="1240077"/>
            <a:ext cx="3162756" cy="2585323"/>
          </a:xfrm>
          <a:prstGeom prst="rect">
            <a:avLst/>
          </a:prstGeom>
          <a:noFill/>
        </p:spPr>
        <p:txBody>
          <a:bodyPr wrap="square" rtlCol="0">
            <a:spAutoFit/>
          </a:bodyPr>
          <a:lstStyle/>
          <a:p>
            <a:pPr lvl="1"/>
            <a:r>
              <a:rPr lang="en-US" dirty="0"/>
              <a:t>	Initial Setup:</a:t>
            </a:r>
          </a:p>
          <a:p>
            <a:pPr marL="285750" indent="-285750">
              <a:buFontTx/>
              <a:buChar char="-"/>
            </a:pPr>
            <a:r>
              <a:rPr lang="en-US" dirty="0"/>
              <a:t>Table A is connected to the view. User interacts with view which pulls or modifies results in A. </a:t>
            </a:r>
          </a:p>
          <a:p>
            <a:pPr marL="285750" indent="-285750">
              <a:buFontTx/>
              <a:buChar char="-"/>
            </a:pPr>
            <a:endParaRPr lang="en-US" dirty="0"/>
          </a:p>
          <a:p>
            <a:endParaRPr lang="en-US" dirty="0"/>
          </a:p>
          <a:p>
            <a:pPr marL="285750" indent="-285750">
              <a:buFontTx/>
              <a:buChar char="-"/>
            </a:pPr>
            <a:r>
              <a:rPr lang="en-US" dirty="0"/>
              <a:t>Results modified are replicated over to B</a:t>
            </a:r>
          </a:p>
        </p:txBody>
      </p:sp>
      <p:sp>
        <p:nvSpPr>
          <p:cNvPr id="9" name="TextBox 8">
            <a:extLst>
              <a:ext uri="{FF2B5EF4-FFF2-40B4-BE49-F238E27FC236}">
                <a16:creationId xmlns:a16="http://schemas.microsoft.com/office/drawing/2014/main" id="{D8BE0BCD-AC83-4703-95A7-6BDBC362A580}"/>
              </a:ext>
            </a:extLst>
          </p:cNvPr>
          <p:cNvSpPr txBox="1"/>
          <p:nvPr/>
        </p:nvSpPr>
        <p:spPr>
          <a:xfrm>
            <a:off x="10826130" y="193967"/>
            <a:ext cx="1090363" cy="369332"/>
          </a:xfrm>
          <a:prstGeom prst="rect">
            <a:avLst/>
          </a:prstGeom>
          <a:noFill/>
        </p:spPr>
        <p:txBody>
          <a:bodyPr wrap="none" rtlCol="0">
            <a:spAutoFit/>
          </a:bodyPr>
          <a:lstStyle/>
          <a:p>
            <a:r>
              <a:rPr lang="en-US" dirty="0"/>
              <a:t>Method 1</a:t>
            </a:r>
          </a:p>
        </p:txBody>
      </p:sp>
    </p:spTree>
    <p:extLst>
      <p:ext uri="{BB962C8B-B14F-4D97-AF65-F5344CB8AC3E}">
        <p14:creationId xmlns:p14="http://schemas.microsoft.com/office/powerpoint/2010/main" val="2573471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AA9211A-DBA8-42C2-A88D-CC6DCE460ABE}"/>
              </a:ext>
            </a:extLst>
          </p:cNvPr>
          <p:cNvPicPr>
            <a:picLocks noChangeAspect="1"/>
          </p:cNvPicPr>
          <p:nvPr/>
        </p:nvPicPr>
        <p:blipFill>
          <a:blip r:embed="rId3"/>
          <a:stretch>
            <a:fillRect/>
          </a:stretch>
        </p:blipFill>
        <p:spPr>
          <a:xfrm>
            <a:off x="3538537" y="1609725"/>
            <a:ext cx="5114925" cy="3638550"/>
          </a:xfrm>
          <a:prstGeom prst="rect">
            <a:avLst/>
          </a:prstGeom>
        </p:spPr>
      </p:pic>
      <p:sp>
        <p:nvSpPr>
          <p:cNvPr id="3" name="TextBox 2">
            <a:extLst>
              <a:ext uri="{FF2B5EF4-FFF2-40B4-BE49-F238E27FC236}">
                <a16:creationId xmlns:a16="http://schemas.microsoft.com/office/drawing/2014/main" id="{532C8375-7FB3-4B71-BA7A-3ADC4DB2BC94}"/>
              </a:ext>
            </a:extLst>
          </p:cNvPr>
          <p:cNvSpPr txBox="1"/>
          <p:nvPr/>
        </p:nvSpPr>
        <p:spPr>
          <a:xfrm>
            <a:off x="275507" y="187890"/>
            <a:ext cx="6526060" cy="369332"/>
          </a:xfrm>
          <a:prstGeom prst="rect">
            <a:avLst/>
          </a:prstGeom>
          <a:noFill/>
        </p:spPr>
        <p:txBody>
          <a:bodyPr wrap="square" rtlCol="0">
            <a:spAutoFit/>
          </a:bodyPr>
          <a:lstStyle/>
          <a:p>
            <a:r>
              <a:rPr lang="en-US" dirty="0"/>
              <a:t>Database continuous development with staging tables</a:t>
            </a:r>
          </a:p>
        </p:txBody>
      </p:sp>
      <p:sp>
        <p:nvSpPr>
          <p:cNvPr id="4" name="TextBox 3">
            <a:extLst>
              <a:ext uri="{FF2B5EF4-FFF2-40B4-BE49-F238E27FC236}">
                <a16:creationId xmlns:a16="http://schemas.microsoft.com/office/drawing/2014/main" id="{1DF396C3-5CA0-40D8-B97F-285024245365}"/>
              </a:ext>
            </a:extLst>
          </p:cNvPr>
          <p:cNvSpPr txBox="1"/>
          <p:nvPr/>
        </p:nvSpPr>
        <p:spPr>
          <a:xfrm>
            <a:off x="375782" y="1240077"/>
            <a:ext cx="3162756" cy="2862322"/>
          </a:xfrm>
          <a:prstGeom prst="rect">
            <a:avLst/>
          </a:prstGeom>
          <a:noFill/>
        </p:spPr>
        <p:txBody>
          <a:bodyPr wrap="square" rtlCol="0">
            <a:spAutoFit/>
          </a:bodyPr>
          <a:lstStyle/>
          <a:p>
            <a:pPr lvl="1"/>
            <a:r>
              <a:rPr lang="en-US" dirty="0"/>
              <a:t>	Table preparation:</a:t>
            </a:r>
          </a:p>
          <a:p>
            <a:pPr marL="285750" indent="-285750">
              <a:buFontTx/>
              <a:buChar char="-"/>
            </a:pPr>
            <a:r>
              <a:rPr lang="en-US" dirty="0"/>
              <a:t>We alter the trigger to point to Table C to catch any changes.</a:t>
            </a:r>
          </a:p>
          <a:p>
            <a:pPr marL="285750" indent="-285750">
              <a:buFontTx/>
              <a:buChar char="-"/>
            </a:pPr>
            <a:endParaRPr lang="en-US" dirty="0"/>
          </a:p>
          <a:p>
            <a:endParaRPr lang="en-US" dirty="0"/>
          </a:p>
          <a:p>
            <a:pPr marL="285750" indent="-285750">
              <a:buFontTx/>
              <a:buChar char="-"/>
            </a:pPr>
            <a:r>
              <a:rPr lang="en-US" dirty="0"/>
              <a:t>While Table A and Table C receive changes, we are free to work on Table B without user impact.</a:t>
            </a:r>
          </a:p>
        </p:txBody>
      </p:sp>
      <p:sp>
        <p:nvSpPr>
          <p:cNvPr id="5" name="TextBox 4">
            <a:extLst>
              <a:ext uri="{FF2B5EF4-FFF2-40B4-BE49-F238E27FC236}">
                <a16:creationId xmlns:a16="http://schemas.microsoft.com/office/drawing/2014/main" id="{9B2D9724-6167-498D-93A8-90B5D5954DD4}"/>
              </a:ext>
            </a:extLst>
          </p:cNvPr>
          <p:cNvSpPr txBox="1"/>
          <p:nvPr/>
        </p:nvSpPr>
        <p:spPr>
          <a:xfrm>
            <a:off x="10826130" y="193967"/>
            <a:ext cx="1090363" cy="369332"/>
          </a:xfrm>
          <a:prstGeom prst="rect">
            <a:avLst/>
          </a:prstGeom>
          <a:noFill/>
        </p:spPr>
        <p:txBody>
          <a:bodyPr wrap="none" rtlCol="0">
            <a:spAutoFit/>
          </a:bodyPr>
          <a:lstStyle/>
          <a:p>
            <a:r>
              <a:rPr lang="en-US" dirty="0"/>
              <a:t>Method 1</a:t>
            </a:r>
          </a:p>
        </p:txBody>
      </p:sp>
    </p:spTree>
    <p:extLst>
      <p:ext uri="{BB962C8B-B14F-4D97-AF65-F5344CB8AC3E}">
        <p14:creationId xmlns:p14="http://schemas.microsoft.com/office/powerpoint/2010/main" val="972395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8E6DA36-9716-4550-A874-BBAB40519DC3}"/>
              </a:ext>
            </a:extLst>
          </p:cNvPr>
          <p:cNvPicPr>
            <a:picLocks noChangeAspect="1"/>
          </p:cNvPicPr>
          <p:nvPr/>
        </p:nvPicPr>
        <p:blipFill>
          <a:blip r:embed="rId3"/>
          <a:stretch>
            <a:fillRect/>
          </a:stretch>
        </p:blipFill>
        <p:spPr>
          <a:xfrm>
            <a:off x="3538537" y="1677737"/>
            <a:ext cx="5530854" cy="3502526"/>
          </a:xfrm>
          <a:prstGeom prst="rect">
            <a:avLst/>
          </a:prstGeom>
        </p:spPr>
      </p:pic>
      <p:sp>
        <p:nvSpPr>
          <p:cNvPr id="3" name="TextBox 2">
            <a:extLst>
              <a:ext uri="{FF2B5EF4-FFF2-40B4-BE49-F238E27FC236}">
                <a16:creationId xmlns:a16="http://schemas.microsoft.com/office/drawing/2014/main" id="{F9D27671-DD33-4364-BA0F-2D2A3D306589}"/>
              </a:ext>
            </a:extLst>
          </p:cNvPr>
          <p:cNvSpPr txBox="1"/>
          <p:nvPr/>
        </p:nvSpPr>
        <p:spPr>
          <a:xfrm>
            <a:off x="275507" y="187890"/>
            <a:ext cx="6526060" cy="369332"/>
          </a:xfrm>
          <a:prstGeom prst="rect">
            <a:avLst/>
          </a:prstGeom>
          <a:noFill/>
        </p:spPr>
        <p:txBody>
          <a:bodyPr wrap="square" rtlCol="0">
            <a:spAutoFit/>
          </a:bodyPr>
          <a:lstStyle/>
          <a:p>
            <a:r>
              <a:rPr lang="en-US" dirty="0"/>
              <a:t>Database continuous development with staging tables</a:t>
            </a:r>
          </a:p>
        </p:txBody>
      </p:sp>
      <p:sp>
        <p:nvSpPr>
          <p:cNvPr id="5" name="TextBox 4">
            <a:extLst>
              <a:ext uri="{FF2B5EF4-FFF2-40B4-BE49-F238E27FC236}">
                <a16:creationId xmlns:a16="http://schemas.microsoft.com/office/drawing/2014/main" id="{F0C8126F-93CE-458A-9982-1895EA332988}"/>
              </a:ext>
            </a:extLst>
          </p:cNvPr>
          <p:cNvSpPr txBox="1"/>
          <p:nvPr/>
        </p:nvSpPr>
        <p:spPr>
          <a:xfrm>
            <a:off x="375782" y="1240077"/>
            <a:ext cx="3162756" cy="3139321"/>
          </a:xfrm>
          <a:prstGeom prst="rect">
            <a:avLst/>
          </a:prstGeom>
          <a:noFill/>
        </p:spPr>
        <p:txBody>
          <a:bodyPr wrap="square" rtlCol="0">
            <a:spAutoFit/>
          </a:bodyPr>
          <a:lstStyle/>
          <a:p>
            <a:pPr lvl="1"/>
            <a:r>
              <a:rPr lang="en-US" dirty="0"/>
              <a:t>	Beginning Transition:</a:t>
            </a:r>
          </a:p>
          <a:p>
            <a:pPr marL="285750" indent="-285750">
              <a:buFontTx/>
              <a:buChar char="-"/>
            </a:pPr>
            <a:r>
              <a:rPr lang="en-US" dirty="0"/>
              <a:t>Table B is now changed and ready to be put back into sync.</a:t>
            </a:r>
          </a:p>
          <a:p>
            <a:pPr marL="285750" indent="-285750">
              <a:buFontTx/>
              <a:buChar char="-"/>
            </a:pPr>
            <a:endParaRPr lang="en-US" dirty="0"/>
          </a:p>
          <a:p>
            <a:endParaRPr lang="en-US" dirty="0"/>
          </a:p>
          <a:p>
            <a:pPr marL="285750" indent="-285750">
              <a:buFontTx/>
              <a:buChar char="-"/>
            </a:pPr>
            <a:r>
              <a:rPr lang="en-US" dirty="0"/>
              <a:t>Carry changes from Table C to Table B.</a:t>
            </a:r>
          </a:p>
          <a:p>
            <a:pPr marL="285750" indent="-285750">
              <a:buFontTx/>
              <a:buChar char="-"/>
            </a:pPr>
            <a:endParaRPr lang="en-US" dirty="0"/>
          </a:p>
          <a:p>
            <a:pPr marL="285750" indent="-285750">
              <a:buFontTx/>
              <a:buChar char="-"/>
            </a:pPr>
            <a:r>
              <a:rPr lang="en-US" dirty="0"/>
              <a:t>Adjust the trigger on Table A to point back to Table B.</a:t>
            </a:r>
          </a:p>
        </p:txBody>
      </p:sp>
      <p:sp>
        <p:nvSpPr>
          <p:cNvPr id="6" name="TextBox 5">
            <a:extLst>
              <a:ext uri="{FF2B5EF4-FFF2-40B4-BE49-F238E27FC236}">
                <a16:creationId xmlns:a16="http://schemas.microsoft.com/office/drawing/2014/main" id="{0039429C-D94B-4D72-9D6E-2A5F1331E683}"/>
              </a:ext>
            </a:extLst>
          </p:cNvPr>
          <p:cNvSpPr txBox="1"/>
          <p:nvPr/>
        </p:nvSpPr>
        <p:spPr>
          <a:xfrm>
            <a:off x="10826130" y="193967"/>
            <a:ext cx="1090363" cy="369332"/>
          </a:xfrm>
          <a:prstGeom prst="rect">
            <a:avLst/>
          </a:prstGeom>
          <a:noFill/>
        </p:spPr>
        <p:txBody>
          <a:bodyPr wrap="none" rtlCol="0">
            <a:spAutoFit/>
          </a:bodyPr>
          <a:lstStyle/>
          <a:p>
            <a:r>
              <a:rPr lang="en-US" dirty="0"/>
              <a:t>Method 1</a:t>
            </a:r>
          </a:p>
        </p:txBody>
      </p:sp>
    </p:spTree>
    <p:extLst>
      <p:ext uri="{BB962C8B-B14F-4D97-AF65-F5344CB8AC3E}">
        <p14:creationId xmlns:p14="http://schemas.microsoft.com/office/powerpoint/2010/main" val="1495664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68AD39-255C-4A69-9D37-A9DB4650BE8E}"/>
              </a:ext>
            </a:extLst>
          </p:cNvPr>
          <p:cNvSpPr txBox="1"/>
          <p:nvPr/>
        </p:nvSpPr>
        <p:spPr>
          <a:xfrm>
            <a:off x="10826130" y="193967"/>
            <a:ext cx="1090363" cy="369332"/>
          </a:xfrm>
          <a:prstGeom prst="rect">
            <a:avLst/>
          </a:prstGeom>
          <a:noFill/>
        </p:spPr>
        <p:txBody>
          <a:bodyPr wrap="none" rtlCol="0">
            <a:spAutoFit/>
          </a:bodyPr>
          <a:lstStyle/>
          <a:p>
            <a:r>
              <a:rPr lang="en-US" dirty="0"/>
              <a:t>Method 1</a:t>
            </a:r>
          </a:p>
        </p:txBody>
      </p:sp>
      <p:sp>
        <p:nvSpPr>
          <p:cNvPr id="3" name="TextBox 2">
            <a:extLst>
              <a:ext uri="{FF2B5EF4-FFF2-40B4-BE49-F238E27FC236}">
                <a16:creationId xmlns:a16="http://schemas.microsoft.com/office/drawing/2014/main" id="{FB7FC581-4484-482E-BECF-1D0B8F9C17D3}"/>
              </a:ext>
            </a:extLst>
          </p:cNvPr>
          <p:cNvSpPr txBox="1"/>
          <p:nvPr/>
        </p:nvSpPr>
        <p:spPr>
          <a:xfrm>
            <a:off x="275507" y="187890"/>
            <a:ext cx="6526060" cy="369332"/>
          </a:xfrm>
          <a:prstGeom prst="rect">
            <a:avLst/>
          </a:prstGeom>
          <a:noFill/>
        </p:spPr>
        <p:txBody>
          <a:bodyPr wrap="square" rtlCol="0">
            <a:spAutoFit/>
          </a:bodyPr>
          <a:lstStyle/>
          <a:p>
            <a:r>
              <a:rPr lang="en-US" dirty="0"/>
              <a:t>Database continuous development with staging tables</a:t>
            </a:r>
          </a:p>
        </p:txBody>
      </p:sp>
      <p:pic>
        <p:nvPicPr>
          <p:cNvPr id="4" name="Picture 3">
            <a:extLst>
              <a:ext uri="{FF2B5EF4-FFF2-40B4-BE49-F238E27FC236}">
                <a16:creationId xmlns:a16="http://schemas.microsoft.com/office/drawing/2014/main" id="{8F2F8D0E-B80F-44E9-B99F-41170607F312}"/>
              </a:ext>
            </a:extLst>
          </p:cNvPr>
          <p:cNvPicPr>
            <a:picLocks noChangeAspect="1"/>
          </p:cNvPicPr>
          <p:nvPr/>
        </p:nvPicPr>
        <p:blipFill>
          <a:blip r:embed="rId3"/>
          <a:stretch>
            <a:fillRect/>
          </a:stretch>
        </p:blipFill>
        <p:spPr>
          <a:xfrm>
            <a:off x="3538537" y="1640910"/>
            <a:ext cx="5381593" cy="3407340"/>
          </a:xfrm>
          <a:prstGeom prst="rect">
            <a:avLst/>
          </a:prstGeom>
        </p:spPr>
      </p:pic>
      <p:sp>
        <p:nvSpPr>
          <p:cNvPr id="5" name="TextBox 4">
            <a:extLst>
              <a:ext uri="{FF2B5EF4-FFF2-40B4-BE49-F238E27FC236}">
                <a16:creationId xmlns:a16="http://schemas.microsoft.com/office/drawing/2014/main" id="{F4655701-C1DB-4491-815C-F46476B3EA7E}"/>
              </a:ext>
            </a:extLst>
          </p:cNvPr>
          <p:cNvSpPr txBox="1"/>
          <p:nvPr/>
        </p:nvSpPr>
        <p:spPr>
          <a:xfrm>
            <a:off x="375782" y="1240077"/>
            <a:ext cx="3162756" cy="2308324"/>
          </a:xfrm>
          <a:prstGeom prst="rect">
            <a:avLst/>
          </a:prstGeom>
          <a:noFill/>
        </p:spPr>
        <p:txBody>
          <a:bodyPr wrap="square" rtlCol="0">
            <a:spAutoFit/>
          </a:bodyPr>
          <a:lstStyle/>
          <a:p>
            <a:pPr lvl="1"/>
            <a:r>
              <a:rPr lang="en-US" dirty="0"/>
              <a:t>	Finishing Transition:</a:t>
            </a:r>
          </a:p>
          <a:p>
            <a:pPr marL="285750" indent="-285750">
              <a:buFontTx/>
              <a:buChar char="-"/>
            </a:pPr>
            <a:r>
              <a:rPr lang="en-US" dirty="0"/>
              <a:t>Table B has the change       made,  and is receiving data back from A staying in sync.</a:t>
            </a:r>
          </a:p>
          <a:p>
            <a:endParaRPr lang="en-US" dirty="0"/>
          </a:p>
          <a:p>
            <a:pPr marL="285750" indent="-285750">
              <a:buFontTx/>
              <a:buChar char="-"/>
            </a:pPr>
            <a:r>
              <a:rPr lang="en-US" dirty="0"/>
              <a:t>We can now perform the same change on Table C.</a:t>
            </a:r>
          </a:p>
          <a:p>
            <a:pPr marL="285750" indent="-285750">
              <a:buFontTx/>
              <a:buChar char="-"/>
            </a:pPr>
            <a:endParaRPr lang="en-US" dirty="0"/>
          </a:p>
        </p:txBody>
      </p:sp>
    </p:spTree>
    <p:extLst>
      <p:ext uri="{BB962C8B-B14F-4D97-AF65-F5344CB8AC3E}">
        <p14:creationId xmlns:p14="http://schemas.microsoft.com/office/powerpoint/2010/main" val="2997422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00AEAF2-E1AD-417E-A006-B7134197C3F8}"/>
              </a:ext>
            </a:extLst>
          </p:cNvPr>
          <p:cNvPicPr>
            <a:picLocks noChangeAspect="1"/>
          </p:cNvPicPr>
          <p:nvPr/>
        </p:nvPicPr>
        <p:blipFill>
          <a:blip r:embed="rId3"/>
          <a:stretch>
            <a:fillRect/>
          </a:stretch>
        </p:blipFill>
        <p:spPr>
          <a:xfrm>
            <a:off x="3538537" y="1640910"/>
            <a:ext cx="5381593" cy="3407340"/>
          </a:xfrm>
          <a:prstGeom prst="rect">
            <a:avLst/>
          </a:prstGeom>
        </p:spPr>
      </p:pic>
      <p:sp>
        <p:nvSpPr>
          <p:cNvPr id="3" name="TextBox 2">
            <a:extLst>
              <a:ext uri="{FF2B5EF4-FFF2-40B4-BE49-F238E27FC236}">
                <a16:creationId xmlns:a16="http://schemas.microsoft.com/office/drawing/2014/main" id="{9B7D3F5B-84FE-4331-8DA6-7D00EFFF9E84}"/>
              </a:ext>
            </a:extLst>
          </p:cNvPr>
          <p:cNvSpPr txBox="1"/>
          <p:nvPr/>
        </p:nvSpPr>
        <p:spPr>
          <a:xfrm>
            <a:off x="10826130" y="193967"/>
            <a:ext cx="1090363" cy="369332"/>
          </a:xfrm>
          <a:prstGeom prst="rect">
            <a:avLst/>
          </a:prstGeom>
          <a:noFill/>
        </p:spPr>
        <p:txBody>
          <a:bodyPr wrap="none" rtlCol="0">
            <a:spAutoFit/>
          </a:bodyPr>
          <a:lstStyle/>
          <a:p>
            <a:r>
              <a:rPr lang="en-US" dirty="0"/>
              <a:t>Method 1</a:t>
            </a:r>
          </a:p>
        </p:txBody>
      </p:sp>
      <p:sp>
        <p:nvSpPr>
          <p:cNvPr id="4" name="TextBox 3">
            <a:extLst>
              <a:ext uri="{FF2B5EF4-FFF2-40B4-BE49-F238E27FC236}">
                <a16:creationId xmlns:a16="http://schemas.microsoft.com/office/drawing/2014/main" id="{B10EE3A6-6DFA-403B-BEAA-28680E1BF76C}"/>
              </a:ext>
            </a:extLst>
          </p:cNvPr>
          <p:cNvSpPr txBox="1"/>
          <p:nvPr/>
        </p:nvSpPr>
        <p:spPr>
          <a:xfrm>
            <a:off x="275507" y="187890"/>
            <a:ext cx="6526060" cy="369332"/>
          </a:xfrm>
          <a:prstGeom prst="rect">
            <a:avLst/>
          </a:prstGeom>
          <a:noFill/>
        </p:spPr>
        <p:txBody>
          <a:bodyPr wrap="square" rtlCol="0">
            <a:spAutoFit/>
          </a:bodyPr>
          <a:lstStyle/>
          <a:p>
            <a:r>
              <a:rPr lang="en-US" dirty="0"/>
              <a:t>Database continuous development with staging tables</a:t>
            </a:r>
          </a:p>
        </p:txBody>
      </p:sp>
      <p:sp>
        <p:nvSpPr>
          <p:cNvPr id="5" name="TextBox 4">
            <a:extLst>
              <a:ext uri="{FF2B5EF4-FFF2-40B4-BE49-F238E27FC236}">
                <a16:creationId xmlns:a16="http://schemas.microsoft.com/office/drawing/2014/main" id="{F70807FD-2BA9-4819-9060-6171F7B7C026}"/>
              </a:ext>
            </a:extLst>
          </p:cNvPr>
          <p:cNvSpPr txBox="1"/>
          <p:nvPr/>
        </p:nvSpPr>
        <p:spPr>
          <a:xfrm>
            <a:off x="375782" y="1240077"/>
            <a:ext cx="3162756" cy="3693319"/>
          </a:xfrm>
          <a:prstGeom prst="rect">
            <a:avLst/>
          </a:prstGeom>
          <a:noFill/>
        </p:spPr>
        <p:txBody>
          <a:bodyPr wrap="square" rtlCol="0">
            <a:spAutoFit/>
          </a:bodyPr>
          <a:lstStyle/>
          <a:p>
            <a:pPr lvl="1"/>
            <a:r>
              <a:rPr lang="en-US" dirty="0"/>
              <a:t>	Modifying Table A:</a:t>
            </a:r>
          </a:p>
          <a:p>
            <a:pPr marL="285750" indent="-285750">
              <a:buFontTx/>
              <a:buChar char="-"/>
            </a:pPr>
            <a:r>
              <a:rPr lang="en-US" dirty="0"/>
              <a:t>We add the trigger to B to catch any changes.</a:t>
            </a:r>
          </a:p>
          <a:p>
            <a:endParaRPr lang="en-US" dirty="0"/>
          </a:p>
          <a:p>
            <a:endParaRPr lang="en-US" dirty="0"/>
          </a:p>
          <a:p>
            <a:pPr marL="285750" indent="-285750">
              <a:buFontTx/>
              <a:buChar char="-"/>
            </a:pPr>
            <a:r>
              <a:rPr lang="en-US" dirty="0"/>
              <a:t>We switch the view to point to Table B.</a:t>
            </a:r>
          </a:p>
          <a:p>
            <a:pPr marL="285750" indent="-285750">
              <a:buFontTx/>
              <a:buChar char="-"/>
            </a:pPr>
            <a:endParaRPr lang="en-US" dirty="0"/>
          </a:p>
          <a:p>
            <a:pPr marL="285750" indent="-285750">
              <a:buFontTx/>
              <a:buChar char="-"/>
            </a:pPr>
            <a:endParaRPr lang="en-US" dirty="0"/>
          </a:p>
          <a:p>
            <a:pPr marL="285750" indent="-285750">
              <a:buFontTx/>
              <a:buChar char="-"/>
            </a:pPr>
            <a:r>
              <a:rPr lang="en-US" dirty="0"/>
              <a:t>We can now begin work on Table A without impacting the user.</a:t>
            </a:r>
          </a:p>
          <a:p>
            <a:pPr marL="285750" indent="-285750">
              <a:buFontTx/>
              <a:buChar char="-"/>
            </a:pPr>
            <a:endParaRPr lang="en-US" dirty="0"/>
          </a:p>
        </p:txBody>
      </p:sp>
      <p:pic>
        <p:nvPicPr>
          <p:cNvPr id="6" name="Picture 5">
            <a:extLst>
              <a:ext uri="{FF2B5EF4-FFF2-40B4-BE49-F238E27FC236}">
                <a16:creationId xmlns:a16="http://schemas.microsoft.com/office/drawing/2014/main" id="{11A52EC8-E9D6-422E-B316-699EDA1ED621}"/>
              </a:ext>
            </a:extLst>
          </p:cNvPr>
          <p:cNvPicPr>
            <a:picLocks noChangeAspect="1"/>
          </p:cNvPicPr>
          <p:nvPr/>
        </p:nvPicPr>
        <p:blipFill>
          <a:blip r:embed="rId4"/>
          <a:stretch>
            <a:fillRect/>
          </a:stretch>
        </p:blipFill>
        <p:spPr>
          <a:xfrm>
            <a:off x="3500437" y="1640909"/>
            <a:ext cx="5731480" cy="3407339"/>
          </a:xfrm>
          <a:prstGeom prst="rect">
            <a:avLst/>
          </a:prstGeom>
        </p:spPr>
      </p:pic>
    </p:spTree>
    <p:extLst>
      <p:ext uri="{BB962C8B-B14F-4D97-AF65-F5344CB8AC3E}">
        <p14:creationId xmlns:p14="http://schemas.microsoft.com/office/powerpoint/2010/main" val="4136351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A1E60CF-C60C-4351-A0FA-C32BEACC32A6}"/>
              </a:ext>
            </a:extLst>
          </p:cNvPr>
          <p:cNvPicPr>
            <a:picLocks noChangeAspect="1"/>
          </p:cNvPicPr>
          <p:nvPr/>
        </p:nvPicPr>
        <p:blipFill>
          <a:blip r:embed="rId3"/>
          <a:stretch>
            <a:fillRect/>
          </a:stretch>
        </p:blipFill>
        <p:spPr>
          <a:xfrm>
            <a:off x="3538537" y="1640910"/>
            <a:ext cx="5381593" cy="3407340"/>
          </a:xfrm>
          <a:prstGeom prst="rect">
            <a:avLst/>
          </a:prstGeom>
        </p:spPr>
      </p:pic>
      <p:sp>
        <p:nvSpPr>
          <p:cNvPr id="3" name="TextBox 2">
            <a:extLst>
              <a:ext uri="{FF2B5EF4-FFF2-40B4-BE49-F238E27FC236}">
                <a16:creationId xmlns:a16="http://schemas.microsoft.com/office/drawing/2014/main" id="{D3F411CD-A76A-44EF-A665-C682C96784C2}"/>
              </a:ext>
            </a:extLst>
          </p:cNvPr>
          <p:cNvSpPr txBox="1"/>
          <p:nvPr/>
        </p:nvSpPr>
        <p:spPr>
          <a:xfrm>
            <a:off x="10826130" y="193967"/>
            <a:ext cx="1090363" cy="369332"/>
          </a:xfrm>
          <a:prstGeom prst="rect">
            <a:avLst/>
          </a:prstGeom>
          <a:noFill/>
        </p:spPr>
        <p:txBody>
          <a:bodyPr wrap="none" rtlCol="0">
            <a:spAutoFit/>
          </a:bodyPr>
          <a:lstStyle/>
          <a:p>
            <a:r>
              <a:rPr lang="en-US" dirty="0"/>
              <a:t>Method 1</a:t>
            </a:r>
          </a:p>
        </p:txBody>
      </p:sp>
      <p:sp>
        <p:nvSpPr>
          <p:cNvPr id="4" name="TextBox 3">
            <a:extLst>
              <a:ext uri="{FF2B5EF4-FFF2-40B4-BE49-F238E27FC236}">
                <a16:creationId xmlns:a16="http://schemas.microsoft.com/office/drawing/2014/main" id="{4E6643F9-FD99-41FB-A342-4E234EDF4132}"/>
              </a:ext>
            </a:extLst>
          </p:cNvPr>
          <p:cNvSpPr txBox="1"/>
          <p:nvPr/>
        </p:nvSpPr>
        <p:spPr>
          <a:xfrm>
            <a:off x="275507" y="187890"/>
            <a:ext cx="6526060" cy="369332"/>
          </a:xfrm>
          <a:prstGeom prst="rect">
            <a:avLst/>
          </a:prstGeom>
          <a:noFill/>
        </p:spPr>
        <p:txBody>
          <a:bodyPr wrap="square" rtlCol="0">
            <a:spAutoFit/>
          </a:bodyPr>
          <a:lstStyle/>
          <a:p>
            <a:r>
              <a:rPr lang="en-US" dirty="0"/>
              <a:t>Database continuous development with staging tables</a:t>
            </a:r>
          </a:p>
        </p:txBody>
      </p:sp>
      <p:sp>
        <p:nvSpPr>
          <p:cNvPr id="5" name="TextBox 4">
            <a:extLst>
              <a:ext uri="{FF2B5EF4-FFF2-40B4-BE49-F238E27FC236}">
                <a16:creationId xmlns:a16="http://schemas.microsoft.com/office/drawing/2014/main" id="{2FC2F87F-507E-418D-B220-B68924796745}"/>
              </a:ext>
            </a:extLst>
          </p:cNvPr>
          <p:cNvSpPr txBox="1"/>
          <p:nvPr/>
        </p:nvSpPr>
        <p:spPr>
          <a:xfrm>
            <a:off x="375782" y="1240077"/>
            <a:ext cx="3162756" cy="3970318"/>
          </a:xfrm>
          <a:prstGeom prst="rect">
            <a:avLst/>
          </a:prstGeom>
          <a:noFill/>
        </p:spPr>
        <p:txBody>
          <a:bodyPr wrap="square" rtlCol="0">
            <a:spAutoFit/>
          </a:bodyPr>
          <a:lstStyle/>
          <a:p>
            <a:pPr lvl="1"/>
            <a:r>
              <a:rPr lang="en-US" dirty="0"/>
              <a:t>	Syncing our tables:</a:t>
            </a:r>
          </a:p>
          <a:p>
            <a:pPr marL="285750" indent="-285750">
              <a:buFontTx/>
              <a:buChar char="-"/>
            </a:pPr>
            <a:r>
              <a:rPr lang="en-US" dirty="0"/>
              <a:t>We alter the trigger on Table B to point back to Table A.</a:t>
            </a:r>
          </a:p>
          <a:p>
            <a:endParaRPr lang="en-US" dirty="0"/>
          </a:p>
          <a:p>
            <a:endParaRPr lang="en-US" dirty="0"/>
          </a:p>
          <a:p>
            <a:pPr marL="285750" indent="-285750">
              <a:buFontTx/>
              <a:buChar char="-"/>
            </a:pPr>
            <a:r>
              <a:rPr lang="en-US" dirty="0"/>
              <a:t>We carry the changes from Table C to Table A.</a:t>
            </a:r>
          </a:p>
          <a:p>
            <a:pPr marL="285750" indent="-285750">
              <a:buFontTx/>
              <a:buChar char="-"/>
            </a:pPr>
            <a:endParaRPr lang="en-US" dirty="0"/>
          </a:p>
          <a:p>
            <a:pPr marL="285750" indent="-285750">
              <a:buFontTx/>
              <a:buChar char="-"/>
            </a:pPr>
            <a:endParaRPr lang="en-US" dirty="0"/>
          </a:p>
          <a:p>
            <a:pPr marL="285750" indent="-285750">
              <a:buFontTx/>
              <a:buChar char="-"/>
            </a:pPr>
            <a:r>
              <a:rPr lang="en-US" dirty="0"/>
              <a:t>We have now modified our environment without impacting the availability to the user.</a:t>
            </a:r>
          </a:p>
          <a:p>
            <a:pPr marL="285750" indent="-285750">
              <a:buFontTx/>
              <a:buChar char="-"/>
            </a:pPr>
            <a:endParaRPr lang="en-US" dirty="0"/>
          </a:p>
        </p:txBody>
      </p:sp>
      <p:pic>
        <p:nvPicPr>
          <p:cNvPr id="6" name="Picture 5">
            <a:extLst>
              <a:ext uri="{FF2B5EF4-FFF2-40B4-BE49-F238E27FC236}">
                <a16:creationId xmlns:a16="http://schemas.microsoft.com/office/drawing/2014/main" id="{75E1D92A-1B0A-4147-84DD-8AB237208593}"/>
              </a:ext>
            </a:extLst>
          </p:cNvPr>
          <p:cNvPicPr>
            <a:picLocks noChangeAspect="1"/>
          </p:cNvPicPr>
          <p:nvPr/>
        </p:nvPicPr>
        <p:blipFill>
          <a:blip r:embed="rId4"/>
          <a:stretch>
            <a:fillRect/>
          </a:stretch>
        </p:blipFill>
        <p:spPr>
          <a:xfrm>
            <a:off x="3500437" y="1640909"/>
            <a:ext cx="5731480" cy="3407339"/>
          </a:xfrm>
          <a:prstGeom prst="rect">
            <a:avLst/>
          </a:prstGeom>
        </p:spPr>
      </p:pic>
      <p:pic>
        <p:nvPicPr>
          <p:cNvPr id="7" name="Picture 6">
            <a:extLst>
              <a:ext uri="{FF2B5EF4-FFF2-40B4-BE49-F238E27FC236}">
                <a16:creationId xmlns:a16="http://schemas.microsoft.com/office/drawing/2014/main" id="{00C7ABA1-EAD6-4E99-ACA5-64E5A30EFEF6}"/>
              </a:ext>
            </a:extLst>
          </p:cNvPr>
          <p:cNvPicPr>
            <a:picLocks noChangeAspect="1"/>
          </p:cNvPicPr>
          <p:nvPr/>
        </p:nvPicPr>
        <p:blipFill>
          <a:blip r:embed="rId5"/>
          <a:stretch>
            <a:fillRect/>
          </a:stretch>
        </p:blipFill>
        <p:spPr>
          <a:xfrm>
            <a:off x="3576638" y="1640909"/>
            <a:ext cx="5343492" cy="3409950"/>
          </a:xfrm>
          <a:prstGeom prst="rect">
            <a:avLst/>
          </a:prstGeom>
        </p:spPr>
      </p:pic>
    </p:spTree>
    <p:extLst>
      <p:ext uri="{BB962C8B-B14F-4D97-AF65-F5344CB8AC3E}">
        <p14:creationId xmlns:p14="http://schemas.microsoft.com/office/powerpoint/2010/main" val="4215928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80103C-E2C5-46D5-B1C3-01DC51B2010C}"/>
              </a:ext>
            </a:extLst>
          </p:cNvPr>
          <p:cNvSpPr txBox="1"/>
          <p:nvPr/>
        </p:nvSpPr>
        <p:spPr>
          <a:xfrm>
            <a:off x="10826130" y="193967"/>
            <a:ext cx="1090363" cy="369332"/>
          </a:xfrm>
          <a:prstGeom prst="rect">
            <a:avLst/>
          </a:prstGeom>
          <a:noFill/>
        </p:spPr>
        <p:txBody>
          <a:bodyPr wrap="none" rtlCol="0">
            <a:spAutoFit/>
          </a:bodyPr>
          <a:lstStyle/>
          <a:p>
            <a:r>
              <a:rPr lang="en-US" dirty="0"/>
              <a:t>Method 1</a:t>
            </a:r>
          </a:p>
        </p:txBody>
      </p:sp>
      <p:sp>
        <p:nvSpPr>
          <p:cNvPr id="4" name="TextBox 3">
            <a:extLst>
              <a:ext uri="{FF2B5EF4-FFF2-40B4-BE49-F238E27FC236}">
                <a16:creationId xmlns:a16="http://schemas.microsoft.com/office/drawing/2014/main" id="{F35AF65F-112E-49DC-9350-91031619FB9C}"/>
              </a:ext>
            </a:extLst>
          </p:cNvPr>
          <p:cNvSpPr txBox="1"/>
          <p:nvPr/>
        </p:nvSpPr>
        <p:spPr>
          <a:xfrm>
            <a:off x="275507" y="187890"/>
            <a:ext cx="6526060" cy="369332"/>
          </a:xfrm>
          <a:prstGeom prst="rect">
            <a:avLst/>
          </a:prstGeom>
          <a:noFill/>
        </p:spPr>
        <p:txBody>
          <a:bodyPr wrap="square" rtlCol="0">
            <a:spAutoFit/>
          </a:bodyPr>
          <a:lstStyle/>
          <a:p>
            <a:r>
              <a:rPr lang="en-US" dirty="0"/>
              <a:t>Database continuous development with staging tables</a:t>
            </a:r>
          </a:p>
        </p:txBody>
      </p:sp>
      <p:sp>
        <p:nvSpPr>
          <p:cNvPr id="9" name="Text Placeholder 8">
            <a:extLst>
              <a:ext uri="{FF2B5EF4-FFF2-40B4-BE49-F238E27FC236}">
                <a16:creationId xmlns:a16="http://schemas.microsoft.com/office/drawing/2014/main" id="{6251E2CC-60AA-4BF4-A968-9BFA41139D2C}"/>
              </a:ext>
            </a:extLst>
          </p:cNvPr>
          <p:cNvSpPr>
            <a:spLocks noGrp="1"/>
          </p:cNvSpPr>
          <p:nvPr>
            <p:ph type="body" idx="1"/>
          </p:nvPr>
        </p:nvSpPr>
        <p:spPr>
          <a:xfrm>
            <a:off x="1447191" y="887413"/>
            <a:ext cx="4645152" cy="801943"/>
          </a:xfrm>
        </p:spPr>
        <p:txBody>
          <a:bodyPr/>
          <a:lstStyle/>
          <a:p>
            <a:r>
              <a:rPr lang="en-US" dirty="0"/>
              <a:t>PROS</a:t>
            </a:r>
          </a:p>
        </p:txBody>
      </p:sp>
      <p:sp>
        <p:nvSpPr>
          <p:cNvPr id="11" name="Text Placeholder 10">
            <a:extLst>
              <a:ext uri="{FF2B5EF4-FFF2-40B4-BE49-F238E27FC236}">
                <a16:creationId xmlns:a16="http://schemas.microsoft.com/office/drawing/2014/main" id="{F3B15D74-D352-4044-BB25-1A8501935F6B}"/>
              </a:ext>
            </a:extLst>
          </p:cNvPr>
          <p:cNvSpPr>
            <a:spLocks noGrp="1"/>
          </p:cNvSpPr>
          <p:nvPr>
            <p:ph type="body" sz="quarter" idx="3"/>
          </p:nvPr>
        </p:nvSpPr>
        <p:spPr>
          <a:xfrm>
            <a:off x="6412362" y="887413"/>
            <a:ext cx="4645152" cy="802237"/>
          </a:xfrm>
        </p:spPr>
        <p:txBody>
          <a:bodyPr/>
          <a:lstStyle/>
          <a:p>
            <a:r>
              <a:rPr lang="en-US" dirty="0"/>
              <a:t>CONS</a:t>
            </a:r>
          </a:p>
        </p:txBody>
      </p:sp>
      <p:sp>
        <p:nvSpPr>
          <p:cNvPr id="12" name="Content Placeholder 11">
            <a:extLst>
              <a:ext uri="{FF2B5EF4-FFF2-40B4-BE49-F238E27FC236}">
                <a16:creationId xmlns:a16="http://schemas.microsoft.com/office/drawing/2014/main" id="{80047F20-BFDA-46AB-88D1-60663F2F504B}"/>
              </a:ext>
            </a:extLst>
          </p:cNvPr>
          <p:cNvSpPr>
            <a:spLocks noGrp="1"/>
          </p:cNvSpPr>
          <p:nvPr>
            <p:ph sz="quarter" idx="4"/>
          </p:nvPr>
        </p:nvSpPr>
        <p:spPr>
          <a:xfrm>
            <a:off x="6412362" y="2013764"/>
            <a:ext cx="4645152" cy="3956823"/>
          </a:xfrm>
        </p:spPr>
        <p:txBody>
          <a:bodyPr>
            <a:normAutofit fontScale="85000" lnSpcReduction="10000"/>
          </a:bodyPr>
          <a:lstStyle/>
          <a:p>
            <a:r>
              <a:rPr lang="en-US" dirty="0"/>
              <a:t>Taxing on the hardware. Replicating the data with replication, log shipping, ETL, triggers, mirror, or other methods spends effort on the hardware and stronger hardware is required or users will feel impact.</a:t>
            </a:r>
          </a:p>
          <a:p>
            <a:r>
              <a:rPr lang="en-US" dirty="0"/>
              <a:t>Extremely difficult to maintain and automate. Dynamic SQL may be necessary for automation and can pose a security risk.</a:t>
            </a:r>
          </a:p>
          <a:p>
            <a:r>
              <a:rPr lang="en-US" dirty="0"/>
              <a:t>Slow and tedious to setup, there are other automated ways of delivery that can be done substantially faster.</a:t>
            </a:r>
          </a:p>
        </p:txBody>
      </p:sp>
      <p:pic>
        <p:nvPicPr>
          <p:cNvPr id="1026" name="Picture 2" descr="Image result for smiley kitten">
            <a:extLst>
              <a:ext uri="{FF2B5EF4-FFF2-40B4-BE49-F238E27FC236}">
                <a16:creationId xmlns:a16="http://schemas.microsoft.com/office/drawing/2014/main" id="{B6B59BCC-BF7B-4A93-8082-0AF33FA19988}"/>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2605413" y="737333"/>
            <a:ext cx="1414352" cy="106076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unhappy">
            <a:extLst>
              <a:ext uri="{FF2B5EF4-FFF2-40B4-BE49-F238E27FC236}">
                <a16:creationId xmlns:a16="http://schemas.microsoft.com/office/drawing/2014/main" id="{15B3B140-F84E-4753-B638-5126AD2ED8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7764" y="723104"/>
            <a:ext cx="1414352" cy="1060764"/>
          </a:xfrm>
          <a:prstGeom prst="rect">
            <a:avLst/>
          </a:prstGeom>
          <a:noFill/>
          <a:extLst>
            <a:ext uri="{909E8E84-426E-40DD-AFC4-6F175D3DCCD1}">
              <a14:hiddenFill xmlns:a14="http://schemas.microsoft.com/office/drawing/2010/main">
                <a:solidFill>
                  <a:srgbClr val="FFFFFF"/>
                </a:solidFill>
              </a14:hiddenFill>
            </a:ext>
          </a:extLst>
        </p:spPr>
      </p:pic>
      <p:sp>
        <p:nvSpPr>
          <p:cNvPr id="15" name="Content Placeholder 11">
            <a:extLst>
              <a:ext uri="{FF2B5EF4-FFF2-40B4-BE49-F238E27FC236}">
                <a16:creationId xmlns:a16="http://schemas.microsoft.com/office/drawing/2014/main" id="{C0511EE7-7FF9-4EF2-85CA-416C53752E92}"/>
              </a:ext>
            </a:extLst>
          </p:cNvPr>
          <p:cNvSpPr txBox="1">
            <a:spLocks/>
          </p:cNvSpPr>
          <p:nvPr/>
        </p:nvSpPr>
        <p:spPr>
          <a:xfrm>
            <a:off x="1447191" y="2128288"/>
            <a:ext cx="4645152" cy="395682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t>Cheap. You don’t have to maintain many environments.</a:t>
            </a:r>
          </a:p>
          <a:p>
            <a:r>
              <a:rPr lang="en-US" dirty="0"/>
              <a:t>You have extreme precision and can create your own processes to ensure availability. Some methods may require switching an entire instance, you can do this at the table level.</a:t>
            </a:r>
          </a:p>
          <a:p>
            <a:r>
              <a:rPr lang="en-US" dirty="0"/>
              <a:t>Easily repeatable with saving scripts.</a:t>
            </a:r>
          </a:p>
        </p:txBody>
      </p:sp>
    </p:spTree>
    <p:extLst>
      <p:ext uri="{BB962C8B-B14F-4D97-AF65-F5344CB8AC3E}">
        <p14:creationId xmlns:p14="http://schemas.microsoft.com/office/powerpoint/2010/main" val="1102776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550A2C-1BE9-46A3-8792-002ED89D1585}"/>
              </a:ext>
            </a:extLst>
          </p:cNvPr>
          <p:cNvSpPr txBox="1"/>
          <p:nvPr/>
        </p:nvSpPr>
        <p:spPr>
          <a:xfrm>
            <a:off x="275507" y="187890"/>
            <a:ext cx="6526060" cy="369332"/>
          </a:xfrm>
          <a:prstGeom prst="rect">
            <a:avLst/>
          </a:prstGeom>
          <a:noFill/>
        </p:spPr>
        <p:txBody>
          <a:bodyPr wrap="square" rtlCol="0">
            <a:spAutoFit/>
          </a:bodyPr>
          <a:lstStyle/>
          <a:p>
            <a:r>
              <a:rPr lang="en-US" dirty="0"/>
              <a:t>Database continuous development with Blue / Green</a:t>
            </a:r>
          </a:p>
        </p:txBody>
      </p:sp>
      <p:sp>
        <p:nvSpPr>
          <p:cNvPr id="5" name="TextBox 4">
            <a:extLst>
              <a:ext uri="{FF2B5EF4-FFF2-40B4-BE49-F238E27FC236}">
                <a16:creationId xmlns:a16="http://schemas.microsoft.com/office/drawing/2014/main" id="{7621E8DB-E5B7-422C-8E91-7A934C27E044}"/>
              </a:ext>
            </a:extLst>
          </p:cNvPr>
          <p:cNvSpPr txBox="1"/>
          <p:nvPr/>
        </p:nvSpPr>
        <p:spPr>
          <a:xfrm>
            <a:off x="10826130" y="193967"/>
            <a:ext cx="1090363" cy="369332"/>
          </a:xfrm>
          <a:prstGeom prst="rect">
            <a:avLst/>
          </a:prstGeom>
          <a:noFill/>
        </p:spPr>
        <p:txBody>
          <a:bodyPr wrap="none" rtlCol="0">
            <a:spAutoFit/>
          </a:bodyPr>
          <a:lstStyle/>
          <a:p>
            <a:r>
              <a:rPr lang="en-US" dirty="0"/>
              <a:t>Method 2</a:t>
            </a:r>
          </a:p>
        </p:txBody>
      </p:sp>
      <p:pic>
        <p:nvPicPr>
          <p:cNvPr id="6" name="Picture 5">
            <a:extLst>
              <a:ext uri="{FF2B5EF4-FFF2-40B4-BE49-F238E27FC236}">
                <a16:creationId xmlns:a16="http://schemas.microsoft.com/office/drawing/2014/main" id="{D9892992-56AF-4D97-A32A-AD390D30FA60}"/>
              </a:ext>
            </a:extLst>
          </p:cNvPr>
          <p:cNvPicPr>
            <a:picLocks noChangeAspect="1"/>
          </p:cNvPicPr>
          <p:nvPr/>
        </p:nvPicPr>
        <p:blipFill>
          <a:blip r:embed="rId3"/>
          <a:stretch>
            <a:fillRect/>
          </a:stretch>
        </p:blipFill>
        <p:spPr>
          <a:xfrm>
            <a:off x="970453" y="1340284"/>
            <a:ext cx="10251093" cy="3620023"/>
          </a:xfrm>
          <a:prstGeom prst="rect">
            <a:avLst/>
          </a:prstGeom>
        </p:spPr>
      </p:pic>
      <p:sp>
        <p:nvSpPr>
          <p:cNvPr id="8" name="TextBox 7">
            <a:extLst>
              <a:ext uri="{FF2B5EF4-FFF2-40B4-BE49-F238E27FC236}">
                <a16:creationId xmlns:a16="http://schemas.microsoft.com/office/drawing/2014/main" id="{E745E21F-FE06-4888-9914-4B9386D6C34A}"/>
              </a:ext>
            </a:extLst>
          </p:cNvPr>
          <p:cNvSpPr txBox="1"/>
          <p:nvPr/>
        </p:nvSpPr>
        <p:spPr>
          <a:xfrm>
            <a:off x="970452" y="687876"/>
            <a:ext cx="9855677" cy="646331"/>
          </a:xfrm>
          <a:prstGeom prst="rect">
            <a:avLst/>
          </a:prstGeom>
          <a:noFill/>
        </p:spPr>
        <p:txBody>
          <a:bodyPr wrap="square" rtlCol="0">
            <a:spAutoFit/>
          </a:bodyPr>
          <a:lstStyle/>
          <a:p>
            <a:r>
              <a:rPr lang="en-US" dirty="0"/>
              <a:t>As illustrated, this method involves having two identical environments. </a:t>
            </a:r>
          </a:p>
          <a:p>
            <a:r>
              <a:rPr lang="en-US" dirty="0"/>
              <a:t>This allows us to make changes on Blue without impacting Green.</a:t>
            </a:r>
          </a:p>
        </p:txBody>
      </p:sp>
    </p:spTree>
    <p:extLst>
      <p:ext uri="{BB962C8B-B14F-4D97-AF65-F5344CB8AC3E}">
        <p14:creationId xmlns:p14="http://schemas.microsoft.com/office/powerpoint/2010/main" val="38256987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108</TotalTime>
  <Words>385</Words>
  <Application>Microsoft Office PowerPoint</Application>
  <PresentationFormat>Widescreen</PresentationFormat>
  <Paragraphs>152</Paragraphs>
  <Slides>14</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Gill Sans MT</vt:lpstr>
      <vt:lpstr>Gallery</vt:lpstr>
      <vt:lpstr>continuous delivery with oltp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 availability and continuous delivery with oltp</dc:title>
  <dc:creator>Jonathan Shaulis</dc:creator>
  <cp:lastModifiedBy>Jonathan Shaulis</cp:lastModifiedBy>
  <cp:revision>10</cp:revision>
  <dcterms:created xsi:type="dcterms:W3CDTF">2018-01-28T00:28:57Z</dcterms:created>
  <dcterms:modified xsi:type="dcterms:W3CDTF">2018-01-30T02:28:20Z</dcterms:modified>
</cp:coreProperties>
</file>