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Poppins"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900" t="0" r="-8900" b="0"/>
            </a:stretch>
          </a:blipFill>
        </p:spPr>
      </p:sp>
      <p:grpSp>
        <p:nvGrpSpPr>
          <p:cNvPr name="Group 3" id="3"/>
          <p:cNvGrpSpPr/>
          <p:nvPr/>
        </p:nvGrpSpPr>
        <p:grpSpPr>
          <a:xfrm rot="0">
            <a:off x="15041050" y="546156"/>
            <a:ext cx="2632148" cy="2632148"/>
            <a:chOff x="0" y="0"/>
            <a:chExt cx="1652976" cy="1652976"/>
          </a:xfrm>
        </p:grpSpPr>
        <p:sp>
          <p:nvSpPr>
            <p:cNvPr name="Freeform 4" id="4"/>
            <p:cNvSpPr/>
            <p:nvPr/>
          </p:nvSpPr>
          <p:spPr>
            <a:xfrm flipH="false" flipV="false" rot="0">
              <a:off x="0" y="0"/>
              <a:ext cx="1652976" cy="1652976"/>
            </a:xfrm>
            <a:custGeom>
              <a:avLst/>
              <a:gdLst/>
              <a:ahLst/>
              <a:cxnLst/>
              <a:rect r="r" b="b" t="t" l="l"/>
              <a:pathLst>
                <a:path h="1652976" w="1652976">
                  <a:moveTo>
                    <a:pt x="82265" y="0"/>
                  </a:moveTo>
                  <a:lnTo>
                    <a:pt x="1570711" y="0"/>
                  </a:lnTo>
                  <a:cubicBezTo>
                    <a:pt x="1616145" y="0"/>
                    <a:pt x="1652976" y="36831"/>
                    <a:pt x="1652976" y="82265"/>
                  </a:cubicBezTo>
                  <a:lnTo>
                    <a:pt x="1652976" y="1570711"/>
                  </a:lnTo>
                  <a:cubicBezTo>
                    <a:pt x="1652976" y="1616145"/>
                    <a:pt x="1616145" y="1652976"/>
                    <a:pt x="1570711" y="1652976"/>
                  </a:cubicBezTo>
                  <a:lnTo>
                    <a:pt x="82265" y="1652976"/>
                  </a:lnTo>
                  <a:cubicBezTo>
                    <a:pt x="36831" y="1652976"/>
                    <a:pt x="0" y="1616145"/>
                    <a:pt x="0" y="1570711"/>
                  </a:cubicBezTo>
                  <a:lnTo>
                    <a:pt x="0" y="82265"/>
                  </a:lnTo>
                  <a:cubicBezTo>
                    <a:pt x="0" y="36831"/>
                    <a:pt x="36831" y="0"/>
                    <a:pt x="82265"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5" id="5"/>
            <p:cNvSpPr txBox="true"/>
            <p:nvPr/>
          </p:nvSpPr>
          <p:spPr>
            <a:xfrm>
              <a:off x="0" y="-38100"/>
              <a:ext cx="1652976" cy="1691076"/>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199025" y="699428"/>
            <a:ext cx="2316198" cy="2325603"/>
            <a:chOff x="0" y="0"/>
            <a:chExt cx="404756" cy="406400"/>
          </a:xfrm>
        </p:grpSpPr>
        <p:sp>
          <p:nvSpPr>
            <p:cNvPr name="Freeform 7" id="7"/>
            <p:cNvSpPr/>
            <p:nvPr/>
          </p:nvSpPr>
          <p:spPr>
            <a:xfrm flipH="false" flipV="false" rot="0">
              <a:off x="0" y="0"/>
              <a:ext cx="404756" cy="406400"/>
            </a:xfrm>
            <a:custGeom>
              <a:avLst/>
              <a:gdLst/>
              <a:ahLst/>
              <a:cxnLst/>
              <a:rect r="r" b="b" t="t" l="l"/>
              <a:pathLst>
                <a:path h="406400" w="404756">
                  <a:moveTo>
                    <a:pt x="76878" y="0"/>
                  </a:moveTo>
                  <a:lnTo>
                    <a:pt x="327879" y="0"/>
                  </a:lnTo>
                  <a:cubicBezTo>
                    <a:pt x="370337" y="0"/>
                    <a:pt x="404756" y="34419"/>
                    <a:pt x="404756" y="76878"/>
                  </a:cubicBezTo>
                  <a:lnTo>
                    <a:pt x="404756" y="329522"/>
                  </a:lnTo>
                  <a:cubicBezTo>
                    <a:pt x="404756" y="371981"/>
                    <a:pt x="370337" y="406400"/>
                    <a:pt x="327879" y="406400"/>
                  </a:cubicBezTo>
                  <a:lnTo>
                    <a:pt x="76878" y="406400"/>
                  </a:lnTo>
                  <a:cubicBezTo>
                    <a:pt x="34419" y="406400"/>
                    <a:pt x="0" y="371981"/>
                    <a:pt x="0" y="329522"/>
                  </a:cubicBezTo>
                  <a:lnTo>
                    <a:pt x="0" y="76878"/>
                  </a:lnTo>
                  <a:cubicBezTo>
                    <a:pt x="0" y="34419"/>
                    <a:pt x="34419" y="0"/>
                    <a:pt x="76878" y="0"/>
                  </a:cubicBezTo>
                  <a:close/>
                </a:path>
              </a:pathLst>
            </a:custGeom>
            <a:blipFill>
              <a:blip r:embed="rId3"/>
              <a:stretch>
                <a:fillRect l="-203" t="0" r="-203" b="0"/>
              </a:stretch>
            </a:blipFill>
          </p:spPr>
        </p:sp>
      </p:grpSp>
      <p:sp>
        <p:nvSpPr>
          <p:cNvPr name="TextBox 8" id="8"/>
          <p:cNvSpPr txBox="true"/>
          <p:nvPr/>
        </p:nvSpPr>
        <p:spPr>
          <a:xfrm rot="0">
            <a:off x="2400468" y="4261614"/>
            <a:ext cx="13956655" cy="1753791"/>
          </a:xfrm>
          <a:prstGeom prst="rect">
            <a:avLst/>
          </a:prstGeom>
        </p:spPr>
        <p:txBody>
          <a:bodyPr anchor="t" rtlCol="false" tIns="0" lIns="0" bIns="0" rIns="0">
            <a:spAutoFit/>
          </a:bodyPr>
          <a:lstStyle/>
          <a:p>
            <a:pPr algn="ctr">
              <a:lnSpc>
                <a:spcPts val="6516"/>
              </a:lnSpc>
            </a:pPr>
            <a:r>
              <a:rPr lang="en-US" sz="6265" b="true">
                <a:solidFill>
                  <a:srgbClr val="FFFFFF"/>
                </a:solidFill>
                <a:latin typeface="Poppins Bold"/>
                <a:ea typeface="Poppins Bold"/>
                <a:cs typeface="Poppins Bold"/>
                <a:sym typeface="Poppins Bold"/>
              </a:rPr>
              <a:t>Analisis Deskriptif Penjualan Superstore (CRISP-DM)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42307" y="4157173"/>
            <a:ext cx="7475041" cy="4027179"/>
          </a:xfrm>
          <a:custGeom>
            <a:avLst/>
            <a:gdLst/>
            <a:ahLst/>
            <a:cxnLst/>
            <a:rect r="r" b="b" t="t" l="l"/>
            <a:pathLst>
              <a:path h="4027179" w="7475041">
                <a:moveTo>
                  <a:pt x="0" y="0"/>
                </a:moveTo>
                <a:lnTo>
                  <a:pt x="7475041" y="0"/>
                </a:lnTo>
                <a:lnTo>
                  <a:pt x="7475041" y="4027179"/>
                </a:lnTo>
                <a:lnTo>
                  <a:pt x="0" y="4027179"/>
                </a:lnTo>
                <a:lnTo>
                  <a:pt x="0" y="0"/>
                </a:lnTo>
                <a:close/>
              </a:path>
            </a:pathLst>
          </a:custGeom>
          <a:blipFill>
            <a:blip r:embed="rId2"/>
            <a:stretch>
              <a:fillRect l="0" t="0" r="0" b="0"/>
            </a:stretch>
          </a:blipFill>
        </p:spPr>
      </p:sp>
      <p:sp>
        <p:nvSpPr>
          <p:cNvPr name="TextBox 3" id="3"/>
          <p:cNvSpPr txBox="true"/>
          <p:nvPr/>
        </p:nvSpPr>
        <p:spPr>
          <a:xfrm rot="0">
            <a:off x="3387202" y="1758293"/>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Visualisasi</a:t>
            </a:r>
          </a:p>
        </p:txBody>
      </p:sp>
      <p:sp>
        <p:nvSpPr>
          <p:cNvPr name="TextBox 4" id="4"/>
          <p:cNvSpPr txBox="true"/>
          <p:nvPr/>
        </p:nvSpPr>
        <p:spPr>
          <a:xfrm rot="0">
            <a:off x="1542307" y="3061378"/>
            <a:ext cx="7475041" cy="432435"/>
          </a:xfrm>
          <a:prstGeom prst="rect">
            <a:avLst/>
          </a:prstGeom>
        </p:spPr>
        <p:txBody>
          <a:bodyPr anchor="t" rtlCol="false" tIns="0" lIns="0" bIns="0" rIns="0">
            <a:spAutoFit/>
          </a:bodyPr>
          <a:lstStyle/>
          <a:p>
            <a:pPr algn="l">
              <a:lnSpc>
                <a:spcPts val="3120"/>
              </a:lnSpc>
              <a:spcBef>
                <a:spcPct val="0"/>
              </a:spcBef>
            </a:pPr>
            <a:r>
              <a:rPr lang="en-US" b="true" sz="3000">
                <a:solidFill>
                  <a:srgbClr val="FFFFFF"/>
                </a:solidFill>
                <a:latin typeface="Poppins Bold"/>
                <a:ea typeface="Poppins Bold"/>
                <a:cs typeface="Poppins Bold"/>
                <a:sym typeface="Poppins Bold"/>
              </a:rPr>
              <a:t>4.  Map:</a:t>
            </a:r>
            <a:r>
              <a:rPr lang="en-US" sz="3000">
                <a:solidFill>
                  <a:srgbClr val="FFFFFF"/>
                </a:solidFill>
                <a:latin typeface="Poppins"/>
                <a:ea typeface="Poppins"/>
                <a:cs typeface="Poppins"/>
                <a:sym typeface="Poppins"/>
              </a:rPr>
              <a:t> Distribusi Profit Ratio per State)</a:t>
            </a:r>
          </a:p>
        </p:txBody>
      </p:sp>
      <p:sp>
        <p:nvSpPr>
          <p:cNvPr name="TextBox 5" id="5"/>
          <p:cNvSpPr txBox="true"/>
          <p:nvPr/>
        </p:nvSpPr>
        <p:spPr>
          <a:xfrm rot="0">
            <a:off x="10063476" y="4308296"/>
            <a:ext cx="6682217" cy="367838"/>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Melihat sebaran profit di berbagai</a:t>
            </a:r>
            <a:r>
              <a:rPr lang="en-US" b="true" sz="1455">
                <a:solidFill>
                  <a:srgbClr val="FFFFFF"/>
                </a:solidFill>
                <a:latin typeface="Poppins Bold"/>
                <a:ea typeface="Poppins Bold"/>
                <a:cs typeface="Poppins Bold"/>
                <a:sym typeface="Poppins Bold"/>
              </a:rPr>
              <a:t> wila</a:t>
            </a:r>
            <a:r>
              <a:rPr lang="en-US" b="true" sz="1455">
                <a:solidFill>
                  <a:srgbClr val="FFFFFF"/>
                </a:solidFill>
                <a:latin typeface="Poppins Bold"/>
                <a:ea typeface="Poppins Bold"/>
                <a:cs typeface="Poppins Bold"/>
                <a:sym typeface="Poppins Bold"/>
              </a:rPr>
              <a:t>yah.</a:t>
            </a:r>
          </a:p>
        </p:txBody>
      </p:sp>
      <p:sp>
        <p:nvSpPr>
          <p:cNvPr name="TextBox 6" id="6"/>
          <p:cNvSpPr txBox="true"/>
          <p:nvPr/>
        </p:nvSpPr>
        <p:spPr>
          <a:xfrm rot="0">
            <a:off x="10063476" y="5401496"/>
            <a:ext cx="1740198"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Penjelasan</a:t>
            </a:r>
          </a:p>
        </p:txBody>
      </p:sp>
      <p:sp>
        <p:nvSpPr>
          <p:cNvPr name="TextBox 7" id="7"/>
          <p:cNvSpPr txBox="true"/>
          <p:nvPr/>
        </p:nvSpPr>
        <p:spPr>
          <a:xfrm rot="0">
            <a:off x="10063476" y="5768639"/>
            <a:ext cx="6682217" cy="2415713"/>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Peta ini menggambarkan rasio profit di setiap wilayah atau negara bagian. Warna biru menunjukkan wilayah dengan profit tinggi, sedangkan warna abu-abu muda menunjukkan profit rendah atau negatif.</a:t>
            </a:r>
            <a:r>
              <a:rPr lang="en-US" b="true" sz="1455">
                <a:solidFill>
                  <a:srgbClr val="FFFFFF"/>
                </a:solidFill>
                <a:latin typeface="Poppins Bold"/>
                <a:ea typeface="Poppins Bold"/>
                <a:cs typeface="Poppins Bold"/>
                <a:sym typeface="Poppins Bold"/>
              </a:rPr>
              <a:t> Visualisasi ini membantu mengidentifikasi wilayah dengan performa bisnis terbaik dan area yang perl</a:t>
            </a:r>
            <a:r>
              <a:rPr lang="en-US" b="true" sz="1455">
                <a:solidFill>
                  <a:srgbClr val="FFFFFF"/>
                </a:solidFill>
                <a:latin typeface="Poppins Bold"/>
                <a:ea typeface="Poppins Bold"/>
                <a:cs typeface="Poppins Bold"/>
                <a:sym typeface="Poppins Bold"/>
              </a:rPr>
              <a:t>u ditingkatkan.</a:t>
            </a:r>
          </a:p>
          <a:p>
            <a:pPr algn="just">
              <a:lnSpc>
                <a:spcPts val="3275"/>
              </a:lnSpc>
            </a:pPr>
          </a:p>
        </p:txBody>
      </p:sp>
      <p:sp>
        <p:nvSpPr>
          <p:cNvPr name="TextBox 8" id="8"/>
          <p:cNvSpPr txBox="true"/>
          <p:nvPr/>
        </p:nvSpPr>
        <p:spPr>
          <a:xfrm rot="0">
            <a:off x="10063476" y="3991709"/>
            <a:ext cx="2869406"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Tujuan Visualisasi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371279"/>
            <a:ext cx="8605956" cy="3937225"/>
          </a:xfrm>
          <a:custGeom>
            <a:avLst/>
            <a:gdLst/>
            <a:ahLst/>
            <a:cxnLst/>
            <a:rect r="r" b="b" t="t" l="l"/>
            <a:pathLst>
              <a:path h="3937225" w="8605956">
                <a:moveTo>
                  <a:pt x="0" y="0"/>
                </a:moveTo>
                <a:lnTo>
                  <a:pt x="8605956" y="0"/>
                </a:lnTo>
                <a:lnTo>
                  <a:pt x="8605956" y="3937225"/>
                </a:lnTo>
                <a:lnTo>
                  <a:pt x="0" y="3937225"/>
                </a:lnTo>
                <a:lnTo>
                  <a:pt x="0" y="0"/>
                </a:lnTo>
                <a:close/>
              </a:path>
            </a:pathLst>
          </a:custGeom>
          <a:blipFill>
            <a:blip r:embed="rId2"/>
            <a:stretch>
              <a:fillRect l="0" t="0" r="0" b="0"/>
            </a:stretch>
          </a:blipFill>
        </p:spPr>
      </p:sp>
      <p:sp>
        <p:nvSpPr>
          <p:cNvPr name="TextBox 3" id="3"/>
          <p:cNvSpPr txBox="true"/>
          <p:nvPr/>
        </p:nvSpPr>
        <p:spPr>
          <a:xfrm rot="0">
            <a:off x="3139041" y="1751653"/>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Visualisasi</a:t>
            </a:r>
          </a:p>
        </p:txBody>
      </p:sp>
      <p:sp>
        <p:nvSpPr>
          <p:cNvPr name="TextBox 4" id="4"/>
          <p:cNvSpPr txBox="true"/>
          <p:nvPr/>
        </p:nvSpPr>
        <p:spPr>
          <a:xfrm rot="0">
            <a:off x="1428815" y="3289747"/>
            <a:ext cx="10582970" cy="376682"/>
          </a:xfrm>
          <a:prstGeom prst="rect">
            <a:avLst/>
          </a:prstGeom>
        </p:spPr>
        <p:txBody>
          <a:bodyPr anchor="t" rtlCol="false" tIns="0" lIns="0" bIns="0" rIns="0">
            <a:spAutoFit/>
          </a:bodyPr>
          <a:lstStyle/>
          <a:p>
            <a:pPr algn="l">
              <a:lnSpc>
                <a:spcPts val="2704"/>
              </a:lnSpc>
              <a:spcBef>
                <a:spcPct val="0"/>
              </a:spcBef>
            </a:pPr>
            <a:r>
              <a:rPr lang="en-US" b="true" sz="2600">
                <a:solidFill>
                  <a:srgbClr val="FFFFFF"/>
                </a:solidFill>
                <a:latin typeface="Poppins Bold"/>
                <a:ea typeface="Poppins Bold"/>
                <a:cs typeface="Poppins Bold"/>
                <a:sym typeface="Poppins Bold"/>
              </a:rPr>
              <a:t>5. Scatter Plot</a:t>
            </a:r>
            <a:r>
              <a:rPr lang="en-US" sz="2600">
                <a:solidFill>
                  <a:srgbClr val="FFFFFF"/>
                </a:solidFill>
                <a:latin typeface="Poppins"/>
                <a:ea typeface="Poppins"/>
                <a:cs typeface="Poppins"/>
                <a:sym typeface="Poppins"/>
              </a:rPr>
              <a:t>: Sales vs Profit (Size = Quantity, Color = Category)</a:t>
            </a:r>
          </a:p>
        </p:txBody>
      </p:sp>
      <p:sp>
        <p:nvSpPr>
          <p:cNvPr name="TextBox 5" id="5"/>
          <p:cNvSpPr txBox="true"/>
          <p:nvPr/>
        </p:nvSpPr>
        <p:spPr>
          <a:xfrm rot="0">
            <a:off x="10577083" y="4706916"/>
            <a:ext cx="6682217" cy="367838"/>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Menunjukkan hubungan antara penjualan dan profit.</a:t>
            </a:r>
          </a:p>
        </p:txBody>
      </p:sp>
      <p:sp>
        <p:nvSpPr>
          <p:cNvPr name="TextBox 6" id="6"/>
          <p:cNvSpPr txBox="true"/>
          <p:nvPr/>
        </p:nvSpPr>
        <p:spPr>
          <a:xfrm rot="0">
            <a:off x="10577083" y="5800116"/>
            <a:ext cx="1740198"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Penjelasan</a:t>
            </a:r>
          </a:p>
        </p:txBody>
      </p:sp>
      <p:sp>
        <p:nvSpPr>
          <p:cNvPr name="TextBox 7" id="7"/>
          <p:cNvSpPr txBox="true"/>
          <p:nvPr/>
        </p:nvSpPr>
        <p:spPr>
          <a:xfrm rot="0">
            <a:off x="10577083" y="6167259"/>
            <a:ext cx="6682217" cy="2415713"/>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Grafik ini memperlihatkan hubungan antara penjualan (Sales) dan keuntungan (Profit) pada berbagai kategori produk. Ukuran titik merepresentasikan jumlah barang yang terjual (Quantity), dan warna menunjukkan kategori produk. Terlihat adanya korelasi positif, di mana</a:t>
            </a:r>
            <a:r>
              <a:rPr lang="en-US" b="true" sz="1455">
                <a:solidFill>
                  <a:srgbClr val="FFFFFF"/>
                </a:solidFill>
                <a:latin typeface="Poppins Bold"/>
                <a:ea typeface="Poppins Bold"/>
                <a:cs typeface="Poppins Bold"/>
                <a:sym typeface="Poppins Bold"/>
              </a:rPr>
              <a:t> penjualan tinggi cenderung menghasilkan profit yang lebih besar</a:t>
            </a:r>
            <a:r>
              <a:rPr lang="en-US" b="true" sz="1455">
                <a:solidFill>
                  <a:srgbClr val="FFFFFF"/>
                </a:solidFill>
                <a:latin typeface="Poppins Bold"/>
                <a:ea typeface="Poppins Bold"/>
                <a:cs typeface="Poppins Bold"/>
                <a:sym typeface="Poppins Bold"/>
              </a:rPr>
              <a:t>.</a:t>
            </a:r>
          </a:p>
        </p:txBody>
      </p:sp>
      <p:sp>
        <p:nvSpPr>
          <p:cNvPr name="TextBox 8" id="8"/>
          <p:cNvSpPr txBox="true"/>
          <p:nvPr/>
        </p:nvSpPr>
        <p:spPr>
          <a:xfrm rot="0">
            <a:off x="10577083" y="4390329"/>
            <a:ext cx="2869406"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Tujuan Visualisasi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944389" y="3592937"/>
            <a:ext cx="8116323" cy="4920521"/>
          </a:xfrm>
          <a:custGeom>
            <a:avLst/>
            <a:gdLst/>
            <a:ahLst/>
            <a:cxnLst/>
            <a:rect r="r" b="b" t="t" l="l"/>
            <a:pathLst>
              <a:path h="4920521" w="8116323">
                <a:moveTo>
                  <a:pt x="0" y="0"/>
                </a:moveTo>
                <a:lnTo>
                  <a:pt x="8116323" y="0"/>
                </a:lnTo>
                <a:lnTo>
                  <a:pt x="8116323" y="4920520"/>
                </a:lnTo>
                <a:lnTo>
                  <a:pt x="0" y="4920520"/>
                </a:lnTo>
                <a:lnTo>
                  <a:pt x="0" y="0"/>
                </a:lnTo>
                <a:close/>
              </a:path>
            </a:pathLst>
          </a:custGeom>
          <a:blipFill>
            <a:blip r:embed="rId2"/>
            <a:stretch>
              <a:fillRect l="0" t="0" r="0" b="0"/>
            </a:stretch>
          </a:blipFill>
        </p:spPr>
      </p:sp>
      <p:sp>
        <p:nvSpPr>
          <p:cNvPr name="TextBox 3" id="3"/>
          <p:cNvSpPr txBox="true"/>
          <p:nvPr/>
        </p:nvSpPr>
        <p:spPr>
          <a:xfrm rot="0">
            <a:off x="3139041" y="1076325"/>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Visualisasi</a:t>
            </a:r>
          </a:p>
        </p:txBody>
      </p:sp>
      <p:sp>
        <p:nvSpPr>
          <p:cNvPr name="TextBox 4" id="4"/>
          <p:cNvSpPr txBox="true"/>
          <p:nvPr/>
        </p:nvSpPr>
        <p:spPr>
          <a:xfrm rot="0">
            <a:off x="1944389" y="2665085"/>
            <a:ext cx="6486823" cy="376682"/>
          </a:xfrm>
          <a:prstGeom prst="rect">
            <a:avLst/>
          </a:prstGeom>
        </p:spPr>
        <p:txBody>
          <a:bodyPr anchor="t" rtlCol="false" tIns="0" lIns="0" bIns="0" rIns="0">
            <a:spAutoFit/>
          </a:bodyPr>
          <a:lstStyle/>
          <a:p>
            <a:pPr algn="l">
              <a:lnSpc>
                <a:spcPts val="2704"/>
              </a:lnSpc>
              <a:spcBef>
                <a:spcPct val="0"/>
              </a:spcBef>
            </a:pPr>
            <a:r>
              <a:rPr lang="en-US" b="true" sz="2600">
                <a:solidFill>
                  <a:srgbClr val="FFFFFF"/>
                </a:solidFill>
                <a:latin typeface="Poppins Bold"/>
                <a:ea typeface="Poppins Bold"/>
                <a:cs typeface="Poppins Bold"/>
                <a:sym typeface="Poppins Bold"/>
              </a:rPr>
              <a:t>6. Histogram:</a:t>
            </a:r>
            <a:r>
              <a:rPr lang="en-US" sz="2600">
                <a:solidFill>
                  <a:srgbClr val="FFFFFF"/>
                </a:solidFill>
                <a:latin typeface="Poppins"/>
                <a:ea typeface="Poppins"/>
                <a:cs typeface="Poppins"/>
                <a:sym typeface="Poppins"/>
              </a:rPr>
              <a:t> Distribusi Sales per Order</a:t>
            </a:r>
          </a:p>
        </p:txBody>
      </p:sp>
      <p:sp>
        <p:nvSpPr>
          <p:cNvPr name="TextBox 5" id="5"/>
          <p:cNvSpPr txBox="true"/>
          <p:nvPr/>
        </p:nvSpPr>
        <p:spPr>
          <a:xfrm rot="0">
            <a:off x="10577083" y="3928574"/>
            <a:ext cx="6682217" cy="367838"/>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Mengetahui pola distribusi nilai penjualan per pesanan.</a:t>
            </a:r>
          </a:p>
        </p:txBody>
      </p:sp>
      <p:sp>
        <p:nvSpPr>
          <p:cNvPr name="TextBox 6" id="6"/>
          <p:cNvSpPr txBox="true"/>
          <p:nvPr/>
        </p:nvSpPr>
        <p:spPr>
          <a:xfrm rot="0">
            <a:off x="10577083" y="5021774"/>
            <a:ext cx="1740198"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Penjelasan</a:t>
            </a:r>
          </a:p>
        </p:txBody>
      </p:sp>
      <p:sp>
        <p:nvSpPr>
          <p:cNvPr name="TextBox 7" id="7"/>
          <p:cNvSpPr txBox="true"/>
          <p:nvPr/>
        </p:nvSpPr>
        <p:spPr>
          <a:xfrm rot="0">
            <a:off x="10577083" y="5388917"/>
            <a:ext cx="6682217" cy="2415713"/>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Histogram ini menunjukkan distribusi nilai penjualan per pesanan (Sales per Order). Sebagian besar pesanan memiliki nilai penjualan di kisaran rendah hingga menengah, sedangkan hanya sebagian kecil pesanan dengan nilai</a:t>
            </a:r>
            <a:r>
              <a:rPr lang="en-US" b="true" sz="1455">
                <a:solidFill>
                  <a:srgbClr val="FFFFFF"/>
                </a:solidFill>
                <a:latin typeface="Poppins Bold"/>
                <a:ea typeface="Poppins Bold"/>
                <a:cs typeface="Poppins Bold"/>
                <a:sym typeface="Poppins Bold"/>
              </a:rPr>
              <a:t> penjualan yang sangat tinggi. Visualisasi ini menggambarkan pola transaksi pelanggan dan membantu memahami perilaku pembelian</a:t>
            </a:r>
            <a:r>
              <a:rPr lang="en-US" b="true" sz="1455">
                <a:solidFill>
                  <a:srgbClr val="FFFFFF"/>
                </a:solidFill>
                <a:latin typeface="Poppins Bold"/>
                <a:ea typeface="Poppins Bold"/>
                <a:cs typeface="Poppins Bold"/>
                <a:sym typeface="Poppins Bold"/>
              </a:rPr>
              <a:t>.</a:t>
            </a:r>
          </a:p>
        </p:txBody>
      </p:sp>
      <p:sp>
        <p:nvSpPr>
          <p:cNvPr name="TextBox 8" id="8"/>
          <p:cNvSpPr txBox="true"/>
          <p:nvPr/>
        </p:nvSpPr>
        <p:spPr>
          <a:xfrm rot="0">
            <a:off x="10577083" y="3611987"/>
            <a:ext cx="2869406"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Tujuan Visualisasi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900" t="0" r="-8900" b="0"/>
            </a:stretch>
          </a:blipFill>
        </p:spPr>
      </p:sp>
      <p:sp>
        <p:nvSpPr>
          <p:cNvPr name="TextBox 3" id="3"/>
          <p:cNvSpPr txBox="true"/>
          <p:nvPr/>
        </p:nvSpPr>
        <p:spPr>
          <a:xfrm rot="0">
            <a:off x="5060846" y="4243495"/>
            <a:ext cx="8166308" cy="1679835"/>
          </a:xfrm>
          <a:prstGeom prst="rect">
            <a:avLst/>
          </a:prstGeom>
        </p:spPr>
        <p:txBody>
          <a:bodyPr anchor="t" rtlCol="false" tIns="0" lIns="0" bIns="0" rIns="0">
            <a:spAutoFit/>
          </a:bodyPr>
          <a:lstStyle/>
          <a:p>
            <a:pPr algn="l">
              <a:lnSpc>
                <a:spcPts val="11875"/>
              </a:lnSpc>
            </a:pPr>
            <a:r>
              <a:rPr lang="en-US" sz="11419" b="true">
                <a:solidFill>
                  <a:srgbClr val="FFFFFF"/>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247136" y="2811220"/>
            <a:ext cx="8172530"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Kelompok 14</a:t>
            </a:r>
          </a:p>
        </p:txBody>
      </p:sp>
      <p:grpSp>
        <p:nvGrpSpPr>
          <p:cNvPr name="Group 3" id="3"/>
          <p:cNvGrpSpPr/>
          <p:nvPr/>
        </p:nvGrpSpPr>
        <p:grpSpPr>
          <a:xfrm rot="0">
            <a:off x="5247136" y="4315125"/>
            <a:ext cx="745577" cy="74557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5" id="5"/>
            <p:cNvSpPr txBox="true"/>
            <p:nvPr/>
          </p:nvSpPr>
          <p:spPr>
            <a:xfrm>
              <a:off x="76200" y="85725"/>
              <a:ext cx="660400" cy="650875"/>
            </a:xfrm>
            <a:prstGeom prst="rect">
              <a:avLst/>
            </a:prstGeom>
          </p:spPr>
          <p:txBody>
            <a:bodyPr anchor="ctr" rtlCol="false" tIns="50800" lIns="50800" bIns="50800" rIns="50800"/>
            <a:lstStyle/>
            <a:p>
              <a:pPr algn="ctr">
                <a:lnSpc>
                  <a:spcPts val="2080"/>
                </a:lnSpc>
              </a:pPr>
              <a:r>
                <a:rPr lang="en-US" b="true" sz="2000">
                  <a:solidFill>
                    <a:srgbClr val="FFFFFF"/>
                  </a:solidFill>
                  <a:latin typeface="Poppins Bold"/>
                  <a:ea typeface="Poppins Bold"/>
                  <a:cs typeface="Poppins Bold"/>
                  <a:sym typeface="Poppins Bold"/>
                </a:rPr>
                <a:t>1</a:t>
              </a:r>
            </a:p>
          </p:txBody>
        </p:sp>
      </p:grpSp>
      <p:sp>
        <p:nvSpPr>
          <p:cNvPr name="TextBox 6" id="6"/>
          <p:cNvSpPr txBox="true"/>
          <p:nvPr/>
        </p:nvSpPr>
        <p:spPr>
          <a:xfrm rot="0">
            <a:off x="6161118" y="4413276"/>
            <a:ext cx="7557811" cy="425450"/>
          </a:xfrm>
          <a:prstGeom prst="rect">
            <a:avLst/>
          </a:prstGeom>
        </p:spPr>
        <p:txBody>
          <a:bodyPr anchor="t" rtlCol="false" tIns="0" lIns="0" bIns="0" rIns="0">
            <a:spAutoFit/>
          </a:bodyPr>
          <a:lstStyle/>
          <a:p>
            <a:pPr algn="just">
              <a:lnSpc>
                <a:spcPts val="3400"/>
              </a:lnSpc>
            </a:pPr>
            <a:r>
              <a:rPr lang="en-US" sz="2000" spc="644">
                <a:solidFill>
                  <a:srgbClr val="FFFFFF"/>
                </a:solidFill>
                <a:latin typeface="Poppins"/>
                <a:ea typeface="Poppins"/>
                <a:cs typeface="Poppins"/>
                <a:sym typeface="Poppins"/>
              </a:rPr>
              <a:t>11423017_ANISETUS BAMBANG MANALU</a:t>
            </a:r>
          </a:p>
        </p:txBody>
      </p:sp>
      <p:grpSp>
        <p:nvGrpSpPr>
          <p:cNvPr name="Group 7" id="7"/>
          <p:cNvGrpSpPr/>
          <p:nvPr/>
        </p:nvGrpSpPr>
        <p:grpSpPr>
          <a:xfrm rot="0">
            <a:off x="5247136" y="5546477"/>
            <a:ext cx="745577" cy="74557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9" id="9"/>
            <p:cNvSpPr txBox="true"/>
            <p:nvPr/>
          </p:nvSpPr>
          <p:spPr>
            <a:xfrm>
              <a:off x="76200" y="85725"/>
              <a:ext cx="660400" cy="650875"/>
            </a:xfrm>
            <a:prstGeom prst="rect">
              <a:avLst/>
            </a:prstGeom>
          </p:spPr>
          <p:txBody>
            <a:bodyPr anchor="ctr" rtlCol="false" tIns="50800" lIns="50800" bIns="50800" rIns="50800"/>
            <a:lstStyle/>
            <a:p>
              <a:pPr algn="ctr">
                <a:lnSpc>
                  <a:spcPts val="2080"/>
                </a:lnSpc>
              </a:pPr>
              <a:r>
                <a:rPr lang="en-US" b="true" sz="2000">
                  <a:solidFill>
                    <a:srgbClr val="FFFFFF"/>
                  </a:solidFill>
                  <a:latin typeface="Poppins Bold"/>
                  <a:ea typeface="Poppins Bold"/>
                  <a:cs typeface="Poppins Bold"/>
                  <a:sym typeface="Poppins Bold"/>
                </a:rPr>
                <a:t>2</a:t>
              </a:r>
            </a:p>
          </p:txBody>
        </p:sp>
      </p:grpSp>
      <p:sp>
        <p:nvSpPr>
          <p:cNvPr name="TextBox 10" id="10"/>
          <p:cNvSpPr txBox="true"/>
          <p:nvPr/>
        </p:nvSpPr>
        <p:spPr>
          <a:xfrm rot="0">
            <a:off x="6161118" y="5644628"/>
            <a:ext cx="7557811" cy="425450"/>
          </a:xfrm>
          <a:prstGeom prst="rect">
            <a:avLst/>
          </a:prstGeom>
        </p:spPr>
        <p:txBody>
          <a:bodyPr anchor="t" rtlCol="false" tIns="0" lIns="0" bIns="0" rIns="0">
            <a:spAutoFit/>
          </a:bodyPr>
          <a:lstStyle/>
          <a:p>
            <a:pPr algn="just">
              <a:lnSpc>
                <a:spcPts val="3400"/>
              </a:lnSpc>
            </a:pPr>
            <a:r>
              <a:rPr lang="en-US" sz="2000" spc="644">
                <a:solidFill>
                  <a:srgbClr val="FFFFFF"/>
                </a:solidFill>
                <a:latin typeface="Poppins"/>
                <a:ea typeface="Poppins"/>
                <a:cs typeface="Poppins"/>
                <a:sym typeface="Poppins"/>
              </a:rPr>
              <a:t>11423043_JONATHAN PRIMA TAMBA</a:t>
            </a:r>
          </a:p>
        </p:txBody>
      </p:sp>
      <p:grpSp>
        <p:nvGrpSpPr>
          <p:cNvPr name="Group 11" id="11"/>
          <p:cNvGrpSpPr/>
          <p:nvPr/>
        </p:nvGrpSpPr>
        <p:grpSpPr>
          <a:xfrm rot="0">
            <a:off x="5247136" y="6777828"/>
            <a:ext cx="745577" cy="7455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3" id="13"/>
            <p:cNvSpPr txBox="true"/>
            <p:nvPr/>
          </p:nvSpPr>
          <p:spPr>
            <a:xfrm>
              <a:off x="76200" y="85725"/>
              <a:ext cx="660400" cy="650875"/>
            </a:xfrm>
            <a:prstGeom prst="rect">
              <a:avLst/>
            </a:prstGeom>
          </p:spPr>
          <p:txBody>
            <a:bodyPr anchor="ctr" rtlCol="false" tIns="50800" lIns="50800" bIns="50800" rIns="50800"/>
            <a:lstStyle/>
            <a:p>
              <a:pPr algn="ctr">
                <a:lnSpc>
                  <a:spcPts val="2080"/>
                </a:lnSpc>
              </a:pPr>
              <a:r>
                <a:rPr lang="en-US" b="true" sz="2000">
                  <a:solidFill>
                    <a:srgbClr val="FFFFFF"/>
                  </a:solidFill>
                  <a:latin typeface="Poppins Bold"/>
                  <a:ea typeface="Poppins Bold"/>
                  <a:cs typeface="Poppins Bold"/>
                  <a:sym typeface="Poppins Bold"/>
                </a:rPr>
                <a:t>3</a:t>
              </a:r>
            </a:p>
          </p:txBody>
        </p:sp>
      </p:grpSp>
      <p:sp>
        <p:nvSpPr>
          <p:cNvPr name="TextBox 14" id="14"/>
          <p:cNvSpPr txBox="true"/>
          <p:nvPr/>
        </p:nvSpPr>
        <p:spPr>
          <a:xfrm rot="0">
            <a:off x="6161118" y="6875979"/>
            <a:ext cx="7557811" cy="425450"/>
          </a:xfrm>
          <a:prstGeom prst="rect">
            <a:avLst/>
          </a:prstGeom>
        </p:spPr>
        <p:txBody>
          <a:bodyPr anchor="t" rtlCol="false" tIns="0" lIns="0" bIns="0" rIns="0">
            <a:spAutoFit/>
          </a:bodyPr>
          <a:lstStyle/>
          <a:p>
            <a:pPr algn="just">
              <a:lnSpc>
                <a:spcPts val="3400"/>
              </a:lnSpc>
            </a:pPr>
            <a:r>
              <a:rPr lang="en-US" sz="2000" spc="644">
                <a:solidFill>
                  <a:srgbClr val="FFFFFF"/>
                </a:solidFill>
                <a:latin typeface="Poppins"/>
                <a:ea typeface="Poppins"/>
                <a:cs typeface="Poppins"/>
                <a:sym typeface="Poppins"/>
              </a:rPr>
              <a:t>11423044_NATHANAEL T.J TAMPUBOLON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139041" y="1076325"/>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Business Understanding</a:t>
            </a:r>
          </a:p>
        </p:txBody>
      </p:sp>
      <p:sp>
        <p:nvSpPr>
          <p:cNvPr name="TextBox 3" id="3"/>
          <p:cNvSpPr txBox="true"/>
          <p:nvPr/>
        </p:nvSpPr>
        <p:spPr>
          <a:xfrm rot="0">
            <a:off x="1733490" y="3607404"/>
            <a:ext cx="6874293" cy="1711325"/>
          </a:xfrm>
          <a:prstGeom prst="rect">
            <a:avLst/>
          </a:prstGeom>
        </p:spPr>
        <p:txBody>
          <a:bodyPr anchor="t" rtlCol="false" tIns="0" lIns="0" bIns="0" rIns="0">
            <a:spAutoFit/>
          </a:bodyPr>
          <a:lstStyle/>
          <a:p>
            <a:pPr algn="just" marL="431801" indent="-215900" lvl="1">
              <a:lnSpc>
                <a:spcPts val="3400"/>
              </a:lnSpc>
              <a:buFont typeface="Arial"/>
              <a:buChar char="•"/>
            </a:pPr>
            <a:r>
              <a:rPr lang="en-US" sz="2000">
                <a:solidFill>
                  <a:srgbClr val="FFFFFF"/>
                </a:solidFill>
                <a:latin typeface="Poppins"/>
                <a:ea typeface="Poppins"/>
                <a:cs typeface="Poppins"/>
                <a:sym typeface="Poppins"/>
              </a:rPr>
              <a:t>Profit tergerus di subkategori tertentu akibat diskon tinggi</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Kinerja berbeda antar wilayah; perlu prioritas per wilayah/produk</a:t>
            </a:r>
          </a:p>
        </p:txBody>
      </p:sp>
      <p:sp>
        <p:nvSpPr>
          <p:cNvPr name="TextBox 4" id="4"/>
          <p:cNvSpPr txBox="true"/>
          <p:nvPr/>
        </p:nvSpPr>
        <p:spPr>
          <a:xfrm rot="0">
            <a:off x="1733490" y="3195289"/>
            <a:ext cx="2219424" cy="311404"/>
          </a:xfrm>
          <a:prstGeom prst="rect">
            <a:avLst/>
          </a:prstGeom>
        </p:spPr>
        <p:txBody>
          <a:bodyPr anchor="t" rtlCol="false" tIns="0" lIns="0" bIns="0" rIns="0">
            <a:spAutoFit/>
          </a:bodyPr>
          <a:lstStyle/>
          <a:p>
            <a:pPr algn="ctr">
              <a:lnSpc>
                <a:spcPts val="2287"/>
              </a:lnSpc>
              <a:spcBef>
                <a:spcPct val="0"/>
              </a:spcBef>
            </a:pPr>
            <a:r>
              <a:rPr lang="en-US" b="true" sz="2199">
                <a:solidFill>
                  <a:srgbClr val="FFFFFF"/>
                </a:solidFill>
                <a:latin typeface="Poppins Bold"/>
                <a:ea typeface="Poppins Bold"/>
                <a:cs typeface="Poppins Bold"/>
                <a:sym typeface="Poppins Bold"/>
              </a:rPr>
              <a:t>Masalah  Bisnis</a:t>
            </a:r>
          </a:p>
        </p:txBody>
      </p:sp>
      <p:sp>
        <p:nvSpPr>
          <p:cNvPr name="TextBox 5" id="5"/>
          <p:cNvSpPr txBox="true"/>
          <p:nvPr/>
        </p:nvSpPr>
        <p:spPr>
          <a:xfrm rot="0">
            <a:off x="1733490" y="6247785"/>
            <a:ext cx="6874293" cy="2139950"/>
          </a:xfrm>
          <a:prstGeom prst="rect">
            <a:avLst/>
          </a:prstGeom>
        </p:spPr>
        <p:txBody>
          <a:bodyPr anchor="t" rtlCol="false" tIns="0" lIns="0" bIns="0" rIns="0">
            <a:spAutoFit/>
          </a:bodyPr>
          <a:lstStyle/>
          <a:p>
            <a:pPr algn="just" marL="431801" indent="-215900" lvl="1">
              <a:lnSpc>
                <a:spcPts val="3400"/>
              </a:lnSpc>
              <a:buFont typeface="Arial"/>
              <a:buChar char="•"/>
            </a:pPr>
            <a:r>
              <a:rPr lang="en-US" sz="2000">
                <a:solidFill>
                  <a:srgbClr val="FFFFFF"/>
                </a:solidFill>
                <a:latin typeface="Poppins"/>
                <a:ea typeface="Poppins"/>
                <a:cs typeface="Poppins"/>
                <a:sym typeface="Poppins"/>
              </a:rPr>
              <a:t>Mengidentifikasi kontributor utama sales/profit dan sumber rugi</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Menemukan batas diskon yang sehat untuk margin</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Memetakan tren waktu dan kinerja geografis</a:t>
            </a:r>
          </a:p>
        </p:txBody>
      </p:sp>
      <p:sp>
        <p:nvSpPr>
          <p:cNvPr name="TextBox 6" id="6"/>
          <p:cNvSpPr txBox="true"/>
          <p:nvPr/>
        </p:nvSpPr>
        <p:spPr>
          <a:xfrm rot="0">
            <a:off x="1733490" y="5873402"/>
            <a:ext cx="2178050" cy="311404"/>
          </a:xfrm>
          <a:prstGeom prst="rect">
            <a:avLst/>
          </a:prstGeom>
        </p:spPr>
        <p:txBody>
          <a:bodyPr anchor="t" rtlCol="false" tIns="0" lIns="0" bIns="0" rIns="0">
            <a:spAutoFit/>
          </a:bodyPr>
          <a:lstStyle/>
          <a:p>
            <a:pPr algn="ctr">
              <a:lnSpc>
                <a:spcPts val="2287"/>
              </a:lnSpc>
              <a:spcBef>
                <a:spcPct val="0"/>
              </a:spcBef>
            </a:pPr>
            <a:r>
              <a:rPr lang="en-US" b="true" sz="2199">
                <a:solidFill>
                  <a:srgbClr val="FFFFFF"/>
                </a:solidFill>
                <a:latin typeface="Poppins Bold"/>
                <a:ea typeface="Poppins Bold"/>
                <a:cs typeface="Poppins Bold"/>
                <a:sym typeface="Poppins Bold"/>
              </a:rPr>
              <a:t>Tujuan Analitik</a:t>
            </a:r>
          </a:p>
        </p:txBody>
      </p:sp>
      <p:sp>
        <p:nvSpPr>
          <p:cNvPr name="TextBox 7" id="7"/>
          <p:cNvSpPr txBox="true"/>
          <p:nvPr/>
        </p:nvSpPr>
        <p:spPr>
          <a:xfrm rot="0">
            <a:off x="9680217" y="3607404"/>
            <a:ext cx="6874293" cy="1711325"/>
          </a:xfrm>
          <a:prstGeom prst="rect">
            <a:avLst/>
          </a:prstGeom>
        </p:spPr>
        <p:txBody>
          <a:bodyPr anchor="t" rtlCol="false" tIns="0" lIns="0" bIns="0" rIns="0">
            <a:spAutoFit/>
          </a:bodyPr>
          <a:lstStyle/>
          <a:p>
            <a:pPr algn="just" marL="431801" indent="-215900" lvl="1">
              <a:lnSpc>
                <a:spcPts val="3400"/>
              </a:lnSpc>
              <a:buFont typeface="Arial"/>
              <a:buChar char="•"/>
            </a:pPr>
            <a:r>
              <a:rPr lang="en-US" sz="2000">
                <a:solidFill>
                  <a:srgbClr val="FFFFFF"/>
                </a:solidFill>
                <a:latin typeface="Poppins"/>
                <a:ea typeface="Poppins"/>
                <a:cs typeface="Poppins"/>
                <a:sym typeface="Poppins"/>
              </a:rPr>
              <a:t>Total Sales , Total Profit , Profit Margin , Orders , Avg. Delivery Days</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Rumus:  Profit Margin = Sales / Profit</a:t>
            </a:r>
          </a:p>
          <a:p>
            <a:pPr algn="just">
              <a:lnSpc>
                <a:spcPts val="3400"/>
              </a:lnSpc>
            </a:pPr>
          </a:p>
        </p:txBody>
      </p:sp>
      <p:sp>
        <p:nvSpPr>
          <p:cNvPr name="TextBox 8" id="8"/>
          <p:cNvSpPr txBox="true"/>
          <p:nvPr/>
        </p:nvSpPr>
        <p:spPr>
          <a:xfrm rot="0">
            <a:off x="9680217" y="3195289"/>
            <a:ext cx="1804770" cy="311404"/>
          </a:xfrm>
          <a:prstGeom prst="rect">
            <a:avLst/>
          </a:prstGeom>
        </p:spPr>
        <p:txBody>
          <a:bodyPr anchor="t" rtlCol="false" tIns="0" lIns="0" bIns="0" rIns="0">
            <a:spAutoFit/>
          </a:bodyPr>
          <a:lstStyle/>
          <a:p>
            <a:pPr algn="ctr">
              <a:lnSpc>
                <a:spcPts val="2287"/>
              </a:lnSpc>
              <a:spcBef>
                <a:spcPct val="0"/>
              </a:spcBef>
            </a:pPr>
            <a:r>
              <a:rPr lang="en-US" b="true" sz="2199">
                <a:solidFill>
                  <a:srgbClr val="FFFFFF"/>
                </a:solidFill>
                <a:latin typeface="Poppins Bold"/>
                <a:ea typeface="Poppins Bold"/>
                <a:cs typeface="Poppins Bold"/>
                <a:sym typeface="Poppins Bold"/>
              </a:rPr>
              <a:t>KPI Utama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139041" y="1076325"/>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Understanding</a:t>
            </a:r>
          </a:p>
        </p:txBody>
      </p:sp>
      <p:sp>
        <p:nvSpPr>
          <p:cNvPr name="TextBox 3" id="3"/>
          <p:cNvSpPr txBox="true"/>
          <p:nvPr/>
        </p:nvSpPr>
        <p:spPr>
          <a:xfrm rot="0">
            <a:off x="1894893" y="3052414"/>
            <a:ext cx="6874293" cy="917575"/>
          </a:xfrm>
          <a:prstGeom prst="rect">
            <a:avLst/>
          </a:prstGeom>
        </p:spPr>
        <p:txBody>
          <a:bodyPr anchor="t" rtlCol="false" tIns="0" lIns="0" bIns="0" rIns="0">
            <a:spAutoFit/>
          </a:bodyPr>
          <a:lstStyle/>
          <a:p>
            <a:pPr algn="just" marL="474979" indent="-237490" lvl="1">
              <a:lnSpc>
                <a:spcPts val="3739"/>
              </a:lnSpc>
              <a:buFont typeface="Arial"/>
              <a:buChar char="•"/>
            </a:pPr>
            <a:r>
              <a:rPr lang="en-US" b="true" sz="2199">
                <a:solidFill>
                  <a:srgbClr val="FFFFFF"/>
                </a:solidFill>
                <a:latin typeface="Poppins Bold"/>
                <a:ea typeface="Poppins Bold"/>
                <a:cs typeface="Poppins Bold"/>
                <a:sym typeface="Poppins Bold"/>
              </a:rPr>
              <a:t>Dataset</a:t>
            </a:r>
            <a:r>
              <a:rPr lang="en-US" sz="2199">
                <a:solidFill>
                  <a:srgbClr val="FFFFFF"/>
                </a:solidFill>
                <a:latin typeface="Poppins"/>
                <a:ea typeface="Poppins"/>
                <a:cs typeface="Poppins"/>
                <a:sym typeface="Poppins"/>
              </a:rPr>
              <a:t>: Superstore Sales (9.994 baris, 21 kolom)</a:t>
            </a:r>
          </a:p>
        </p:txBody>
      </p:sp>
      <p:sp>
        <p:nvSpPr>
          <p:cNvPr name="TextBox 4" id="4"/>
          <p:cNvSpPr txBox="true"/>
          <p:nvPr/>
        </p:nvSpPr>
        <p:spPr>
          <a:xfrm rot="0">
            <a:off x="1894893" y="5194904"/>
            <a:ext cx="6874293" cy="2997200"/>
          </a:xfrm>
          <a:prstGeom prst="rect">
            <a:avLst/>
          </a:prstGeom>
        </p:spPr>
        <p:txBody>
          <a:bodyPr anchor="t" rtlCol="false" tIns="0" lIns="0" bIns="0" rIns="0">
            <a:spAutoFit/>
          </a:bodyPr>
          <a:lstStyle/>
          <a:p>
            <a:pPr algn="just" marL="431801" indent="-215900" lvl="1">
              <a:lnSpc>
                <a:spcPts val="3400"/>
              </a:lnSpc>
              <a:buFont typeface="Arial"/>
              <a:buChar char="•"/>
            </a:pPr>
            <a:r>
              <a:rPr lang="en-US" sz="2000">
                <a:solidFill>
                  <a:srgbClr val="FFFFFF"/>
                </a:solidFill>
                <a:latin typeface="Poppins"/>
                <a:ea typeface="Poppins"/>
                <a:cs typeface="Poppins"/>
                <a:sym typeface="Poppins"/>
              </a:rPr>
              <a:t>Pemeriksaan tipe data: numerik (Sales, Profit, Quantity, Discount) &amp; kategorikal (Category, Region, Sub-Category).</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Pengecekan missing values → ditemukan beberapa baris null di Postal Code, dihapus.</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Outlier pada Profit → dipertahankan karena menunjukkan kerugian signifikan.</a:t>
            </a:r>
          </a:p>
        </p:txBody>
      </p:sp>
      <p:sp>
        <p:nvSpPr>
          <p:cNvPr name="TextBox 5" id="5"/>
          <p:cNvSpPr txBox="true"/>
          <p:nvPr/>
        </p:nvSpPr>
        <p:spPr>
          <a:xfrm rot="0">
            <a:off x="2443980" y="4832096"/>
            <a:ext cx="2888059" cy="311404"/>
          </a:xfrm>
          <a:prstGeom prst="rect">
            <a:avLst/>
          </a:prstGeom>
        </p:spPr>
        <p:txBody>
          <a:bodyPr anchor="t" rtlCol="false" tIns="0" lIns="0" bIns="0" rIns="0">
            <a:spAutoFit/>
          </a:bodyPr>
          <a:lstStyle/>
          <a:p>
            <a:pPr algn="ctr">
              <a:lnSpc>
                <a:spcPts val="2287"/>
              </a:lnSpc>
              <a:spcBef>
                <a:spcPct val="0"/>
              </a:spcBef>
            </a:pPr>
            <a:r>
              <a:rPr lang="en-US" b="true" sz="2199">
                <a:solidFill>
                  <a:srgbClr val="FFFFFF"/>
                </a:solidFill>
                <a:latin typeface="Poppins Bold"/>
                <a:ea typeface="Poppins Bold"/>
                <a:cs typeface="Poppins Bold"/>
                <a:sym typeface="Poppins Bold"/>
              </a:rPr>
              <a:t>Langkah eksplorasi:</a:t>
            </a:r>
          </a:p>
        </p:txBody>
      </p:sp>
      <p:sp>
        <p:nvSpPr>
          <p:cNvPr name="TextBox 6" id="6"/>
          <p:cNvSpPr txBox="true"/>
          <p:nvPr/>
        </p:nvSpPr>
        <p:spPr>
          <a:xfrm rot="0">
            <a:off x="9680217" y="3607404"/>
            <a:ext cx="6874293" cy="1711325"/>
          </a:xfrm>
          <a:prstGeom prst="rect">
            <a:avLst/>
          </a:prstGeom>
        </p:spPr>
        <p:txBody>
          <a:bodyPr anchor="t" rtlCol="false" tIns="0" lIns="0" bIns="0" rIns="0">
            <a:spAutoFit/>
          </a:bodyPr>
          <a:lstStyle/>
          <a:p>
            <a:pPr algn="just" marL="431801" indent="-215900" lvl="1">
              <a:lnSpc>
                <a:spcPts val="3400"/>
              </a:lnSpc>
              <a:buFont typeface="Arial"/>
              <a:buChar char="•"/>
            </a:pPr>
            <a:r>
              <a:rPr lang="en-US" sz="2000">
                <a:solidFill>
                  <a:srgbClr val="FFFFFF"/>
                </a:solidFill>
                <a:latin typeface="Poppins"/>
                <a:ea typeface="Poppins"/>
                <a:cs typeface="Poppins"/>
                <a:sym typeface="Poppins"/>
              </a:rPr>
              <a:t>Histogram Sales Distribution</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Box Plot Profit per Category</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Count Plot Order by Region</a:t>
            </a:r>
          </a:p>
          <a:p>
            <a:pPr algn="just">
              <a:lnSpc>
                <a:spcPts val="3400"/>
              </a:lnSpc>
            </a:pPr>
          </a:p>
        </p:txBody>
      </p:sp>
      <p:sp>
        <p:nvSpPr>
          <p:cNvPr name="TextBox 7" id="7"/>
          <p:cNvSpPr txBox="true"/>
          <p:nvPr/>
        </p:nvSpPr>
        <p:spPr>
          <a:xfrm rot="0">
            <a:off x="9680217" y="3195289"/>
            <a:ext cx="4302539" cy="311404"/>
          </a:xfrm>
          <a:prstGeom prst="rect">
            <a:avLst/>
          </a:prstGeom>
        </p:spPr>
        <p:txBody>
          <a:bodyPr anchor="t" rtlCol="false" tIns="0" lIns="0" bIns="0" rIns="0">
            <a:spAutoFit/>
          </a:bodyPr>
          <a:lstStyle/>
          <a:p>
            <a:pPr algn="ctr">
              <a:lnSpc>
                <a:spcPts val="2287"/>
              </a:lnSpc>
              <a:spcBef>
                <a:spcPct val="0"/>
              </a:spcBef>
            </a:pPr>
            <a:r>
              <a:rPr lang="en-US" b="true" sz="2199">
                <a:solidFill>
                  <a:srgbClr val="FFFFFF"/>
                </a:solidFill>
                <a:latin typeface="Poppins Bold"/>
                <a:ea typeface="Poppins Bold"/>
                <a:cs typeface="Poppins Bold"/>
                <a:sym typeface="Poppins Bold"/>
              </a:rPr>
              <a:t>Visualisasi eksploratif:</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139041" y="1076325"/>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Preparation</a:t>
            </a:r>
          </a:p>
        </p:txBody>
      </p:sp>
      <p:sp>
        <p:nvSpPr>
          <p:cNvPr name="TextBox 3" id="3"/>
          <p:cNvSpPr txBox="true"/>
          <p:nvPr/>
        </p:nvSpPr>
        <p:spPr>
          <a:xfrm rot="0">
            <a:off x="2864071" y="3266626"/>
            <a:ext cx="12559858" cy="5433060"/>
          </a:xfrm>
          <a:prstGeom prst="rect">
            <a:avLst/>
          </a:prstGeom>
        </p:spPr>
        <p:txBody>
          <a:bodyPr anchor="t" rtlCol="false" tIns="0" lIns="0" bIns="0" rIns="0">
            <a:spAutoFit/>
          </a:bodyPr>
          <a:lstStyle/>
          <a:p>
            <a:pPr algn="just" marL="518160" indent="-259080" lvl="1">
              <a:lnSpc>
                <a:spcPts val="5400"/>
              </a:lnSpc>
              <a:buAutoNum type="arabicPeriod" startAt="1"/>
            </a:pPr>
            <a:r>
              <a:rPr lang="en-US" sz="2400">
                <a:solidFill>
                  <a:srgbClr val="FFFFFF"/>
                </a:solidFill>
                <a:latin typeface="Poppins"/>
                <a:ea typeface="Poppins"/>
                <a:cs typeface="Poppins"/>
                <a:sym typeface="Poppins"/>
              </a:rPr>
              <a:t> Menghapus kolom yang tidak relevan (mis. Row ID).</a:t>
            </a:r>
          </a:p>
          <a:p>
            <a:pPr algn="just" marL="518160" indent="-259080" lvl="1">
              <a:lnSpc>
                <a:spcPts val="5400"/>
              </a:lnSpc>
              <a:buAutoNum type="arabicPeriod" startAt="1"/>
            </a:pPr>
            <a:r>
              <a:rPr lang="en-US" sz="2400">
                <a:solidFill>
                  <a:srgbClr val="FFFFFF"/>
                </a:solidFill>
                <a:latin typeface="Poppins"/>
                <a:ea typeface="Poppins"/>
                <a:cs typeface="Poppins"/>
                <a:sym typeface="Poppins"/>
              </a:rPr>
              <a:t> </a:t>
            </a:r>
            <a:r>
              <a:rPr lang="en-US" sz="2400">
                <a:solidFill>
                  <a:srgbClr val="FFFFFF"/>
                </a:solidFill>
                <a:latin typeface="Poppins"/>
                <a:ea typeface="Poppins"/>
                <a:cs typeface="Poppins"/>
                <a:sym typeface="Poppins"/>
              </a:rPr>
              <a:t>Mengonversi format tanggal → Order Date &amp; Ship Date.  </a:t>
            </a:r>
          </a:p>
          <a:p>
            <a:pPr algn="just" marL="518160" indent="-259080" lvl="1">
              <a:lnSpc>
                <a:spcPts val="5400"/>
              </a:lnSpc>
              <a:buAutoNum type="arabicPeriod" startAt="1"/>
            </a:pPr>
            <a:r>
              <a:rPr lang="en-US" sz="2400">
                <a:solidFill>
                  <a:srgbClr val="FFFFFF"/>
                </a:solidFill>
                <a:latin typeface="Poppins"/>
                <a:ea typeface="Poppins"/>
                <a:cs typeface="Poppins"/>
                <a:sym typeface="Poppins"/>
              </a:rPr>
              <a:t> </a:t>
            </a:r>
            <a:r>
              <a:rPr lang="en-US" sz="2400">
                <a:solidFill>
                  <a:srgbClr val="FFFFFF"/>
                </a:solidFill>
                <a:latin typeface="Poppins"/>
                <a:ea typeface="Poppins"/>
                <a:cs typeface="Poppins"/>
                <a:sym typeface="Poppins"/>
              </a:rPr>
              <a:t>Menambahkan calculated fields:</a:t>
            </a:r>
          </a:p>
          <a:p>
            <a:pPr algn="just" marL="518160" indent="-259080" lvl="1">
              <a:lnSpc>
                <a:spcPts val="5400"/>
              </a:lnSpc>
              <a:buFont typeface="Arial"/>
              <a:buChar char="•"/>
            </a:pPr>
            <a:r>
              <a:rPr lang="en-US" sz="2400">
                <a:solidFill>
                  <a:srgbClr val="FFFFFF"/>
                </a:solidFill>
                <a:latin typeface="Poppins"/>
                <a:ea typeface="Poppins"/>
                <a:cs typeface="Poppins"/>
                <a:sym typeface="Poppins"/>
              </a:rPr>
              <a:t>Profit Margin = [Profit]/[Sales]</a:t>
            </a:r>
          </a:p>
          <a:p>
            <a:pPr algn="just" marL="518160" indent="-259080" lvl="1">
              <a:lnSpc>
                <a:spcPts val="5400"/>
              </a:lnSpc>
              <a:buFont typeface="Arial"/>
              <a:buChar char="•"/>
            </a:pPr>
            <a:r>
              <a:rPr lang="en-US" sz="2400">
                <a:solidFill>
                  <a:srgbClr val="FFFFFF"/>
                </a:solidFill>
                <a:latin typeface="Poppins"/>
                <a:ea typeface="Poppins"/>
                <a:cs typeface="Poppins"/>
                <a:sym typeface="Poppins"/>
              </a:rPr>
              <a:t>Delivery Days = DATEDIFF('day',[Order Date],[Ship Date])</a:t>
            </a:r>
          </a:p>
          <a:p>
            <a:pPr algn="just" marL="518160" indent="-259080" lvl="1">
              <a:lnSpc>
                <a:spcPts val="5400"/>
              </a:lnSpc>
              <a:buAutoNum type="arabicPeriod" startAt="1"/>
            </a:pPr>
            <a:r>
              <a:rPr lang="en-US" sz="2400">
                <a:solidFill>
                  <a:srgbClr val="FFFFFF"/>
                </a:solidFill>
                <a:latin typeface="Poppins"/>
                <a:ea typeface="Poppins"/>
                <a:cs typeface="Poppins"/>
                <a:sym typeface="Poppins"/>
              </a:rPr>
              <a:t> </a:t>
            </a:r>
            <a:r>
              <a:rPr lang="en-US" sz="2400">
                <a:solidFill>
                  <a:srgbClr val="FFFFFF"/>
                </a:solidFill>
                <a:latin typeface="Poppins"/>
                <a:ea typeface="Poppins"/>
                <a:cs typeface="Poppins"/>
                <a:sym typeface="Poppins"/>
              </a:rPr>
              <a:t>Normalisasi nilai null dengan ZN() agar tidak error saat agregasi.</a:t>
            </a:r>
          </a:p>
          <a:p>
            <a:pPr algn="just" marL="518160" indent="-259080" lvl="1">
              <a:lnSpc>
                <a:spcPts val="5400"/>
              </a:lnSpc>
              <a:buAutoNum type="arabicPeriod" startAt="1"/>
            </a:pPr>
            <a:r>
              <a:rPr lang="en-US" sz="2400">
                <a:solidFill>
                  <a:srgbClr val="FFFFFF"/>
                </a:solidFill>
                <a:latin typeface="Poppins"/>
                <a:ea typeface="Poppins"/>
                <a:cs typeface="Poppins"/>
                <a:sym typeface="Poppins"/>
              </a:rPr>
              <a:t> </a:t>
            </a:r>
            <a:r>
              <a:rPr lang="en-US" sz="2400">
                <a:solidFill>
                  <a:srgbClr val="FFFFFF"/>
                </a:solidFill>
                <a:latin typeface="Poppins"/>
                <a:ea typeface="Poppins"/>
                <a:cs typeface="Poppins"/>
                <a:sym typeface="Poppins"/>
              </a:rPr>
              <a:t>Pembuatan field LOD:</a:t>
            </a:r>
          </a:p>
          <a:p>
            <a:pPr algn="just">
              <a:lnSpc>
                <a:spcPts val="5400"/>
              </a:lnSpc>
            </a:pPr>
            <a:r>
              <a:rPr lang="en-US" sz="2400">
                <a:solidFill>
                  <a:srgbClr val="FFFFFF"/>
                </a:solidFill>
                <a:latin typeface="Poppins"/>
                <a:ea typeface="Poppins"/>
                <a:cs typeface="Poppins"/>
                <a:sym typeface="Poppins"/>
              </a:rPr>
              <a:t>      { FIXED [Order ID] : SUM([Sales]) } untuk Sales per Order.</a:t>
            </a:r>
          </a:p>
        </p:txBody>
      </p:sp>
      <p:sp>
        <p:nvSpPr>
          <p:cNvPr name="TextBox 4" id="4"/>
          <p:cNvSpPr txBox="true"/>
          <p:nvPr/>
        </p:nvSpPr>
        <p:spPr>
          <a:xfrm rot="0">
            <a:off x="3139041" y="2605591"/>
            <a:ext cx="6788746" cy="432435"/>
          </a:xfrm>
          <a:prstGeom prst="rect">
            <a:avLst/>
          </a:prstGeom>
        </p:spPr>
        <p:txBody>
          <a:bodyPr anchor="t" rtlCol="false" tIns="0" lIns="0" bIns="0" rIns="0">
            <a:spAutoFit/>
          </a:bodyPr>
          <a:lstStyle/>
          <a:p>
            <a:pPr algn="ctr">
              <a:lnSpc>
                <a:spcPts val="3120"/>
              </a:lnSpc>
              <a:spcBef>
                <a:spcPct val="0"/>
              </a:spcBef>
            </a:pPr>
            <a:r>
              <a:rPr lang="en-US" b="true" sz="3000">
                <a:solidFill>
                  <a:srgbClr val="FFFFFF"/>
                </a:solidFill>
                <a:latin typeface="Poppins Bold"/>
                <a:ea typeface="Poppins Bold"/>
                <a:cs typeface="Poppins Bold"/>
                <a:sym typeface="Poppins Bold"/>
              </a:rPr>
              <a:t>Langkah Transformasi &amp; Cleaning: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30459"/>
            <a:ext cx="8942299" cy="5934435"/>
          </a:xfrm>
          <a:custGeom>
            <a:avLst/>
            <a:gdLst/>
            <a:ahLst/>
            <a:cxnLst/>
            <a:rect r="r" b="b" t="t" l="l"/>
            <a:pathLst>
              <a:path h="5934435" w="8942299">
                <a:moveTo>
                  <a:pt x="0" y="0"/>
                </a:moveTo>
                <a:lnTo>
                  <a:pt x="8942299" y="0"/>
                </a:lnTo>
                <a:lnTo>
                  <a:pt x="8942299" y="5934435"/>
                </a:lnTo>
                <a:lnTo>
                  <a:pt x="0" y="5934435"/>
                </a:lnTo>
                <a:lnTo>
                  <a:pt x="0" y="0"/>
                </a:lnTo>
                <a:close/>
              </a:path>
            </a:pathLst>
          </a:custGeom>
          <a:blipFill>
            <a:blip r:embed="rId2"/>
            <a:stretch>
              <a:fillRect l="0" t="0" r="0" b="0"/>
            </a:stretch>
          </a:blipFill>
        </p:spPr>
      </p:sp>
      <p:sp>
        <p:nvSpPr>
          <p:cNvPr name="TextBox 3" id="3"/>
          <p:cNvSpPr txBox="true"/>
          <p:nvPr/>
        </p:nvSpPr>
        <p:spPr>
          <a:xfrm rot="0">
            <a:off x="3139041" y="1076325"/>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Descriptive Analysis </a:t>
            </a:r>
          </a:p>
        </p:txBody>
      </p:sp>
      <p:sp>
        <p:nvSpPr>
          <p:cNvPr name="TextBox 4" id="4"/>
          <p:cNvSpPr txBox="true"/>
          <p:nvPr/>
        </p:nvSpPr>
        <p:spPr>
          <a:xfrm rot="0">
            <a:off x="10380390" y="3260305"/>
            <a:ext cx="6616545" cy="1482083"/>
          </a:xfrm>
          <a:prstGeom prst="rect">
            <a:avLst/>
          </a:prstGeom>
        </p:spPr>
        <p:txBody>
          <a:bodyPr anchor="t" rtlCol="false" tIns="0" lIns="0" bIns="0" rIns="0">
            <a:spAutoFit/>
          </a:bodyPr>
          <a:lstStyle/>
          <a:p>
            <a:pPr algn="just">
              <a:lnSpc>
                <a:spcPts val="4059"/>
              </a:lnSpc>
            </a:pPr>
            <a:r>
              <a:rPr lang="en-US" b="true" sz="1804">
                <a:solidFill>
                  <a:srgbClr val="FFFFFF"/>
                </a:solidFill>
                <a:latin typeface="Poppins Bold"/>
                <a:ea typeface="Poppins Bold"/>
                <a:cs typeface="Poppins Bold"/>
                <a:sym typeface="Poppins Bold"/>
              </a:rPr>
              <a:t> Melihat gambaran umum performa penjualan dan keuntungan untuk memahami pola</a:t>
            </a:r>
            <a:r>
              <a:rPr lang="en-US" b="true" sz="1804">
                <a:solidFill>
                  <a:srgbClr val="FFFFFF"/>
                </a:solidFill>
                <a:latin typeface="Poppins Bold"/>
                <a:ea typeface="Poppins Bold"/>
                <a:cs typeface="Poppins Bold"/>
                <a:sym typeface="Poppins Bold"/>
              </a:rPr>
              <a:t> dan pe</a:t>
            </a:r>
            <a:r>
              <a:rPr lang="en-US" b="true" sz="1804">
                <a:solidFill>
                  <a:srgbClr val="FFFFFF"/>
                </a:solidFill>
                <a:latin typeface="Poppins Bold"/>
                <a:ea typeface="Poppins Bold"/>
                <a:cs typeface="Poppins Bold"/>
                <a:sym typeface="Poppins Bold"/>
              </a:rPr>
              <a:t>nyebaran data.</a:t>
            </a:r>
          </a:p>
        </p:txBody>
      </p:sp>
      <p:sp>
        <p:nvSpPr>
          <p:cNvPr name="TextBox 5" id="5"/>
          <p:cNvSpPr txBox="true"/>
          <p:nvPr/>
        </p:nvSpPr>
        <p:spPr>
          <a:xfrm rot="0">
            <a:off x="9753869" y="2859034"/>
            <a:ext cx="2459486" cy="421369"/>
          </a:xfrm>
          <a:prstGeom prst="rect">
            <a:avLst/>
          </a:prstGeom>
        </p:spPr>
        <p:txBody>
          <a:bodyPr anchor="t" rtlCol="false" tIns="0" lIns="0" bIns="0" rIns="0">
            <a:spAutoFit/>
          </a:bodyPr>
          <a:lstStyle/>
          <a:p>
            <a:pPr algn="ctr">
              <a:lnSpc>
                <a:spcPts val="3093"/>
              </a:lnSpc>
              <a:spcBef>
                <a:spcPct val="0"/>
              </a:spcBef>
            </a:pPr>
            <a:r>
              <a:rPr lang="en-US" b="true" sz="2974">
                <a:solidFill>
                  <a:srgbClr val="FFFFFF"/>
                </a:solidFill>
                <a:latin typeface="Poppins Bold"/>
                <a:ea typeface="Poppins Bold"/>
                <a:cs typeface="Poppins Bold"/>
                <a:sym typeface="Poppins Bold"/>
              </a:rPr>
              <a:t>Tujuan</a:t>
            </a:r>
          </a:p>
        </p:txBody>
      </p:sp>
      <p:sp>
        <p:nvSpPr>
          <p:cNvPr name="TextBox 6" id="6"/>
          <p:cNvSpPr txBox="true"/>
          <p:nvPr/>
        </p:nvSpPr>
        <p:spPr>
          <a:xfrm rot="0">
            <a:off x="10380390" y="5561538"/>
            <a:ext cx="6616545" cy="4019804"/>
          </a:xfrm>
          <a:prstGeom prst="rect">
            <a:avLst/>
          </a:prstGeom>
        </p:spPr>
        <p:txBody>
          <a:bodyPr anchor="t" rtlCol="false" tIns="0" lIns="0" bIns="0" rIns="0">
            <a:spAutoFit/>
          </a:bodyPr>
          <a:lstStyle/>
          <a:p>
            <a:pPr algn="just" marL="389501" indent="-194751" lvl="1">
              <a:lnSpc>
                <a:spcPts val="4059"/>
              </a:lnSpc>
              <a:buFont typeface="Arial"/>
              <a:buChar char="•"/>
            </a:pPr>
            <a:r>
              <a:rPr lang="en-US" b="true" sz="1804">
                <a:solidFill>
                  <a:srgbClr val="FFFFFF"/>
                </a:solidFill>
                <a:latin typeface="Poppins Bold"/>
                <a:ea typeface="Poppins Bold"/>
                <a:cs typeface="Poppins Bold"/>
                <a:sym typeface="Poppins Bold"/>
              </a:rPr>
              <a:t>Mean &amp; Median: Nilai Sales, Profit, dan Margin stabil.</a:t>
            </a:r>
          </a:p>
          <a:p>
            <a:pPr algn="just" marL="389501" indent="-194751" lvl="1">
              <a:lnSpc>
                <a:spcPts val="4059"/>
              </a:lnSpc>
              <a:buFont typeface="Arial"/>
              <a:buChar char="•"/>
            </a:pPr>
            <a:r>
              <a:rPr lang="en-US" b="true" sz="1804">
                <a:solidFill>
                  <a:srgbClr val="FFFFFF"/>
                </a:solidFill>
                <a:latin typeface="Poppins Bold"/>
                <a:ea typeface="Poppins Bold"/>
                <a:cs typeface="Poppins Bold"/>
                <a:sym typeface="Poppins Bold"/>
              </a:rPr>
              <a:t>Mode: Produk Copiers dan Phones paling sering muncul.</a:t>
            </a:r>
          </a:p>
          <a:p>
            <a:pPr algn="just" marL="389501" indent="-194751" lvl="1">
              <a:lnSpc>
                <a:spcPts val="4059"/>
              </a:lnSpc>
              <a:buFont typeface="Arial"/>
              <a:buChar char="•"/>
            </a:pPr>
            <a:r>
              <a:rPr lang="en-US" b="true" sz="1804">
                <a:solidFill>
                  <a:srgbClr val="FFFFFF"/>
                </a:solidFill>
                <a:latin typeface="Poppins Bold"/>
                <a:ea typeface="Poppins Bold"/>
                <a:cs typeface="Poppins Bold"/>
                <a:sym typeface="Poppins Bold"/>
              </a:rPr>
              <a:t>Variance &amp; Std Dev: Terdapat variasi moderat</a:t>
            </a:r>
            <a:r>
              <a:rPr lang="en-US" b="true" sz="1804">
                <a:solidFill>
                  <a:srgbClr val="FFFFFF"/>
                </a:solidFill>
                <a:latin typeface="Poppins Bold"/>
                <a:ea typeface="Poppins Bold"/>
                <a:cs typeface="Poppins Bold"/>
                <a:sym typeface="Poppins Bold"/>
              </a:rPr>
              <a:t> antar produk.</a:t>
            </a:r>
          </a:p>
          <a:p>
            <a:pPr algn="just" marL="389501" indent="-194751" lvl="1">
              <a:lnSpc>
                <a:spcPts val="4059"/>
              </a:lnSpc>
              <a:buFont typeface="Arial"/>
              <a:buChar char="•"/>
            </a:pPr>
            <a:r>
              <a:rPr lang="en-US" b="true" sz="1804">
                <a:solidFill>
                  <a:srgbClr val="FFFFFF"/>
                </a:solidFill>
                <a:latin typeface="Poppins Bold"/>
                <a:ea typeface="Poppins Bold"/>
                <a:cs typeface="Poppins Bold"/>
                <a:sym typeface="Poppins Bold"/>
              </a:rPr>
              <a:t>Correlatio</a:t>
            </a:r>
            <a:r>
              <a:rPr lang="en-US" b="true" sz="1804">
                <a:solidFill>
                  <a:srgbClr val="FFFFFF"/>
                </a:solidFill>
                <a:latin typeface="Poppins Bold"/>
                <a:ea typeface="Poppins Bold"/>
                <a:cs typeface="Poppins Bold"/>
                <a:sym typeface="Poppins Bold"/>
              </a:rPr>
              <a:t>n: Sales dan Profit memiliki hubungan positif.</a:t>
            </a:r>
          </a:p>
          <a:p>
            <a:pPr algn="just">
              <a:lnSpc>
                <a:spcPts val="4059"/>
              </a:lnSpc>
            </a:pPr>
          </a:p>
        </p:txBody>
      </p:sp>
      <p:sp>
        <p:nvSpPr>
          <p:cNvPr name="TextBox 7" id="7"/>
          <p:cNvSpPr txBox="true"/>
          <p:nvPr/>
        </p:nvSpPr>
        <p:spPr>
          <a:xfrm rot="0">
            <a:off x="10184224" y="5172075"/>
            <a:ext cx="2459486" cy="421369"/>
          </a:xfrm>
          <a:prstGeom prst="rect">
            <a:avLst/>
          </a:prstGeom>
        </p:spPr>
        <p:txBody>
          <a:bodyPr anchor="t" rtlCol="false" tIns="0" lIns="0" bIns="0" rIns="0">
            <a:spAutoFit/>
          </a:bodyPr>
          <a:lstStyle/>
          <a:p>
            <a:pPr algn="ctr">
              <a:lnSpc>
                <a:spcPts val="3093"/>
              </a:lnSpc>
              <a:spcBef>
                <a:spcPct val="0"/>
              </a:spcBef>
            </a:pPr>
            <a:r>
              <a:rPr lang="en-US" b="true" sz="2974">
                <a:solidFill>
                  <a:srgbClr val="FFFFFF"/>
                </a:solidFill>
                <a:latin typeface="Poppins Bold"/>
                <a:ea typeface="Poppins Bold"/>
                <a:cs typeface="Poppins Bold"/>
                <a:sym typeface="Poppins Bold"/>
              </a:rPr>
              <a:t>Penjelasan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771861" y="7985599"/>
            <a:ext cx="13003722" cy="1272701"/>
          </a:xfrm>
          <a:custGeom>
            <a:avLst/>
            <a:gdLst/>
            <a:ahLst/>
            <a:cxnLst/>
            <a:rect r="r" b="b" t="t" l="l"/>
            <a:pathLst>
              <a:path h="1272701" w="13003722">
                <a:moveTo>
                  <a:pt x="0" y="0"/>
                </a:moveTo>
                <a:lnTo>
                  <a:pt x="13003721" y="0"/>
                </a:lnTo>
                <a:lnTo>
                  <a:pt x="13003721" y="1272701"/>
                </a:lnTo>
                <a:lnTo>
                  <a:pt x="0" y="1272701"/>
                </a:lnTo>
                <a:lnTo>
                  <a:pt x="0" y="0"/>
                </a:lnTo>
                <a:close/>
              </a:path>
            </a:pathLst>
          </a:custGeom>
          <a:blipFill>
            <a:blip r:embed="rId2"/>
            <a:stretch>
              <a:fillRect l="0" t="-7472" r="0" b="-7472"/>
            </a:stretch>
          </a:blipFill>
        </p:spPr>
      </p:sp>
      <p:sp>
        <p:nvSpPr>
          <p:cNvPr name="TextBox 3" id="3"/>
          <p:cNvSpPr txBox="true"/>
          <p:nvPr/>
        </p:nvSpPr>
        <p:spPr>
          <a:xfrm rot="0">
            <a:off x="3197584" y="1778842"/>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Visualisasi</a:t>
            </a:r>
          </a:p>
        </p:txBody>
      </p:sp>
      <p:sp>
        <p:nvSpPr>
          <p:cNvPr name="TextBox 4" id="4"/>
          <p:cNvSpPr txBox="true"/>
          <p:nvPr/>
        </p:nvSpPr>
        <p:spPr>
          <a:xfrm rot="0">
            <a:off x="2319517" y="3303477"/>
            <a:ext cx="8981381" cy="432435"/>
          </a:xfrm>
          <a:prstGeom prst="rect">
            <a:avLst/>
          </a:prstGeom>
        </p:spPr>
        <p:txBody>
          <a:bodyPr anchor="t" rtlCol="false" tIns="0" lIns="0" bIns="0" rIns="0">
            <a:spAutoFit/>
          </a:bodyPr>
          <a:lstStyle/>
          <a:p>
            <a:pPr algn="l" marL="647700" indent="-323850" lvl="1">
              <a:lnSpc>
                <a:spcPts val="3120"/>
              </a:lnSpc>
              <a:spcBef>
                <a:spcPct val="0"/>
              </a:spcBef>
              <a:buAutoNum type="arabicPeriod" startAt="1"/>
            </a:pPr>
            <a:r>
              <a:rPr lang="en-US" b="true" sz="3000">
                <a:solidFill>
                  <a:srgbClr val="FFFFFF"/>
                </a:solidFill>
                <a:latin typeface="Poppins Bold"/>
                <a:ea typeface="Poppins Bold"/>
                <a:cs typeface="Poppins Bold"/>
                <a:sym typeface="Poppins Bold"/>
              </a:rPr>
              <a:t>KPI TILES (Key Performance Indicator Tiles)</a:t>
            </a:r>
          </a:p>
        </p:txBody>
      </p:sp>
      <p:sp>
        <p:nvSpPr>
          <p:cNvPr name="TextBox 5" id="5"/>
          <p:cNvSpPr txBox="true"/>
          <p:nvPr/>
        </p:nvSpPr>
        <p:spPr>
          <a:xfrm rot="0">
            <a:off x="2771861" y="3801326"/>
            <a:ext cx="13511437" cy="936817"/>
          </a:xfrm>
          <a:prstGeom prst="rect">
            <a:avLst/>
          </a:prstGeom>
        </p:spPr>
        <p:txBody>
          <a:bodyPr anchor="t" rtlCol="false" tIns="0" lIns="0" bIns="0" rIns="0">
            <a:spAutoFit/>
          </a:bodyPr>
          <a:lstStyle/>
          <a:p>
            <a:pPr algn="just">
              <a:lnSpc>
                <a:spcPts val="3911"/>
              </a:lnSpc>
            </a:pPr>
            <a:r>
              <a:rPr lang="en-US" b="true" sz="1738">
                <a:solidFill>
                  <a:srgbClr val="FFFFFF"/>
                </a:solidFill>
                <a:latin typeface="Poppins Bold"/>
                <a:ea typeface="Poppins Bold"/>
                <a:cs typeface="Poppins Bold"/>
                <a:sym typeface="Poppins Bold"/>
              </a:rPr>
              <a:t>Menunjukkan perkembangan nilai penjualan (Sales) per bulan dan rata-rata pergerakan (Moving Average)</a:t>
            </a:r>
            <a:r>
              <a:rPr lang="en-US" b="true" sz="1738">
                <a:solidFill>
                  <a:srgbClr val="FFFFFF"/>
                </a:solidFill>
                <a:latin typeface="Poppins Bold"/>
                <a:ea typeface="Poppins Bold"/>
                <a:cs typeface="Poppins Bold"/>
                <a:sym typeface="Poppins Bold"/>
              </a:rPr>
              <a:t> untuk melihat tr</a:t>
            </a:r>
            <a:r>
              <a:rPr lang="en-US" b="true" sz="1738">
                <a:solidFill>
                  <a:srgbClr val="FFFFFF"/>
                </a:solidFill>
                <a:latin typeface="Poppins Bold"/>
                <a:ea typeface="Poppins Bold"/>
                <a:cs typeface="Poppins Bold"/>
                <a:sym typeface="Poppins Bold"/>
              </a:rPr>
              <a:t>en jangka menengah.</a:t>
            </a:r>
          </a:p>
        </p:txBody>
      </p:sp>
      <p:sp>
        <p:nvSpPr>
          <p:cNvPr name="TextBox 6" id="6"/>
          <p:cNvSpPr txBox="true"/>
          <p:nvPr/>
        </p:nvSpPr>
        <p:spPr>
          <a:xfrm rot="0">
            <a:off x="2771861" y="4833393"/>
            <a:ext cx="13511437" cy="3307810"/>
          </a:xfrm>
          <a:prstGeom prst="rect">
            <a:avLst/>
          </a:prstGeom>
        </p:spPr>
        <p:txBody>
          <a:bodyPr anchor="t" rtlCol="false" tIns="0" lIns="0" bIns="0" rIns="0">
            <a:spAutoFit/>
          </a:bodyPr>
          <a:lstStyle/>
          <a:p>
            <a:pPr algn="just">
              <a:lnSpc>
                <a:spcPts val="3343"/>
              </a:lnSpc>
            </a:pPr>
            <a:r>
              <a:rPr lang="en-US" sz="1485" b="true">
                <a:solidFill>
                  <a:srgbClr val="FFFFFF"/>
                </a:solidFill>
                <a:latin typeface="Poppins Bold"/>
                <a:ea typeface="Poppins Bold"/>
                <a:cs typeface="Poppins Bold"/>
                <a:sym typeface="Poppins Bold"/>
              </a:rPr>
              <a:t>Tujuan: Memberikan ringkasan cepat performa bisnis utama.</a:t>
            </a:r>
          </a:p>
          <a:p>
            <a:pPr algn="just">
              <a:lnSpc>
                <a:spcPts val="3343"/>
              </a:lnSpc>
            </a:pPr>
            <a:r>
              <a:rPr lang="en-US" sz="1485" b="true">
                <a:solidFill>
                  <a:srgbClr val="FFFFFF"/>
                </a:solidFill>
                <a:latin typeface="Poppins Bold"/>
                <a:ea typeface="Poppins Bold"/>
                <a:cs typeface="Poppins Bold"/>
                <a:sym typeface="Poppins Bold"/>
              </a:rPr>
              <a:t>Penjelasan:</a:t>
            </a:r>
          </a:p>
          <a:p>
            <a:pPr algn="just">
              <a:lnSpc>
                <a:spcPts val="3343"/>
              </a:lnSpc>
            </a:pPr>
            <a:r>
              <a:rPr lang="en-US" sz="1485" b="true">
                <a:solidFill>
                  <a:srgbClr val="FFFFFF"/>
                </a:solidFill>
                <a:latin typeface="Poppins Bold"/>
                <a:ea typeface="Poppins Bold"/>
                <a:cs typeface="Poppins Bold"/>
                <a:sym typeface="Poppins Bold"/>
              </a:rPr>
              <a:t> Bagian ini menampilkan indikator kinerja utama (KPI) yang mencerminkan kondisi bisnis secara keseluruhan.</a:t>
            </a:r>
          </a:p>
          <a:p>
            <a:pPr algn="just" marL="320785" indent="-160392" lvl="1">
              <a:lnSpc>
                <a:spcPts val="3343"/>
              </a:lnSpc>
              <a:buFont typeface="Arial"/>
              <a:buChar char="•"/>
            </a:pPr>
            <a:r>
              <a:rPr lang="en-US" b="true" sz="1485">
                <a:solidFill>
                  <a:srgbClr val="FFFFFF"/>
                </a:solidFill>
                <a:latin typeface="Poppins Bold"/>
                <a:ea typeface="Poppins Bold"/>
                <a:cs typeface="Poppins Bold"/>
                <a:sym typeface="Poppins Bold"/>
              </a:rPr>
              <a:t>Total Sales menunjukkan total nilai penjualan yang berhasil dicapai.</a:t>
            </a:r>
          </a:p>
          <a:p>
            <a:pPr algn="just" marL="320785" indent="-160392" lvl="1">
              <a:lnSpc>
                <a:spcPts val="3343"/>
              </a:lnSpc>
              <a:buFont typeface="Arial"/>
              <a:buChar char="•"/>
            </a:pPr>
            <a:r>
              <a:rPr lang="en-US" b="true" sz="1485">
                <a:solidFill>
                  <a:srgbClr val="FFFFFF"/>
                </a:solidFill>
                <a:latin typeface="Poppins Bold"/>
                <a:ea typeface="Poppins Bold"/>
                <a:cs typeface="Poppins Bold"/>
                <a:sym typeface="Poppins Bold"/>
              </a:rPr>
              <a:t>Total Profit menggambarkan total keuntungan bersih yang diperoleh perusahaan.</a:t>
            </a:r>
          </a:p>
          <a:p>
            <a:pPr algn="just" marL="320785" indent="-160392" lvl="1">
              <a:lnSpc>
                <a:spcPts val="3343"/>
              </a:lnSpc>
              <a:buFont typeface="Arial"/>
              <a:buChar char="•"/>
            </a:pPr>
            <a:r>
              <a:rPr lang="en-US" b="true" sz="1485">
                <a:solidFill>
                  <a:srgbClr val="FFFFFF"/>
                </a:solidFill>
                <a:latin typeface="Poppins Bold"/>
                <a:ea typeface="Poppins Bold"/>
                <a:cs typeface="Poppins Bold"/>
                <a:sym typeface="Poppins Bold"/>
              </a:rPr>
              <a:t>Average Margin menunjukkan rata-rata tingkat</a:t>
            </a:r>
            <a:r>
              <a:rPr lang="en-US" b="true" sz="1485">
                <a:solidFill>
                  <a:srgbClr val="FFFFFF"/>
                </a:solidFill>
                <a:latin typeface="Poppins Bold"/>
                <a:ea typeface="Poppins Bold"/>
                <a:cs typeface="Poppins Bold"/>
                <a:sym typeface="Poppins Bold"/>
              </a:rPr>
              <a:t> keuntungan terhadap penjualan.</a:t>
            </a:r>
          </a:p>
          <a:p>
            <a:pPr algn="just" marL="320785" indent="-160392" lvl="1">
              <a:lnSpc>
                <a:spcPts val="3343"/>
              </a:lnSpc>
              <a:buFont typeface="Arial"/>
              <a:buChar char="•"/>
            </a:pPr>
            <a:r>
              <a:rPr lang="en-US" b="true" sz="1485">
                <a:solidFill>
                  <a:srgbClr val="FFFFFF"/>
                </a:solidFill>
                <a:latin typeface="Poppins Bold"/>
                <a:ea typeface="Poppins Bold"/>
                <a:cs typeface="Poppins Bold"/>
                <a:sym typeface="Poppins Bold"/>
              </a:rPr>
              <a:t>Average Delivery Days menampilkan rata-rata waktu pengiriman prod</a:t>
            </a:r>
            <a:r>
              <a:rPr lang="en-US" b="true" sz="1485">
                <a:solidFill>
                  <a:srgbClr val="FFFFFF"/>
                </a:solidFill>
                <a:latin typeface="Poppins Bold"/>
                <a:ea typeface="Poppins Bold"/>
                <a:cs typeface="Poppins Bold"/>
                <a:sym typeface="Poppins Bold"/>
              </a:rPr>
              <a:t>uk kepada pelanggan.</a:t>
            </a:r>
          </a:p>
          <a:p>
            <a:pPr algn="just">
              <a:lnSpc>
                <a:spcPts val="334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40986" y="4105955"/>
            <a:ext cx="7767306" cy="4116672"/>
          </a:xfrm>
          <a:custGeom>
            <a:avLst/>
            <a:gdLst/>
            <a:ahLst/>
            <a:cxnLst/>
            <a:rect r="r" b="b" t="t" l="l"/>
            <a:pathLst>
              <a:path h="4116672" w="7767306">
                <a:moveTo>
                  <a:pt x="0" y="0"/>
                </a:moveTo>
                <a:lnTo>
                  <a:pt x="7767306" y="0"/>
                </a:lnTo>
                <a:lnTo>
                  <a:pt x="7767306" y="4116672"/>
                </a:lnTo>
                <a:lnTo>
                  <a:pt x="0" y="4116672"/>
                </a:lnTo>
                <a:lnTo>
                  <a:pt x="0" y="0"/>
                </a:lnTo>
                <a:close/>
              </a:path>
            </a:pathLst>
          </a:custGeom>
          <a:blipFill>
            <a:blip r:embed="rId2"/>
            <a:stretch>
              <a:fillRect l="0" t="0" r="0" b="0"/>
            </a:stretch>
          </a:blipFill>
        </p:spPr>
      </p:sp>
      <p:sp>
        <p:nvSpPr>
          <p:cNvPr name="TextBox 3" id="3"/>
          <p:cNvSpPr txBox="true"/>
          <p:nvPr/>
        </p:nvSpPr>
        <p:spPr>
          <a:xfrm rot="0">
            <a:off x="3303333" y="1778003"/>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Visualisasi</a:t>
            </a:r>
          </a:p>
        </p:txBody>
      </p:sp>
      <p:sp>
        <p:nvSpPr>
          <p:cNvPr name="TextBox 4" id="4"/>
          <p:cNvSpPr txBox="true"/>
          <p:nvPr/>
        </p:nvSpPr>
        <p:spPr>
          <a:xfrm rot="0">
            <a:off x="1540986" y="3244895"/>
            <a:ext cx="12559804" cy="432435"/>
          </a:xfrm>
          <a:prstGeom prst="rect">
            <a:avLst/>
          </a:prstGeom>
        </p:spPr>
        <p:txBody>
          <a:bodyPr anchor="t" rtlCol="false" tIns="0" lIns="0" bIns="0" rIns="0">
            <a:spAutoFit/>
          </a:bodyPr>
          <a:lstStyle/>
          <a:p>
            <a:pPr algn="l">
              <a:lnSpc>
                <a:spcPts val="3120"/>
              </a:lnSpc>
              <a:spcBef>
                <a:spcPct val="0"/>
              </a:spcBef>
            </a:pPr>
            <a:r>
              <a:rPr lang="en-US" b="true" sz="3000">
                <a:solidFill>
                  <a:srgbClr val="FFFFFF"/>
                </a:solidFill>
                <a:latin typeface="Poppins Bold"/>
                <a:ea typeface="Poppins Bold"/>
                <a:cs typeface="Poppins Bold"/>
                <a:sym typeface="Poppins Bold"/>
              </a:rPr>
              <a:t>2. Line Chart: </a:t>
            </a:r>
            <a:r>
              <a:rPr lang="en-US" sz="3000">
                <a:solidFill>
                  <a:srgbClr val="FFFFFF"/>
                </a:solidFill>
                <a:latin typeface="Poppins"/>
                <a:ea typeface="Poppins"/>
                <a:cs typeface="Poppins"/>
                <a:sym typeface="Poppins"/>
              </a:rPr>
              <a:t>Tren penjualan bulanan + Moving Average (3 bulan)</a:t>
            </a:r>
          </a:p>
        </p:txBody>
      </p:sp>
      <p:sp>
        <p:nvSpPr>
          <p:cNvPr name="TextBox 5" id="5"/>
          <p:cNvSpPr txBox="true"/>
          <p:nvPr/>
        </p:nvSpPr>
        <p:spPr>
          <a:xfrm rot="0">
            <a:off x="10064796" y="4441592"/>
            <a:ext cx="6682217" cy="1186988"/>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Menunjukkan perkembangan nilai penjualan (Sales) per bulan dan rata-rata pergerakan (Moving Average)</a:t>
            </a:r>
            <a:r>
              <a:rPr lang="en-US" b="true" sz="1455">
                <a:solidFill>
                  <a:srgbClr val="FFFFFF"/>
                </a:solidFill>
                <a:latin typeface="Poppins Bold"/>
                <a:ea typeface="Poppins Bold"/>
                <a:cs typeface="Poppins Bold"/>
                <a:sym typeface="Poppins Bold"/>
              </a:rPr>
              <a:t> untuk melihat tr</a:t>
            </a:r>
            <a:r>
              <a:rPr lang="en-US" b="true" sz="1455">
                <a:solidFill>
                  <a:srgbClr val="FFFFFF"/>
                </a:solidFill>
                <a:latin typeface="Poppins Bold"/>
                <a:ea typeface="Poppins Bold"/>
                <a:cs typeface="Poppins Bold"/>
                <a:sym typeface="Poppins Bold"/>
              </a:rPr>
              <a:t>en jangka menengah.</a:t>
            </a:r>
          </a:p>
        </p:txBody>
      </p:sp>
      <p:sp>
        <p:nvSpPr>
          <p:cNvPr name="TextBox 6" id="6"/>
          <p:cNvSpPr txBox="true"/>
          <p:nvPr/>
        </p:nvSpPr>
        <p:spPr>
          <a:xfrm rot="0">
            <a:off x="10064796" y="6183341"/>
            <a:ext cx="1740198"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Penjelasan</a:t>
            </a:r>
          </a:p>
        </p:txBody>
      </p:sp>
      <p:sp>
        <p:nvSpPr>
          <p:cNvPr name="TextBox 7" id="7"/>
          <p:cNvSpPr txBox="true"/>
          <p:nvPr/>
        </p:nvSpPr>
        <p:spPr>
          <a:xfrm rot="0">
            <a:off x="10064796" y="6550484"/>
            <a:ext cx="6682217" cy="2006138"/>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Grafik ini menunjukkan perkembangan penjualan dari bulan ke bulan. Garis oranye menampilkan total sales, sedangkan garis biru menunjukkan moving average</a:t>
            </a:r>
            <a:r>
              <a:rPr lang="en-US" b="true" sz="1455">
                <a:solidFill>
                  <a:srgbClr val="FFFFFF"/>
                </a:solidFill>
                <a:latin typeface="Poppins Bold"/>
                <a:ea typeface="Poppins Bold"/>
                <a:cs typeface="Poppins Bold"/>
                <a:sym typeface="Poppins Bold"/>
              </a:rPr>
              <a:t> sebagai tren rata-rata penjualan. Terlihat adanya peningkatan penjualan pada pert</a:t>
            </a:r>
            <a:r>
              <a:rPr lang="en-US" b="true" sz="1455">
                <a:solidFill>
                  <a:srgbClr val="FFFFFF"/>
                </a:solidFill>
                <a:latin typeface="Poppins Bold"/>
                <a:ea typeface="Poppins Bold"/>
                <a:cs typeface="Poppins Bold"/>
                <a:sym typeface="Poppins Bold"/>
              </a:rPr>
              <a:t>engahan tahun yang menandakan tren positif terhadap kinerja penjualan.</a:t>
            </a:r>
          </a:p>
        </p:txBody>
      </p:sp>
      <p:sp>
        <p:nvSpPr>
          <p:cNvPr name="TextBox 8" id="8"/>
          <p:cNvSpPr txBox="true"/>
          <p:nvPr/>
        </p:nvSpPr>
        <p:spPr>
          <a:xfrm rot="0">
            <a:off x="10064796" y="4125005"/>
            <a:ext cx="2869406"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Tujuan Visualisasi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37624" y="3585824"/>
            <a:ext cx="7631563" cy="4142659"/>
          </a:xfrm>
          <a:custGeom>
            <a:avLst/>
            <a:gdLst/>
            <a:ahLst/>
            <a:cxnLst/>
            <a:rect r="r" b="b" t="t" l="l"/>
            <a:pathLst>
              <a:path h="4142659" w="7631563">
                <a:moveTo>
                  <a:pt x="0" y="0"/>
                </a:moveTo>
                <a:lnTo>
                  <a:pt x="7631562" y="0"/>
                </a:lnTo>
                <a:lnTo>
                  <a:pt x="7631562" y="4142659"/>
                </a:lnTo>
                <a:lnTo>
                  <a:pt x="0" y="4142659"/>
                </a:lnTo>
                <a:lnTo>
                  <a:pt x="0" y="0"/>
                </a:lnTo>
                <a:close/>
              </a:path>
            </a:pathLst>
          </a:custGeom>
          <a:blipFill>
            <a:blip r:embed="rId2"/>
            <a:stretch>
              <a:fillRect l="0" t="-545" r="0" b="-545"/>
            </a:stretch>
          </a:blipFill>
        </p:spPr>
      </p:sp>
      <p:sp>
        <p:nvSpPr>
          <p:cNvPr name="TextBox 3" id="3"/>
          <p:cNvSpPr txBox="true"/>
          <p:nvPr/>
        </p:nvSpPr>
        <p:spPr>
          <a:xfrm rot="0">
            <a:off x="3139041" y="1076325"/>
            <a:ext cx="11260292" cy="1018540"/>
          </a:xfrm>
          <a:prstGeom prst="rect">
            <a:avLst/>
          </a:prstGeom>
        </p:spPr>
        <p:txBody>
          <a:bodyPr anchor="t" rtlCol="false" tIns="0" lIns="0" bIns="0" rIns="0">
            <a:spAutoFit/>
          </a:bodyPr>
          <a:lstStyle/>
          <a:p>
            <a:pPr algn="ctr">
              <a:lnSpc>
                <a:spcPts val="7279"/>
              </a:lnSpc>
            </a:pPr>
            <a:r>
              <a:rPr lang="en-US" sz="6999" b="true">
                <a:solidFill>
                  <a:srgbClr val="FFFFFF"/>
                </a:solidFill>
                <a:latin typeface="Poppins Bold"/>
                <a:ea typeface="Poppins Bold"/>
                <a:cs typeface="Poppins Bold"/>
                <a:sym typeface="Poppins Bold"/>
              </a:rPr>
              <a:t>Data Visualisasi</a:t>
            </a:r>
          </a:p>
        </p:txBody>
      </p:sp>
      <p:sp>
        <p:nvSpPr>
          <p:cNvPr name="TextBox 4" id="4"/>
          <p:cNvSpPr txBox="true"/>
          <p:nvPr/>
        </p:nvSpPr>
        <p:spPr>
          <a:xfrm rot="0">
            <a:off x="1137624" y="2438442"/>
            <a:ext cx="12769751" cy="432435"/>
          </a:xfrm>
          <a:prstGeom prst="rect">
            <a:avLst/>
          </a:prstGeom>
        </p:spPr>
        <p:txBody>
          <a:bodyPr anchor="t" rtlCol="false" tIns="0" lIns="0" bIns="0" rIns="0">
            <a:spAutoFit/>
          </a:bodyPr>
          <a:lstStyle/>
          <a:p>
            <a:pPr algn="l">
              <a:lnSpc>
                <a:spcPts val="3120"/>
              </a:lnSpc>
              <a:spcBef>
                <a:spcPct val="0"/>
              </a:spcBef>
            </a:pPr>
            <a:r>
              <a:rPr lang="en-US" b="true" sz="3000">
                <a:solidFill>
                  <a:srgbClr val="FFFFFF"/>
                </a:solidFill>
                <a:latin typeface="Poppins Bold"/>
                <a:ea typeface="Poppins Bold"/>
                <a:cs typeface="Poppins Bold"/>
                <a:sym typeface="Poppins Bold"/>
              </a:rPr>
              <a:t>3. Bar Chart: </a:t>
            </a:r>
            <a:r>
              <a:rPr lang="en-US" sz="3000">
                <a:solidFill>
                  <a:srgbClr val="FFFFFF"/>
                </a:solidFill>
                <a:latin typeface="Poppins"/>
                <a:ea typeface="Poppins"/>
                <a:cs typeface="Poppins"/>
                <a:sym typeface="Poppins"/>
              </a:rPr>
              <a:t>Profit per Subcategory (Merah = rugi, Hijau = untung</a:t>
            </a:r>
            <a:r>
              <a:rPr lang="en-US" b="true" sz="3000">
                <a:solidFill>
                  <a:srgbClr val="FFFFFF"/>
                </a:solidFill>
                <a:latin typeface="Poppins Bold"/>
                <a:ea typeface="Poppins Bold"/>
                <a:cs typeface="Poppins Bold"/>
                <a:sym typeface="Poppins Bold"/>
              </a:rPr>
              <a:t>)</a:t>
            </a:r>
            <a:r>
              <a:rPr lang="en-US" sz="3000">
                <a:solidFill>
                  <a:srgbClr val="FFFFFF"/>
                </a:solidFill>
                <a:latin typeface="Poppins"/>
                <a:ea typeface="Poppins"/>
                <a:cs typeface="Poppins"/>
                <a:sym typeface="Poppins"/>
              </a:rPr>
              <a:t>)</a:t>
            </a:r>
          </a:p>
        </p:txBody>
      </p:sp>
      <p:sp>
        <p:nvSpPr>
          <p:cNvPr name="TextBox 5" id="5"/>
          <p:cNvSpPr txBox="true"/>
          <p:nvPr/>
        </p:nvSpPr>
        <p:spPr>
          <a:xfrm rot="0">
            <a:off x="9900504" y="3739914"/>
            <a:ext cx="6682217" cy="1186988"/>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Menampilkan tingkat profitabilitas tiap subkategori produk, untuk mengidentifikasi produk mana yang paling</a:t>
            </a:r>
            <a:r>
              <a:rPr lang="en-US" b="true" sz="1455">
                <a:solidFill>
                  <a:srgbClr val="FFFFFF"/>
                </a:solidFill>
                <a:latin typeface="Poppins Bold"/>
                <a:ea typeface="Poppins Bold"/>
                <a:cs typeface="Poppins Bold"/>
                <a:sym typeface="Poppins Bold"/>
              </a:rPr>
              <a:t> menguntungkan dan ma</a:t>
            </a:r>
            <a:r>
              <a:rPr lang="en-US" b="true" sz="1455">
                <a:solidFill>
                  <a:srgbClr val="FFFFFF"/>
                </a:solidFill>
                <a:latin typeface="Poppins Bold"/>
                <a:ea typeface="Poppins Bold"/>
                <a:cs typeface="Poppins Bold"/>
                <a:sym typeface="Poppins Bold"/>
              </a:rPr>
              <a:t>na yang merugi.</a:t>
            </a:r>
          </a:p>
        </p:txBody>
      </p:sp>
      <p:sp>
        <p:nvSpPr>
          <p:cNvPr name="TextBox 6" id="6"/>
          <p:cNvSpPr txBox="true"/>
          <p:nvPr/>
        </p:nvSpPr>
        <p:spPr>
          <a:xfrm rot="0">
            <a:off x="9900504" y="5481663"/>
            <a:ext cx="1740198"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Penjelasan</a:t>
            </a:r>
          </a:p>
        </p:txBody>
      </p:sp>
      <p:sp>
        <p:nvSpPr>
          <p:cNvPr name="TextBox 7" id="7"/>
          <p:cNvSpPr txBox="true"/>
          <p:nvPr/>
        </p:nvSpPr>
        <p:spPr>
          <a:xfrm rot="0">
            <a:off x="9900504" y="5848807"/>
            <a:ext cx="6682217" cy="2415713"/>
          </a:xfrm>
          <a:prstGeom prst="rect">
            <a:avLst/>
          </a:prstGeom>
        </p:spPr>
        <p:txBody>
          <a:bodyPr anchor="t" rtlCol="false" tIns="0" lIns="0" bIns="0" rIns="0">
            <a:spAutoFit/>
          </a:bodyPr>
          <a:lstStyle/>
          <a:p>
            <a:pPr algn="just">
              <a:lnSpc>
                <a:spcPts val="3275"/>
              </a:lnSpc>
            </a:pPr>
            <a:r>
              <a:rPr lang="en-US" b="true" sz="1455">
                <a:solidFill>
                  <a:srgbClr val="FFFFFF"/>
                </a:solidFill>
                <a:latin typeface="Poppins Bold"/>
                <a:ea typeface="Poppins Bold"/>
                <a:cs typeface="Poppins Bold"/>
                <a:sym typeface="Poppins Bold"/>
              </a:rPr>
              <a:t>Grafik ini memperlihatkan total profit untuk setiap subkategori produk. Warna hijau menunjukkan produk yang menguntungkan, sementara warna merah menunjukkan produk yang merugi.</a:t>
            </a:r>
            <a:r>
              <a:rPr lang="en-US" b="true" sz="1455">
                <a:solidFill>
                  <a:srgbClr val="FFFFFF"/>
                </a:solidFill>
                <a:latin typeface="Poppins Bold"/>
                <a:ea typeface="Poppins Bold"/>
                <a:cs typeface="Poppins Bold"/>
                <a:sym typeface="Poppins Bold"/>
              </a:rPr>
              <a:t> Subkategori seperti Copiers dan Phones memberikan profit tertinggi, sedangkan Bookcases dan Tables perl</a:t>
            </a:r>
            <a:r>
              <a:rPr lang="en-US" b="true" sz="1455">
                <a:solidFill>
                  <a:srgbClr val="FFFFFF"/>
                </a:solidFill>
                <a:latin typeface="Poppins Bold"/>
                <a:ea typeface="Poppins Bold"/>
                <a:cs typeface="Poppins Bold"/>
                <a:sym typeface="Poppins Bold"/>
              </a:rPr>
              <a:t>u dievaluasi karena menghasilkan kerugian.</a:t>
            </a:r>
          </a:p>
        </p:txBody>
      </p:sp>
      <p:sp>
        <p:nvSpPr>
          <p:cNvPr name="TextBox 8" id="8"/>
          <p:cNvSpPr txBox="true"/>
          <p:nvPr/>
        </p:nvSpPr>
        <p:spPr>
          <a:xfrm rot="0">
            <a:off x="9900504" y="3423327"/>
            <a:ext cx="2869406" cy="344043"/>
          </a:xfrm>
          <a:prstGeom prst="rect">
            <a:avLst/>
          </a:prstGeom>
        </p:spPr>
        <p:txBody>
          <a:bodyPr anchor="t" rtlCol="false" tIns="0" lIns="0" bIns="0" rIns="0">
            <a:spAutoFit/>
          </a:bodyPr>
          <a:lstStyle/>
          <a:p>
            <a:pPr algn="ctr">
              <a:lnSpc>
                <a:spcPts val="2496"/>
              </a:lnSpc>
              <a:spcBef>
                <a:spcPct val="0"/>
              </a:spcBef>
            </a:pPr>
            <a:r>
              <a:rPr lang="en-US" b="true" sz="2400">
                <a:solidFill>
                  <a:srgbClr val="FFFFFF"/>
                </a:solidFill>
                <a:latin typeface="Poppins Bold"/>
                <a:ea typeface="Poppins Bold"/>
                <a:cs typeface="Poppins Bold"/>
                <a:sym typeface="Poppins Bold"/>
              </a:rPr>
              <a:t>Tujuan Visualisasi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DAG1wA0eAj0</dc:identifier>
  <dcterms:modified xsi:type="dcterms:W3CDTF">2011-08-01T06:04:30Z</dcterms:modified>
  <cp:revision>1</cp:revision>
  <dc:title>Data Analyst</dc:title>
</cp:coreProperties>
</file>