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8" r:id="rId3"/>
    <p:sldId id="257" r:id="rId4"/>
    <p:sldId id="263" r:id="rId5"/>
    <p:sldId id="269" r:id="rId6"/>
    <p:sldId id="264" r:id="rId7"/>
    <p:sldId id="261" r:id="rId8"/>
    <p:sldId id="265" r:id="rId9"/>
    <p:sldId id="267" r:id="rId10"/>
    <p:sldId id="259" r:id="rId11"/>
    <p:sldId id="266" r:id="rId12"/>
    <p:sldId id="268"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08"/>
    <p:restoredTop sz="94712"/>
  </p:normalViewPr>
  <p:slideViewPr>
    <p:cSldViewPr snapToGrid="0">
      <p:cViewPr varScale="1">
        <p:scale>
          <a:sx n="160" d="100"/>
          <a:sy n="160" d="100"/>
        </p:scale>
        <p:origin x="27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4/26/23</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412963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4/26/23</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30994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4/26/23</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582364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4/26/23</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49432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4/26/23</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82279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4/26/23</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03008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4/26/23</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97216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4/26/23</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156744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4/26/23</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161257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4/26/23</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513247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4/26/23</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56076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4/26/23</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305049897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ontent.iospress.com/articles/journal-of-sports-analytics/jsa20052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4A929113-1368-4B1B-9C6F-140F47CB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C24346C5-B1C8-4C83-846B-122A3B4B2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1555699"/>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90F28F7A-4F2F-4C1B-AF1C-A6E7C79532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B23CC870-B5E9-475F-A625-9E862A629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2A6B08C-017D-4B4D-95EC-4BB83C554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4599402-E1B8-4E3B-A56D-68606FC1E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720C48A-E9A0-4B85-A954-39375E099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E26956-FF2A-412E-ACC4-29CCD02599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B31E652-49AC-4108-85B8-75122A48A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DB29F-0624-4035-B188-640616D5DE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D27221C-2427-4C99-89DC-1A38A54058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DBF1D76-8076-4BAE-B627-F1861C9E08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E930E41-FC2F-4319-9C28-32C278430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0936C1B-0C10-464B-85C8-345095AAB3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B90EC61-FD0C-434A-9D1B-A20035C214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5F5CC56-1FDA-4D3E-9C6E-8E996026C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2B8FB2-B735-480F-9A88-48AADB2227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5B46C1B-4FC4-4E24-AC43-07940BE1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34915AF-0AE3-4EDD-8681-4C3F2C592B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C35A3F3-714E-4F69-9BDF-8ED284EF29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3D561AC-B0B1-47EB-BE05-209F5612B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3508E52-4FD9-4E6D-AFEA-69A88ED26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69DDE76-16F7-472F-B6D7-84AE8FFF31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2D87BEF-8844-4A3E-B130-B7D26740C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B381129-2089-4EAA-AE6C-2BAA96BC8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B69BF7A-FA63-4706-8066-DF15018E66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A3ECB71-0CCD-403F-B14B-ABC48D78C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9095BBA-0FE1-49E5-89F7-22125BAF8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55351D8-6F27-4B82-968B-581B177CB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51025A5-EB5A-4057-A85E-69AF0E6BE6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030318B-EEB9-4D92-BC50-D11510989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17FC0E3-7CC7-4188-BC7A-7E8FB5564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585D33A-4A62-6C33-D14A-94AFC33D18E5}"/>
              </a:ext>
            </a:extLst>
          </p:cNvPr>
          <p:cNvSpPr>
            <a:spLocks noGrp="1"/>
          </p:cNvSpPr>
          <p:nvPr>
            <p:ph type="ctrTitle"/>
          </p:nvPr>
        </p:nvSpPr>
        <p:spPr>
          <a:xfrm>
            <a:off x="453142" y="732349"/>
            <a:ext cx="6542916" cy="2782508"/>
          </a:xfrm>
        </p:spPr>
        <p:txBody>
          <a:bodyPr anchor="ctr">
            <a:normAutofit/>
          </a:bodyPr>
          <a:lstStyle/>
          <a:p>
            <a:pPr algn="l"/>
            <a:r>
              <a:rPr lang="en-US">
                <a:solidFill>
                  <a:schemeClr val="tx2">
                    <a:alpha val="80000"/>
                  </a:schemeClr>
                </a:solidFill>
              </a:rPr>
              <a:t>NBA Salary Regression Analysis </a:t>
            </a:r>
          </a:p>
        </p:txBody>
      </p:sp>
      <p:sp>
        <p:nvSpPr>
          <p:cNvPr id="3" name="Subtitle 2">
            <a:extLst>
              <a:ext uri="{FF2B5EF4-FFF2-40B4-BE49-F238E27FC236}">
                <a16:creationId xmlns:a16="http://schemas.microsoft.com/office/drawing/2014/main" id="{889E3AE8-D6D7-2385-1AFC-FF381F780840}"/>
              </a:ext>
            </a:extLst>
          </p:cNvPr>
          <p:cNvSpPr>
            <a:spLocks noGrp="1"/>
          </p:cNvSpPr>
          <p:nvPr>
            <p:ph type="subTitle" idx="1"/>
          </p:nvPr>
        </p:nvSpPr>
        <p:spPr>
          <a:xfrm>
            <a:off x="7188593" y="725465"/>
            <a:ext cx="4612131" cy="2232201"/>
          </a:xfrm>
        </p:spPr>
        <p:txBody>
          <a:bodyPr anchor="ctr">
            <a:normAutofit/>
          </a:bodyPr>
          <a:lstStyle/>
          <a:p>
            <a:pPr algn="l"/>
            <a:r>
              <a:rPr lang="en-US">
                <a:solidFill>
                  <a:schemeClr val="tx2">
                    <a:alpha val="80000"/>
                  </a:schemeClr>
                </a:solidFill>
              </a:rPr>
              <a:t>Jonathan Yun</a:t>
            </a:r>
          </a:p>
        </p:txBody>
      </p:sp>
      <p:pic>
        <p:nvPicPr>
          <p:cNvPr id="4" name="Picture 3">
            <a:extLst>
              <a:ext uri="{FF2B5EF4-FFF2-40B4-BE49-F238E27FC236}">
                <a16:creationId xmlns:a16="http://schemas.microsoft.com/office/drawing/2014/main" id="{64C82F6B-82E1-34BE-F064-740AF0A934C0}"/>
              </a:ext>
            </a:extLst>
          </p:cNvPr>
          <p:cNvPicPr>
            <a:picLocks noChangeAspect="1"/>
          </p:cNvPicPr>
          <p:nvPr/>
        </p:nvPicPr>
        <p:blipFill rotWithShape="1">
          <a:blip r:embed="rId2"/>
          <a:srcRect t="28157" r="2" b="25918"/>
          <a:stretch/>
        </p:blipFill>
        <p:spPr>
          <a:xfrm>
            <a:off x="1" y="3271957"/>
            <a:ext cx="12198212" cy="3599364"/>
          </a:xfrm>
          <a:custGeom>
            <a:avLst/>
            <a:gdLst/>
            <a:ahLst/>
            <a:cxnLst/>
            <a:rect l="l" t="t" r="r" b="b"/>
            <a:pathLst>
              <a:path w="12178449" h="3424057">
                <a:moveTo>
                  <a:pt x="8778628" y="0"/>
                </a:moveTo>
                <a:lnTo>
                  <a:pt x="9096995" y="0"/>
                </a:lnTo>
                <a:lnTo>
                  <a:pt x="9540073" y="10341"/>
                </a:lnTo>
                <a:cubicBezTo>
                  <a:pt x="10154127" y="37036"/>
                  <a:pt x="10847400" y="104023"/>
                  <a:pt x="11653844" y="224215"/>
                </a:cubicBezTo>
                <a:lnTo>
                  <a:pt x="12178449" y="307575"/>
                </a:lnTo>
                <a:lnTo>
                  <a:pt x="12178449" y="3424056"/>
                </a:lnTo>
                <a:lnTo>
                  <a:pt x="0" y="3424057"/>
                </a:lnTo>
                <a:lnTo>
                  <a:pt x="0" y="1093185"/>
                </a:lnTo>
                <a:lnTo>
                  <a:pt x="851945" y="1080793"/>
                </a:lnTo>
                <a:cubicBezTo>
                  <a:pt x="4637202" y="967650"/>
                  <a:pt x="5848483" y="115490"/>
                  <a:pt x="8385751" y="7749"/>
                </a:cubicBezTo>
                <a:close/>
              </a:path>
            </a:pathLst>
          </a:custGeom>
        </p:spPr>
      </p:pic>
    </p:spTree>
    <p:extLst>
      <p:ext uri="{BB962C8B-B14F-4D97-AF65-F5344CB8AC3E}">
        <p14:creationId xmlns:p14="http://schemas.microsoft.com/office/powerpoint/2010/main" val="3561244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CBD5B7A-3317-E8CA-F9CA-E965210F37CB}"/>
              </a:ext>
            </a:extLst>
          </p:cNvPr>
          <p:cNvSpPr>
            <a:spLocks noGrp="1"/>
          </p:cNvSpPr>
          <p:nvPr>
            <p:ph type="title"/>
          </p:nvPr>
        </p:nvSpPr>
        <p:spPr>
          <a:xfrm>
            <a:off x="457200" y="728906"/>
            <a:ext cx="10754527" cy="2228755"/>
          </a:xfrm>
        </p:spPr>
        <p:txBody>
          <a:bodyPr anchor="b">
            <a:normAutofit/>
          </a:bodyPr>
          <a:lstStyle/>
          <a:p>
            <a:r>
              <a:rPr lang="en-US" dirty="0">
                <a:solidFill>
                  <a:schemeClr val="tx2"/>
                </a:solidFill>
              </a:rPr>
              <a:t>Regression Analysis</a:t>
            </a:r>
          </a:p>
        </p:txBody>
      </p:sp>
      <p:sp>
        <p:nvSpPr>
          <p:cNvPr id="3" name="Content Placeholder 2">
            <a:extLst>
              <a:ext uri="{FF2B5EF4-FFF2-40B4-BE49-F238E27FC236}">
                <a16:creationId xmlns:a16="http://schemas.microsoft.com/office/drawing/2014/main" id="{68947C10-672F-400B-97A3-8568876F9624}"/>
              </a:ext>
            </a:extLst>
          </p:cNvPr>
          <p:cNvSpPr>
            <a:spLocks noGrp="1"/>
          </p:cNvSpPr>
          <p:nvPr>
            <p:ph idx="1"/>
          </p:nvPr>
        </p:nvSpPr>
        <p:spPr>
          <a:xfrm>
            <a:off x="457201" y="3257633"/>
            <a:ext cx="9745506" cy="2552886"/>
          </a:xfrm>
        </p:spPr>
        <p:txBody>
          <a:bodyPr anchor="t">
            <a:normAutofit/>
          </a:bodyPr>
          <a:lstStyle/>
          <a:p>
            <a:r>
              <a:rPr lang="en-US" sz="1800" dirty="0">
                <a:solidFill>
                  <a:schemeClr val="tx2"/>
                </a:solidFill>
              </a:rPr>
              <a:t>Applied Lasso, Ridge and Decision Tree regression models to all three sets of the data.</a:t>
            </a:r>
          </a:p>
          <a:p>
            <a:endParaRPr lang="en-US" sz="1800" dirty="0">
              <a:solidFill>
                <a:schemeClr val="tx2"/>
              </a:solidFill>
            </a:endParaRPr>
          </a:p>
          <a:p>
            <a:r>
              <a:rPr lang="en-US" sz="1800" dirty="0">
                <a:solidFill>
                  <a:schemeClr val="tx2"/>
                </a:solidFill>
              </a:rPr>
              <a:t>After comparing the models to each other and determined the best performing regression model.</a:t>
            </a:r>
          </a:p>
          <a:p>
            <a:endParaRPr lang="en-US" sz="1800" dirty="0">
              <a:solidFill>
                <a:schemeClr val="tx2"/>
              </a:solidFill>
            </a:endParaRPr>
          </a:p>
          <a:p>
            <a:endParaRPr lang="en-US" sz="1800" dirty="0">
              <a:solidFill>
                <a:schemeClr val="tx2"/>
              </a:solidFill>
            </a:endParaRPr>
          </a:p>
        </p:txBody>
      </p:sp>
    </p:spTree>
    <p:extLst>
      <p:ext uri="{BB962C8B-B14F-4D97-AF65-F5344CB8AC3E}">
        <p14:creationId xmlns:p14="http://schemas.microsoft.com/office/powerpoint/2010/main" val="262198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7" name="Picture 6" descr="Table&#10;&#10;Description automatically generated with medium confidence">
            <a:extLst>
              <a:ext uri="{FF2B5EF4-FFF2-40B4-BE49-F238E27FC236}">
                <a16:creationId xmlns:a16="http://schemas.microsoft.com/office/drawing/2014/main" id="{33EA2DEC-242D-704B-0F1F-E8CCBA845814}"/>
              </a:ext>
            </a:extLst>
          </p:cNvPr>
          <p:cNvPicPr>
            <a:picLocks noChangeAspect="1"/>
          </p:cNvPicPr>
          <p:nvPr/>
        </p:nvPicPr>
        <p:blipFill>
          <a:blip r:embed="rId2"/>
          <a:stretch>
            <a:fillRect/>
          </a:stretch>
        </p:blipFill>
        <p:spPr>
          <a:xfrm>
            <a:off x="952499" y="1136650"/>
            <a:ext cx="10336961" cy="4606966"/>
          </a:xfrm>
          <a:prstGeom prst="rect">
            <a:avLst/>
          </a:prstGeom>
        </p:spPr>
      </p:pic>
    </p:spTree>
    <p:extLst>
      <p:ext uri="{BB962C8B-B14F-4D97-AF65-F5344CB8AC3E}">
        <p14:creationId xmlns:p14="http://schemas.microsoft.com/office/powerpoint/2010/main" val="3985874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5" name="Picture 4" descr="Table&#10;&#10;Description automatically generated">
            <a:extLst>
              <a:ext uri="{FF2B5EF4-FFF2-40B4-BE49-F238E27FC236}">
                <a16:creationId xmlns:a16="http://schemas.microsoft.com/office/drawing/2014/main" id="{9829B891-62D0-5F02-C11D-650BF2F96981}"/>
              </a:ext>
            </a:extLst>
          </p:cNvPr>
          <p:cNvPicPr>
            <a:picLocks noChangeAspect="1"/>
          </p:cNvPicPr>
          <p:nvPr/>
        </p:nvPicPr>
        <p:blipFill>
          <a:blip r:embed="rId2"/>
          <a:stretch>
            <a:fillRect/>
          </a:stretch>
        </p:blipFill>
        <p:spPr>
          <a:xfrm>
            <a:off x="967629" y="1355568"/>
            <a:ext cx="10590644" cy="4673865"/>
          </a:xfrm>
          <a:prstGeom prst="rect">
            <a:avLst/>
          </a:prstGeom>
        </p:spPr>
      </p:pic>
    </p:spTree>
    <p:extLst>
      <p:ext uri="{BB962C8B-B14F-4D97-AF65-F5344CB8AC3E}">
        <p14:creationId xmlns:p14="http://schemas.microsoft.com/office/powerpoint/2010/main" val="3063268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9"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A434886-BD28-A598-D36C-8F69AA9E4CDA}"/>
              </a:ext>
            </a:extLst>
          </p:cNvPr>
          <p:cNvSpPr>
            <a:spLocks noGrp="1"/>
          </p:cNvSpPr>
          <p:nvPr>
            <p:ph type="title"/>
          </p:nvPr>
        </p:nvSpPr>
        <p:spPr>
          <a:xfrm>
            <a:off x="457200" y="728906"/>
            <a:ext cx="10754527" cy="2228755"/>
          </a:xfrm>
        </p:spPr>
        <p:txBody>
          <a:bodyPr anchor="b">
            <a:normAutofit/>
          </a:bodyPr>
          <a:lstStyle/>
          <a:p>
            <a:r>
              <a:rPr lang="en-US" dirty="0">
                <a:solidFill>
                  <a:schemeClr val="tx2"/>
                </a:solidFill>
              </a:rPr>
              <a:t>Results and Conclusions</a:t>
            </a:r>
          </a:p>
        </p:txBody>
      </p:sp>
      <p:sp>
        <p:nvSpPr>
          <p:cNvPr id="3" name="Content Placeholder 2">
            <a:extLst>
              <a:ext uri="{FF2B5EF4-FFF2-40B4-BE49-F238E27FC236}">
                <a16:creationId xmlns:a16="http://schemas.microsoft.com/office/drawing/2014/main" id="{750B8CFF-0FBD-2011-4D11-8183F2F1C694}"/>
              </a:ext>
            </a:extLst>
          </p:cNvPr>
          <p:cNvSpPr>
            <a:spLocks noGrp="1"/>
          </p:cNvSpPr>
          <p:nvPr>
            <p:ph idx="1"/>
          </p:nvPr>
        </p:nvSpPr>
        <p:spPr>
          <a:xfrm>
            <a:off x="457201" y="3257633"/>
            <a:ext cx="9745506" cy="2552886"/>
          </a:xfrm>
        </p:spPr>
        <p:txBody>
          <a:bodyPr anchor="t">
            <a:normAutofit/>
          </a:bodyPr>
          <a:lstStyle/>
          <a:p>
            <a:r>
              <a:rPr lang="en-US" sz="1800" dirty="0">
                <a:solidFill>
                  <a:schemeClr val="tx2"/>
                </a:solidFill>
              </a:rPr>
              <a:t>From our model I found that it is extremely hard to calculate the salary of an NBA player accurately. </a:t>
            </a:r>
          </a:p>
          <a:p>
            <a:r>
              <a:rPr lang="en-US" sz="1800" dirty="0">
                <a:solidFill>
                  <a:schemeClr val="tx2"/>
                </a:solidFill>
              </a:rPr>
              <a:t>There can be players that are on rookie deals earning significantly less money but have great career statistics. </a:t>
            </a:r>
          </a:p>
          <a:p>
            <a:r>
              <a:rPr lang="en-US" sz="1800" dirty="0">
                <a:solidFill>
                  <a:schemeClr val="tx2"/>
                </a:solidFill>
              </a:rPr>
              <a:t>There can also be players that are on big deals earning a large sum but have been falling off in their performance. </a:t>
            </a:r>
          </a:p>
        </p:txBody>
      </p:sp>
    </p:spTree>
    <p:extLst>
      <p:ext uri="{BB962C8B-B14F-4D97-AF65-F5344CB8AC3E}">
        <p14:creationId xmlns:p14="http://schemas.microsoft.com/office/powerpoint/2010/main" val="1309764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FF1743-9223-C93A-FF10-FA0230B71DE3}"/>
              </a:ext>
            </a:extLst>
          </p:cNvPr>
          <p:cNvSpPr>
            <a:spLocks noGrp="1"/>
          </p:cNvSpPr>
          <p:nvPr>
            <p:ph type="title"/>
          </p:nvPr>
        </p:nvSpPr>
        <p:spPr>
          <a:xfrm>
            <a:off x="457200" y="728906"/>
            <a:ext cx="10754527" cy="2228755"/>
          </a:xfrm>
        </p:spPr>
        <p:txBody>
          <a:bodyPr anchor="b">
            <a:normAutofit/>
          </a:bodyPr>
          <a:lstStyle/>
          <a:p>
            <a:r>
              <a:rPr lang="en-US" dirty="0">
                <a:solidFill>
                  <a:schemeClr val="tx2"/>
                </a:solidFill>
              </a:rPr>
              <a:t>Goal</a:t>
            </a:r>
          </a:p>
        </p:txBody>
      </p:sp>
      <p:sp>
        <p:nvSpPr>
          <p:cNvPr id="3" name="Content Placeholder 2">
            <a:extLst>
              <a:ext uri="{FF2B5EF4-FFF2-40B4-BE49-F238E27FC236}">
                <a16:creationId xmlns:a16="http://schemas.microsoft.com/office/drawing/2014/main" id="{A3C8FBE4-FA6F-3C87-BBC8-4F054E98506D}"/>
              </a:ext>
            </a:extLst>
          </p:cNvPr>
          <p:cNvSpPr>
            <a:spLocks noGrp="1"/>
          </p:cNvSpPr>
          <p:nvPr>
            <p:ph idx="1"/>
          </p:nvPr>
        </p:nvSpPr>
        <p:spPr>
          <a:xfrm>
            <a:off x="457201" y="3257633"/>
            <a:ext cx="9745506" cy="2552886"/>
          </a:xfrm>
        </p:spPr>
        <p:txBody>
          <a:bodyPr anchor="t">
            <a:normAutofit/>
          </a:bodyPr>
          <a:lstStyle/>
          <a:p>
            <a:r>
              <a:rPr lang="en-US" sz="1800" dirty="0">
                <a:solidFill>
                  <a:schemeClr val="tx2"/>
                </a:solidFill>
              </a:rPr>
              <a:t>The goal is to accurately predict NBA players salaries by using past players career statistics, demographics and salaries.</a:t>
            </a:r>
          </a:p>
          <a:p>
            <a:endParaRPr lang="en-US" sz="1800" dirty="0">
              <a:solidFill>
                <a:schemeClr val="tx2"/>
              </a:solidFill>
            </a:endParaRPr>
          </a:p>
          <a:p>
            <a:r>
              <a:rPr lang="en-US" sz="1800" dirty="0">
                <a:solidFill>
                  <a:schemeClr val="tx2"/>
                </a:solidFill>
              </a:rPr>
              <a:t>I plan to achieve this goal by utilizing multiple regression analysis techniques and then compare the regression techniques to each other to find the best performing model. </a:t>
            </a:r>
          </a:p>
        </p:txBody>
      </p:sp>
    </p:spTree>
    <p:extLst>
      <p:ext uri="{BB962C8B-B14F-4D97-AF65-F5344CB8AC3E}">
        <p14:creationId xmlns:p14="http://schemas.microsoft.com/office/powerpoint/2010/main" val="4047179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F5C9F25-54BD-A44A-7D45-BE043F052C2B}"/>
              </a:ext>
            </a:extLst>
          </p:cNvPr>
          <p:cNvSpPr>
            <a:spLocks noGrp="1"/>
          </p:cNvSpPr>
          <p:nvPr>
            <p:ph type="title"/>
          </p:nvPr>
        </p:nvSpPr>
        <p:spPr>
          <a:xfrm>
            <a:off x="457200" y="728906"/>
            <a:ext cx="10754527" cy="2228755"/>
          </a:xfrm>
        </p:spPr>
        <p:txBody>
          <a:bodyPr anchor="b">
            <a:normAutofit/>
          </a:bodyPr>
          <a:lstStyle/>
          <a:p>
            <a:r>
              <a:rPr lang="en-US" dirty="0">
                <a:solidFill>
                  <a:schemeClr val="tx2"/>
                </a:solidFill>
              </a:rPr>
              <a:t>Data Background and Source</a:t>
            </a:r>
          </a:p>
        </p:txBody>
      </p:sp>
      <p:sp>
        <p:nvSpPr>
          <p:cNvPr id="3" name="Content Placeholder 2">
            <a:extLst>
              <a:ext uri="{FF2B5EF4-FFF2-40B4-BE49-F238E27FC236}">
                <a16:creationId xmlns:a16="http://schemas.microsoft.com/office/drawing/2014/main" id="{9A4EC8EA-B3BB-CE8E-2611-E63CD8AFACC7}"/>
              </a:ext>
            </a:extLst>
          </p:cNvPr>
          <p:cNvSpPr>
            <a:spLocks noGrp="1"/>
          </p:cNvSpPr>
          <p:nvPr>
            <p:ph idx="1"/>
          </p:nvPr>
        </p:nvSpPr>
        <p:spPr>
          <a:xfrm>
            <a:off x="457201" y="3257633"/>
            <a:ext cx="9745506" cy="2552886"/>
          </a:xfrm>
        </p:spPr>
        <p:txBody>
          <a:bodyPr anchor="t">
            <a:normAutofit/>
          </a:bodyPr>
          <a:lstStyle/>
          <a:p>
            <a:r>
              <a:rPr lang="en-US" sz="1800" dirty="0">
                <a:solidFill>
                  <a:schemeClr val="tx2"/>
                </a:solidFill>
              </a:rPr>
              <a:t>The data comes in two datasets, players and salaries</a:t>
            </a:r>
          </a:p>
          <a:p>
            <a:r>
              <a:rPr lang="en-US" sz="1800" dirty="0">
                <a:solidFill>
                  <a:schemeClr val="tx2"/>
                </a:solidFill>
              </a:rPr>
              <a:t>The players data contains a players unique player ID, birthdate, birthplace, career stats, college, draft pick, draft round, height, high school, position, shooting hand and weight.</a:t>
            </a:r>
          </a:p>
          <a:p>
            <a:r>
              <a:rPr lang="en-US" sz="1800" dirty="0">
                <a:solidFill>
                  <a:schemeClr val="tx2"/>
                </a:solidFill>
              </a:rPr>
              <a:t>The salaries data contains player ID, salary, season start year, season end year and team. </a:t>
            </a:r>
          </a:p>
          <a:p>
            <a:endParaRPr lang="en-US" sz="1800" dirty="0">
              <a:solidFill>
                <a:schemeClr val="tx2"/>
              </a:solidFill>
            </a:endParaRPr>
          </a:p>
        </p:txBody>
      </p:sp>
    </p:spTree>
    <p:extLst>
      <p:ext uri="{BB962C8B-B14F-4D97-AF65-F5344CB8AC3E}">
        <p14:creationId xmlns:p14="http://schemas.microsoft.com/office/powerpoint/2010/main" val="4016904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8447693-E1C4-0B56-F418-745D6890D5BD}"/>
              </a:ext>
            </a:extLst>
          </p:cNvPr>
          <p:cNvSpPr>
            <a:spLocks noGrp="1"/>
          </p:cNvSpPr>
          <p:nvPr>
            <p:ph type="title"/>
          </p:nvPr>
        </p:nvSpPr>
        <p:spPr>
          <a:xfrm>
            <a:off x="457200" y="728906"/>
            <a:ext cx="10754527" cy="2228755"/>
          </a:xfrm>
        </p:spPr>
        <p:txBody>
          <a:bodyPr anchor="b">
            <a:normAutofit/>
          </a:bodyPr>
          <a:lstStyle/>
          <a:p>
            <a:r>
              <a:rPr lang="en-US" dirty="0">
                <a:solidFill>
                  <a:schemeClr val="tx2"/>
                </a:solidFill>
              </a:rPr>
              <a:t>Exploratory Data Analysis</a:t>
            </a:r>
          </a:p>
        </p:txBody>
      </p:sp>
      <p:sp>
        <p:nvSpPr>
          <p:cNvPr id="3" name="Content Placeholder 2">
            <a:extLst>
              <a:ext uri="{FF2B5EF4-FFF2-40B4-BE49-F238E27FC236}">
                <a16:creationId xmlns:a16="http://schemas.microsoft.com/office/drawing/2014/main" id="{3A0848E0-F373-7CCE-6C67-E31DCBBB5A0B}"/>
              </a:ext>
            </a:extLst>
          </p:cNvPr>
          <p:cNvSpPr>
            <a:spLocks noGrp="1"/>
          </p:cNvSpPr>
          <p:nvPr>
            <p:ph idx="1"/>
          </p:nvPr>
        </p:nvSpPr>
        <p:spPr>
          <a:xfrm>
            <a:off x="457201" y="3257633"/>
            <a:ext cx="9745506" cy="2552886"/>
          </a:xfrm>
        </p:spPr>
        <p:txBody>
          <a:bodyPr anchor="t">
            <a:normAutofit/>
          </a:bodyPr>
          <a:lstStyle/>
          <a:p>
            <a:r>
              <a:rPr lang="en-US" sz="1800" dirty="0">
                <a:solidFill>
                  <a:schemeClr val="tx2"/>
                </a:solidFill>
              </a:rPr>
              <a:t>According to this </a:t>
            </a:r>
            <a:r>
              <a:rPr lang="en-US" sz="1800" dirty="0">
                <a:solidFill>
                  <a:schemeClr val="tx2"/>
                </a:solidFill>
                <a:hlinkClick r:id="rId2"/>
              </a:rPr>
              <a:t>research article</a:t>
            </a:r>
            <a:r>
              <a:rPr lang="en-US" sz="1800" dirty="0">
                <a:solidFill>
                  <a:schemeClr val="tx2"/>
                </a:solidFill>
              </a:rPr>
              <a:t>, there are three eras of the NBA:</a:t>
            </a:r>
            <a:endParaRPr lang="en-US" sz="1400" dirty="0">
              <a:solidFill>
                <a:schemeClr val="tx2"/>
              </a:solidFill>
            </a:endParaRPr>
          </a:p>
          <a:p>
            <a:r>
              <a:rPr lang="en-US" sz="1400" dirty="0">
                <a:solidFill>
                  <a:schemeClr val="tx2"/>
                </a:solidFill>
              </a:rPr>
              <a:t>1. Classic Era of the NBA which focused on the inside the arc shots</a:t>
            </a:r>
          </a:p>
          <a:p>
            <a:r>
              <a:rPr lang="en-US" sz="1400" dirty="0">
                <a:solidFill>
                  <a:schemeClr val="tx2"/>
                </a:solidFill>
              </a:rPr>
              <a:t>2. Transitional Era of the NBA which evidences the migration from the rim to the three – point line </a:t>
            </a:r>
          </a:p>
          <a:p>
            <a:r>
              <a:rPr lang="en-US" sz="1400" dirty="0">
                <a:solidFill>
                  <a:schemeClr val="tx2"/>
                </a:solidFill>
              </a:rPr>
              <a:t>3. Modern Era of the NBA which is characterized by better shot selection and replacing inefficient two-point shots by more rewarding three-point shots. </a:t>
            </a:r>
          </a:p>
        </p:txBody>
      </p:sp>
    </p:spTree>
    <p:extLst>
      <p:ext uri="{BB962C8B-B14F-4D97-AF65-F5344CB8AC3E}">
        <p14:creationId xmlns:p14="http://schemas.microsoft.com/office/powerpoint/2010/main" val="1815027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5" name="Picture 4" descr="Graphical user interface&#10;&#10;Description automatically generated">
            <a:extLst>
              <a:ext uri="{FF2B5EF4-FFF2-40B4-BE49-F238E27FC236}">
                <a16:creationId xmlns:a16="http://schemas.microsoft.com/office/drawing/2014/main" id="{154FFE07-B3C1-C346-ADC8-FD54901114B5}"/>
              </a:ext>
            </a:extLst>
          </p:cNvPr>
          <p:cNvPicPr>
            <a:picLocks noChangeAspect="1"/>
          </p:cNvPicPr>
          <p:nvPr/>
        </p:nvPicPr>
        <p:blipFill>
          <a:blip r:embed="rId2"/>
          <a:stretch>
            <a:fillRect/>
          </a:stretch>
        </p:blipFill>
        <p:spPr>
          <a:xfrm>
            <a:off x="4675639" y="195108"/>
            <a:ext cx="2614709" cy="6474517"/>
          </a:xfrm>
          <a:prstGeom prst="rect">
            <a:avLst/>
          </a:prstGeom>
        </p:spPr>
      </p:pic>
    </p:spTree>
    <p:extLst>
      <p:ext uri="{BB962C8B-B14F-4D97-AF65-F5344CB8AC3E}">
        <p14:creationId xmlns:p14="http://schemas.microsoft.com/office/powerpoint/2010/main" val="3130702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B3DC10E-53F9-13A4-AF9E-449BF0DEDAC4}"/>
              </a:ext>
            </a:extLst>
          </p:cNvPr>
          <p:cNvSpPr>
            <a:spLocks noGrp="1"/>
          </p:cNvSpPr>
          <p:nvPr>
            <p:ph type="title"/>
          </p:nvPr>
        </p:nvSpPr>
        <p:spPr>
          <a:xfrm>
            <a:off x="457200" y="728906"/>
            <a:ext cx="10754527" cy="2228755"/>
          </a:xfrm>
        </p:spPr>
        <p:txBody>
          <a:bodyPr anchor="b">
            <a:normAutofit/>
          </a:bodyPr>
          <a:lstStyle/>
          <a:p>
            <a:r>
              <a:rPr lang="en-US" dirty="0">
                <a:solidFill>
                  <a:schemeClr val="tx2"/>
                </a:solidFill>
              </a:rPr>
              <a:t>Highest Salaried Players in the NBA for each Era</a:t>
            </a:r>
          </a:p>
        </p:txBody>
      </p:sp>
      <p:pic>
        <p:nvPicPr>
          <p:cNvPr id="1026" name="Picture 2" descr="The Larry Bird connection: How remaining NBA Playoff teams are linked to  Celtics legend | Sporting News">
            <a:extLst>
              <a:ext uri="{FF2B5EF4-FFF2-40B4-BE49-F238E27FC236}">
                <a16:creationId xmlns:a16="http://schemas.microsoft.com/office/drawing/2014/main" id="{C39520BE-E20C-4B1C-D8A2-EA649DD82D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327" y="3685887"/>
            <a:ext cx="3058159" cy="17202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gends profile: Michael Jordan | NBA.com">
            <a:extLst>
              <a:ext uri="{FF2B5EF4-FFF2-40B4-BE49-F238E27FC236}">
                <a16:creationId xmlns:a16="http://schemas.microsoft.com/office/drawing/2014/main" id="{386EE8A1-E0D6-E0C2-1EF5-2B5B782D7C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479" y="3660608"/>
            <a:ext cx="3138750" cy="176554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BA Finals: Steph Curry's 43-point masterpiece helps Golden State Warriors  level series with Boston Celtics | CNN">
            <a:extLst>
              <a:ext uri="{FF2B5EF4-FFF2-40B4-BE49-F238E27FC236}">
                <a16:creationId xmlns:a16="http://schemas.microsoft.com/office/drawing/2014/main" id="{4D2171ED-E566-11E9-9AD4-CE999AEAA5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1955" y="3598820"/>
            <a:ext cx="2838844" cy="18891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C5DEB7C-5C04-7C1D-7D42-C2340AD0DDAD}"/>
              </a:ext>
            </a:extLst>
          </p:cNvPr>
          <p:cNvSpPr txBox="1"/>
          <p:nvPr/>
        </p:nvSpPr>
        <p:spPr>
          <a:xfrm>
            <a:off x="1737949" y="5562943"/>
            <a:ext cx="2269066" cy="369332"/>
          </a:xfrm>
          <a:prstGeom prst="rect">
            <a:avLst/>
          </a:prstGeom>
          <a:noFill/>
        </p:spPr>
        <p:txBody>
          <a:bodyPr wrap="square" rtlCol="0">
            <a:spAutoFit/>
          </a:bodyPr>
          <a:lstStyle/>
          <a:p>
            <a:r>
              <a:rPr lang="en-US" dirty="0"/>
              <a:t>Larry Bird</a:t>
            </a:r>
          </a:p>
        </p:txBody>
      </p:sp>
      <p:sp>
        <p:nvSpPr>
          <p:cNvPr id="5" name="TextBox 4">
            <a:extLst>
              <a:ext uri="{FF2B5EF4-FFF2-40B4-BE49-F238E27FC236}">
                <a16:creationId xmlns:a16="http://schemas.microsoft.com/office/drawing/2014/main" id="{4F3AC4B5-2D23-FB31-0011-094D5ED7BCBD}"/>
              </a:ext>
            </a:extLst>
          </p:cNvPr>
          <p:cNvSpPr txBox="1"/>
          <p:nvPr/>
        </p:nvSpPr>
        <p:spPr>
          <a:xfrm>
            <a:off x="5300133" y="5562943"/>
            <a:ext cx="1894675" cy="369332"/>
          </a:xfrm>
          <a:prstGeom prst="rect">
            <a:avLst/>
          </a:prstGeom>
          <a:noFill/>
        </p:spPr>
        <p:txBody>
          <a:bodyPr wrap="square" rtlCol="0">
            <a:spAutoFit/>
          </a:bodyPr>
          <a:lstStyle/>
          <a:p>
            <a:r>
              <a:rPr lang="en-US" dirty="0"/>
              <a:t>Michael Jordan</a:t>
            </a:r>
          </a:p>
        </p:txBody>
      </p:sp>
      <p:sp>
        <p:nvSpPr>
          <p:cNvPr id="6" name="TextBox 5">
            <a:extLst>
              <a:ext uri="{FF2B5EF4-FFF2-40B4-BE49-F238E27FC236}">
                <a16:creationId xmlns:a16="http://schemas.microsoft.com/office/drawing/2014/main" id="{1F6DF97F-38AF-4C55-2CEE-2C9EEDC732AD}"/>
              </a:ext>
            </a:extLst>
          </p:cNvPr>
          <p:cNvSpPr txBox="1"/>
          <p:nvPr/>
        </p:nvSpPr>
        <p:spPr>
          <a:xfrm>
            <a:off x="9202945" y="5562943"/>
            <a:ext cx="1800136" cy="369332"/>
          </a:xfrm>
          <a:prstGeom prst="rect">
            <a:avLst/>
          </a:prstGeom>
          <a:noFill/>
        </p:spPr>
        <p:txBody>
          <a:bodyPr wrap="square" rtlCol="0">
            <a:spAutoFit/>
          </a:bodyPr>
          <a:lstStyle/>
          <a:p>
            <a:r>
              <a:rPr lang="en-US" dirty="0"/>
              <a:t>Stephen Curry</a:t>
            </a:r>
          </a:p>
        </p:txBody>
      </p:sp>
    </p:spTree>
    <p:extLst>
      <p:ext uri="{BB962C8B-B14F-4D97-AF65-F5344CB8AC3E}">
        <p14:creationId xmlns:p14="http://schemas.microsoft.com/office/powerpoint/2010/main" val="460496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9"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B3745DB-0846-5F63-C33C-31D0D411A40D}"/>
              </a:ext>
            </a:extLst>
          </p:cNvPr>
          <p:cNvSpPr>
            <a:spLocks noGrp="1"/>
          </p:cNvSpPr>
          <p:nvPr>
            <p:ph type="title"/>
          </p:nvPr>
        </p:nvSpPr>
        <p:spPr>
          <a:xfrm>
            <a:off x="457200" y="728906"/>
            <a:ext cx="10754527" cy="2228755"/>
          </a:xfrm>
        </p:spPr>
        <p:txBody>
          <a:bodyPr anchor="b">
            <a:normAutofit/>
          </a:bodyPr>
          <a:lstStyle/>
          <a:p>
            <a:r>
              <a:rPr lang="en-US" dirty="0">
                <a:solidFill>
                  <a:schemeClr val="tx2"/>
                </a:solidFill>
              </a:rPr>
              <a:t>Feature Selection</a:t>
            </a:r>
          </a:p>
        </p:txBody>
      </p:sp>
      <p:sp>
        <p:nvSpPr>
          <p:cNvPr id="3" name="Content Placeholder 2">
            <a:extLst>
              <a:ext uri="{FF2B5EF4-FFF2-40B4-BE49-F238E27FC236}">
                <a16:creationId xmlns:a16="http://schemas.microsoft.com/office/drawing/2014/main" id="{FF6B8028-2CC5-406B-A939-83B37A063C61}"/>
              </a:ext>
            </a:extLst>
          </p:cNvPr>
          <p:cNvSpPr>
            <a:spLocks noGrp="1"/>
          </p:cNvSpPr>
          <p:nvPr>
            <p:ph idx="1"/>
          </p:nvPr>
        </p:nvSpPr>
        <p:spPr>
          <a:xfrm>
            <a:off x="457201" y="3257633"/>
            <a:ext cx="9745506" cy="2552886"/>
          </a:xfrm>
        </p:spPr>
        <p:txBody>
          <a:bodyPr anchor="t">
            <a:normAutofit lnSpcReduction="10000"/>
          </a:bodyPr>
          <a:lstStyle/>
          <a:p>
            <a:r>
              <a:rPr lang="en-US" sz="1800" dirty="0">
                <a:solidFill>
                  <a:schemeClr val="tx2"/>
                </a:solidFill>
              </a:rPr>
              <a:t>From there I applied Recursive Feature Elimination, RFE, to the model. </a:t>
            </a:r>
          </a:p>
          <a:p>
            <a:r>
              <a:rPr lang="en-US" sz="1800" dirty="0">
                <a:solidFill>
                  <a:schemeClr val="tx2"/>
                </a:solidFill>
              </a:rPr>
              <a:t>RFE works by training the model on the full set of features and then recursively removing the least important features based on their importance ranking, typically obtained from the coefficients of the model. </a:t>
            </a:r>
          </a:p>
          <a:p>
            <a:r>
              <a:rPr lang="en-US" sz="1800" dirty="0">
                <a:solidFill>
                  <a:schemeClr val="tx2"/>
                </a:solidFill>
              </a:rPr>
              <a:t>From RFE it was determined that the following features were most important to the model:</a:t>
            </a:r>
          </a:p>
          <a:p>
            <a:pPr lvl="1"/>
            <a:r>
              <a:rPr lang="en-US" sz="1400" dirty="0">
                <a:solidFill>
                  <a:schemeClr val="tx2"/>
                </a:solidFill>
              </a:rPr>
              <a:t>Season End Year, Season Start Year, Career Assists, Career Free Throw %, Career Points per Match, Career Tries, Career Win Share, Height and Weight</a:t>
            </a:r>
          </a:p>
        </p:txBody>
      </p:sp>
    </p:spTree>
    <p:extLst>
      <p:ext uri="{BB962C8B-B14F-4D97-AF65-F5344CB8AC3E}">
        <p14:creationId xmlns:p14="http://schemas.microsoft.com/office/powerpoint/2010/main" val="254603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1026" name="Picture 2">
            <a:extLst>
              <a:ext uri="{FF2B5EF4-FFF2-40B4-BE49-F238E27FC236}">
                <a16:creationId xmlns:a16="http://schemas.microsoft.com/office/drawing/2014/main" id="{7B6AC4A6-04D0-A937-8A1C-4F8DCF01C6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413" y="1385590"/>
            <a:ext cx="10693829" cy="3698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955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2050" name="Picture 2">
            <a:extLst>
              <a:ext uri="{FF2B5EF4-FFF2-40B4-BE49-F238E27FC236}">
                <a16:creationId xmlns:a16="http://schemas.microsoft.com/office/drawing/2014/main" id="{41A48C84-F92F-2393-03B7-A1806A5AF6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86" y="1621511"/>
            <a:ext cx="11978456" cy="347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482758"/>
      </p:ext>
    </p:extLst>
  </p:cSld>
  <p:clrMapOvr>
    <a:masterClrMapping/>
  </p:clrMapOvr>
</p:sld>
</file>

<file path=ppt/theme/theme1.xml><?xml version="1.0" encoding="utf-8"?>
<a:theme xmlns:a="http://schemas.openxmlformats.org/drawingml/2006/main" name="SineVTI">
  <a:themeElements>
    <a:clrScheme name="AnalogousFromRegularSeedLeftStep">
      <a:dk1>
        <a:srgbClr val="000000"/>
      </a:dk1>
      <a:lt1>
        <a:srgbClr val="FFFFFF"/>
      </a:lt1>
      <a:dk2>
        <a:srgbClr val="251A2F"/>
      </a:dk2>
      <a:lt2>
        <a:srgbClr val="F0F3F1"/>
      </a:lt2>
      <a:accent1>
        <a:srgbClr val="E729A7"/>
      </a:accent1>
      <a:accent2>
        <a:srgbClr val="C617D5"/>
      </a:accent2>
      <a:accent3>
        <a:srgbClr val="8929E7"/>
      </a:accent3>
      <a:accent4>
        <a:srgbClr val="3C2DD9"/>
      </a:accent4>
      <a:accent5>
        <a:srgbClr val="2968E7"/>
      </a:accent5>
      <a:accent6>
        <a:srgbClr val="17A5D5"/>
      </a:accent6>
      <a:hlink>
        <a:srgbClr val="349D57"/>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otalTime>766</TotalTime>
  <Words>413</Words>
  <Application>Microsoft Macintosh PowerPoint</Application>
  <PresentationFormat>Widescreen</PresentationFormat>
  <Paragraphs>32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Avenir Next LT Pro</vt:lpstr>
      <vt:lpstr>Posterama</vt:lpstr>
      <vt:lpstr>SineVTI</vt:lpstr>
      <vt:lpstr>NBA Salary Regression Analysis </vt:lpstr>
      <vt:lpstr>Goal</vt:lpstr>
      <vt:lpstr>Data Background and Source</vt:lpstr>
      <vt:lpstr>Exploratory Data Analysis</vt:lpstr>
      <vt:lpstr>PowerPoint Presentation</vt:lpstr>
      <vt:lpstr>Highest Salaried Players in the NBA for each Era</vt:lpstr>
      <vt:lpstr>Feature Selection</vt:lpstr>
      <vt:lpstr>PowerPoint Presentation</vt:lpstr>
      <vt:lpstr>PowerPoint Presentation</vt:lpstr>
      <vt:lpstr>Regression Analysis</vt:lpstr>
      <vt:lpstr>PowerPoint Presentation</vt:lpstr>
      <vt:lpstr>PowerPoint Presentation</vt:lpstr>
      <vt:lpstr>Results and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Salary Regression Analysis </dc:title>
  <dc:creator>Jonathan Yun</dc:creator>
  <cp:lastModifiedBy>Jonathan Yun</cp:lastModifiedBy>
  <cp:revision>4</cp:revision>
  <dcterms:created xsi:type="dcterms:W3CDTF">2023-04-26T00:26:02Z</dcterms:created>
  <dcterms:modified xsi:type="dcterms:W3CDTF">2023-04-26T23:26:28Z</dcterms:modified>
</cp:coreProperties>
</file>