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28800425" cy="39600188"/>
  <p:notesSz cx="6858000" cy="9144000"/>
  <p:defaultTextStyle>
    <a:defPPr>
      <a:defRPr lang="pt-BR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>
        <p:scale>
          <a:sx n="50" d="100"/>
          <a:sy n="50" d="100"/>
        </p:scale>
        <p:origin x="294" y="-2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6480867"/>
            <a:ext cx="24480361" cy="13786732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20799268"/>
            <a:ext cx="21600319" cy="9560876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B42E-404A-42C9-B480-3A278D77ABCB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A282-CB90-4018-A770-7BC3D1B661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16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B42E-404A-42C9-B480-3A278D77ABCB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A282-CB90-4018-A770-7BC3D1B661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37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2108343"/>
            <a:ext cx="6210092" cy="3355932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2108343"/>
            <a:ext cx="18270270" cy="33559329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B42E-404A-42C9-B480-3A278D77ABCB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A282-CB90-4018-A770-7BC3D1B661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66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B42E-404A-42C9-B480-3A278D77ABCB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A282-CB90-4018-A770-7BC3D1B661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2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9872559"/>
            <a:ext cx="24840367" cy="16472575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26500971"/>
            <a:ext cx="24840367" cy="8662538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B42E-404A-42C9-B480-3A278D77ABCB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A282-CB90-4018-A770-7BC3D1B661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23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10541716"/>
            <a:ext cx="12240181" cy="2512595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10541716"/>
            <a:ext cx="12240181" cy="2512595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B42E-404A-42C9-B480-3A278D77ABCB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A282-CB90-4018-A770-7BC3D1B661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75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108352"/>
            <a:ext cx="24840367" cy="765420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9707549"/>
            <a:ext cx="12183928" cy="4757520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4465069"/>
            <a:ext cx="12183928" cy="212759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9707549"/>
            <a:ext cx="12243932" cy="4757520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4465069"/>
            <a:ext cx="12243932" cy="212759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B42E-404A-42C9-B480-3A278D77ABCB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A282-CB90-4018-A770-7BC3D1B661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70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B42E-404A-42C9-B480-3A278D77ABCB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A282-CB90-4018-A770-7BC3D1B661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39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B42E-404A-42C9-B480-3A278D77ABCB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A282-CB90-4018-A770-7BC3D1B661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82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640012"/>
            <a:ext cx="9288887" cy="9240044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5701703"/>
            <a:ext cx="14580215" cy="28141800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1880056"/>
            <a:ext cx="9288887" cy="22009274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B42E-404A-42C9-B480-3A278D77ABCB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A282-CB90-4018-A770-7BC3D1B661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00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640012"/>
            <a:ext cx="9288887" cy="9240044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5701703"/>
            <a:ext cx="14580215" cy="28141800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1880056"/>
            <a:ext cx="9288887" cy="22009274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B42E-404A-42C9-B480-3A278D77ABCB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A282-CB90-4018-A770-7BC3D1B661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98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2108352"/>
            <a:ext cx="24840367" cy="7654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10541716"/>
            <a:ext cx="24840367" cy="25125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36703516"/>
            <a:ext cx="6480096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0B42E-404A-42C9-B480-3A278D77ABCB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36703516"/>
            <a:ext cx="9720143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36703516"/>
            <a:ext cx="6480096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FA282-CB90-4018-A770-7BC3D1B661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81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1E82408-1A85-0148-A6B9-0145787C7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710" y="150375"/>
            <a:ext cx="14135438" cy="5342907"/>
          </a:xfrm>
          <a:prstGeom prst="rect">
            <a:avLst/>
          </a:prstGeom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09239" y="5202091"/>
            <a:ext cx="26065652" cy="332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77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77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77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77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77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77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77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77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77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pt-BR" altLang="pt-BR" sz="5400" b="1" dirty="0">
                <a:solidFill>
                  <a:schemeClr val="tx1"/>
                </a:solidFill>
                <a:latin typeface="+mj-lt"/>
              </a:rPr>
              <a:t>DESENVOLVIMENTO DE UM PROTÓTIPO DE SOFTWARE EDUCACIONAL PARA AUXÍLIO NA APRENDIZAGEM DE GRAFOS EM DISCIPLINAS DE COMPUTAÇÃO</a:t>
            </a:r>
            <a:endParaRPr lang="pt-BR" altLang="pt-BR" sz="4000" b="1" dirty="0">
              <a:solidFill>
                <a:srgbClr val="000000"/>
              </a:solidFill>
              <a:latin typeface="+mj-lt"/>
            </a:endParaRPr>
          </a:p>
          <a:p>
            <a:pPr eaLnBrk="1" hangingPunct="1">
              <a:buClrTx/>
              <a:buFontTx/>
              <a:buNone/>
            </a:pPr>
            <a:r>
              <a:rPr lang="pt-BR" altLang="pt-BR" sz="4000" b="1" dirty="0">
                <a:solidFill>
                  <a:srgbClr val="000000"/>
                </a:solidFill>
                <a:latin typeface="+mj-lt"/>
              </a:rPr>
              <a:t>Equipe: Jonathas Gonçalves Picoli, Thiago  Machado Mendes</a:t>
            </a:r>
          </a:p>
          <a:p>
            <a:pPr eaLnBrk="1" hangingPunct="1">
              <a:buClrTx/>
              <a:buFontTx/>
              <a:buNone/>
            </a:pPr>
            <a:r>
              <a:rPr lang="pt-BR" altLang="pt-BR" sz="4000" b="1" dirty="0" err="1">
                <a:solidFill>
                  <a:srgbClr val="000000"/>
                </a:solidFill>
                <a:latin typeface="+mj-lt"/>
              </a:rPr>
              <a:t>Prof</a:t>
            </a:r>
            <a:r>
              <a:rPr lang="pt-BR" altLang="pt-BR" sz="4000" b="1" dirty="0">
                <a:solidFill>
                  <a:srgbClr val="000000"/>
                </a:solidFill>
                <a:latin typeface="+mj-lt"/>
              </a:rPr>
              <a:t>(a)º Orientador(a): Rafael Vargas Mesquita dos Santos</a:t>
            </a: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1143002" y="8682572"/>
            <a:ext cx="12848611" cy="857400"/>
          </a:xfrm>
          <a:prstGeom prst="rect">
            <a:avLst/>
          </a:prstGeom>
          <a:solidFill>
            <a:srgbClr val="00B050"/>
          </a:solidFill>
          <a:ln w="9360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r>
              <a:rPr lang="pt-BR" altLang="pt-BR" sz="4400" dirty="0"/>
              <a:t>INTRODUÇÃO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1"/>
          </p:nvPr>
        </p:nvSpPr>
        <p:spPr>
          <a:xfrm>
            <a:off x="1110345" y="10055026"/>
            <a:ext cx="12475028" cy="828871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altLang="pt-BR" sz="4300" dirty="0">
                <a:solidFill>
                  <a:srgbClr val="000000"/>
                </a:solidFill>
              </a:rPr>
              <a:t>Atualmente o mercado de trabalho exige cada vez mais dos profissionais, tornando a graduação requisito mínimo para diversas funções.</a:t>
            </a:r>
          </a:p>
          <a:p>
            <a:pPr marL="0" indent="0" algn="just">
              <a:buNone/>
            </a:pPr>
            <a:r>
              <a:rPr lang="pt-BR" altLang="pt-BR" sz="4300" dirty="0">
                <a:solidFill>
                  <a:srgbClr val="000000"/>
                </a:solidFill>
              </a:rPr>
              <a:t>O censo da educação superior brasileira, revelou que em 2014 haviam mais de 8 milhões de egressos na graduação (INEP, 2015). Apesar de expressivo, esse número traz um dado preocupante. Em 2014, 49% dos alunos abandonaram o curso para o qual foram aprovados (INEP, 2015).</a:t>
            </a:r>
          </a:p>
          <a:p>
            <a:pPr marL="0" indent="0" algn="just">
              <a:buNone/>
            </a:pPr>
            <a:r>
              <a:rPr lang="pt-BR" altLang="pt-BR" sz="4300" dirty="0">
                <a:solidFill>
                  <a:srgbClr val="000000"/>
                </a:solidFill>
              </a:rPr>
              <a:t>Os avanços tecnológicos tornam o cotidiano dos alunos mais dinâmico e isso gera um impacto em relação aos métodos engessados utilizados em sala de aula.</a:t>
            </a:r>
          </a:p>
          <a:p>
            <a:pPr marL="0" indent="0">
              <a:buNone/>
            </a:pPr>
            <a:endParaRPr lang="pt-BR" altLang="pt-BR" sz="4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pt-BR" altLang="pt-BR" sz="4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pt-BR" altLang="pt-BR" sz="4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pt-BR" altLang="pt-BR" sz="4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pt-BR" altLang="pt-BR" sz="4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7" name="Espaço Reservado para Conteúdo 7"/>
          <p:cNvSpPr>
            <a:spLocks noGrp="1"/>
          </p:cNvSpPr>
          <p:nvPr>
            <p:ph sz="half" idx="2"/>
          </p:nvPr>
        </p:nvSpPr>
        <p:spPr>
          <a:xfrm>
            <a:off x="15022286" y="10022367"/>
            <a:ext cx="12915890" cy="1422928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altLang="pt-BR" sz="4300" dirty="0">
                <a:solidFill>
                  <a:srgbClr val="000000"/>
                </a:solidFill>
              </a:rPr>
              <a:t>O principal objetivo da ferramenta é preencher as lacunas deixadas por softwares similares. A maior delas é a apresentação do código fonte do algoritmo que o usuário escolheu em paralelo ao grafo. A ferramenta proposta irá criar um modo debug de execução (que será opcional), onde a linha que está sendo executada ficará em destaque.</a:t>
            </a:r>
          </a:p>
          <a:p>
            <a:pPr marL="0" indent="0" algn="just">
              <a:buNone/>
            </a:pPr>
            <a:r>
              <a:rPr lang="pt-BR" altLang="pt-BR" sz="4300" dirty="0">
                <a:solidFill>
                  <a:srgbClr val="000000"/>
                </a:solidFill>
              </a:rPr>
              <a:t>Outro ponto importante é a alteração nos elementos gráficos. Esta se dá no decorrer da execução do algoritmo, onde após cada linha de execução, uma consequência pode ser aplicada aos mesmos. </a:t>
            </a:r>
          </a:p>
          <a:p>
            <a:pPr marL="0" indent="0">
              <a:buNone/>
            </a:pPr>
            <a:endParaRPr lang="pt-BR" altLang="pt-BR" sz="4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pt-BR" altLang="pt-BR" sz="4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pt-BR" altLang="pt-BR" sz="4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pt-BR" altLang="pt-BR" sz="4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pt-BR" altLang="pt-BR" sz="4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pt-BR" altLang="pt-BR" sz="28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pt-BR" altLang="pt-BR" sz="28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pt-BR" altLang="pt-BR" sz="280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pt-BR" altLang="pt-BR" sz="280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pt-BR" altLang="pt-BR" sz="280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pt-BR" altLang="pt-BR" sz="2800" dirty="0">
                <a:solidFill>
                  <a:srgbClr val="000000"/>
                </a:solidFill>
              </a:rPr>
              <a:t>Figura. 1. Tela de execução do protótipo. Autores, 2018</a:t>
            </a:r>
            <a:endParaRPr lang="pt-BR" altLang="pt-BR" sz="4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pt-BR" altLang="pt-BR" sz="4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pt-BR" altLang="pt-BR" sz="4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pt-BR" altLang="pt-BR" sz="4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pt-BR" altLang="pt-BR" sz="4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pt-BR" sz="4300" dirty="0"/>
          </a:p>
        </p:txBody>
      </p:sp>
      <p:sp>
        <p:nvSpPr>
          <p:cNvPr id="13" name="Espaço Reservado para Conteúdo 7"/>
          <p:cNvSpPr txBox="1">
            <a:spLocks/>
          </p:cNvSpPr>
          <p:nvPr/>
        </p:nvSpPr>
        <p:spPr>
          <a:xfrm>
            <a:off x="1357247" y="19800094"/>
            <a:ext cx="12181113" cy="580310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720021" indent="-720021" algn="l" defTabSz="2880086" rtl="0" eaLnBrk="1" latinLnBrk="0" hangingPunct="1">
              <a:lnSpc>
                <a:spcPct val="90000"/>
              </a:lnSpc>
              <a:spcBef>
                <a:spcPts val="3150"/>
              </a:spcBef>
              <a:buFont typeface="Arial" panose="020B0604020202020204" pitchFamily="34" charset="0"/>
              <a:buChar char="•"/>
              <a:defRPr sz="88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75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107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62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40150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193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236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60278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321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2403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2188"/>
              </a:spcBef>
              <a:buNone/>
            </a:pPr>
            <a:r>
              <a:rPr lang="pt-BR" altLang="pt-BR" sz="5200" dirty="0">
                <a:solidFill>
                  <a:srgbClr val="000000"/>
                </a:solidFill>
              </a:rPr>
              <a:t>Objetivo Geral:</a:t>
            </a:r>
          </a:p>
          <a:p>
            <a:pPr algn="just">
              <a:spcBef>
                <a:spcPts val="2188"/>
              </a:spcBef>
            </a:pPr>
            <a:r>
              <a:rPr lang="pt-BR" altLang="pt-BR" sz="5200" dirty="0">
                <a:solidFill>
                  <a:srgbClr val="000000"/>
                </a:solidFill>
              </a:rPr>
              <a:t>Desenvolver um software educacional para auxilio na    aprendizagem de grafos em disciplina de programação</a:t>
            </a:r>
          </a:p>
          <a:p>
            <a:pPr algn="just">
              <a:spcBef>
                <a:spcPts val="2188"/>
              </a:spcBef>
              <a:buNone/>
            </a:pPr>
            <a:r>
              <a:rPr lang="pt-BR" altLang="pt-BR" sz="5200" dirty="0">
                <a:solidFill>
                  <a:srgbClr val="000000"/>
                </a:solidFill>
              </a:rPr>
              <a:t>Objetivos Específicos:</a:t>
            </a:r>
          </a:p>
          <a:p>
            <a:pPr algn="just"/>
            <a:r>
              <a:rPr lang="pt-BR" altLang="pt-BR" sz="5200" dirty="0">
                <a:solidFill>
                  <a:srgbClr val="000000"/>
                </a:solidFill>
              </a:rPr>
              <a:t>Ilustrar de forma gráfica a ação dos algoritmos no grafo</a:t>
            </a:r>
          </a:p>
          <a:p>
            <a:pPr algn="just"/>
            <a:r>
              <a:rPr lang="pt-BR" altLang="pt-BR" sz="5200" dirty="0">
                <a:solidFill>
                  <a:srgbClr val="000000"/>
                </a:solidFill>
              </a:rPr>
              <a:t>Disponibilizar algoritmos de diferentes conceitos da teoria     dos grafos</a:t>
            </a:r>
          </a:p>
          <a:p>
            <a:pPr algn="just"/>
            <a:r>
              <a:rPr lang="pt-BR" altLang="pt-BR" sz="5200" dirty="0">
                <a:solidFill>
                  <a:srgbClr val="000000"/>
                </a:solidFill>
              </a:rPr>
              <a:t>Possibilidade de execução em modo debug</a:t>
            </a:r>
          </a:p>
          <a:p>
            <a:pPr marL="0" indent="0">
              <a:buNone/>
            </a:pPr>
            <a:endParaRPr lang="pt-BR" altLang="pt-BR" sz="4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pt-BR" altLang="pt-BR" sz="4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pt-BR" altLang="pt-BR" sz="4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pt-BR" altLang="pt-BR" sz="4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pt-BR" altLang="pt-BR" sz="40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Espaço Reservado para Conteúdo 7"/>
          <p:cNvSpPr txBox="1">
            <a:spLocks/>
          </p:cNvSpPr>
          <p:nvPr/>
        </p:nvSpPr>
        <p:spPr>
          <a:xfrm>
            <a:off x="1184811" y="30291167"/>
            <a:ext cx="12181113" cy="530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20021" indent="-720021" algn="l" defTabSz="2880086" rtl="0" eaLnBrk="1" latinLnBrk="0" hangingPunct="1">
              <a:lnSpc>
                <a:spcPct val="90000"/>
              </a:lnSpc>
              <a:spcBef>
                <a:spcPts val="3150"/>
              </a:spcBef>
              <a:buFont typeface="Arial" panose="020B0604020202020204" pitchFamily="34" charset="0"/>
              <a:buChar char="•"/>
              <a:defRPr sz="88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75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107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62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40150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193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236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60278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321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2403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188"/>
              </a:spcBef>
              <a:buNone/>
            </a:pPr>
            <a:endParaRPr lang="pt-BR" altLang="pt-BR" sz="4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pt-BR" altLang="pt-BR" sz="4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pt-BR" altLang="pt-BR" sz="4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pt-BR" altLang="pt-BR" sz="4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pt-BR" altLang="pt-BR" sz="4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pt-BR" altLang="pt-BR" sz="4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pt-BR" altLang="pt-BR" sz="4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pt-BR" altLang="pt-BR" sz="4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pt-BR" altLang="pt-BR" sz="4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1193962" y="18556156"/>
            <a:ext cx="12848611" cy="857400"/>
          </a:xfrm>
          <a:prstGeom prst="rect">
            <a:avLst/>
          </a:prstGeom>
          <a:solidFill>
            <a:srgbClr val="00B050"/>
          </a:solidFill>
          <a:ln w="9360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r>
              <a:rPr lang="pt-BR" altLang="pt-BR" sz="4400" dirty="0"/>
              <a:t>OBJETIVOS</a:t>
            </a: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054183" y="25815611"/>
            <a:ext cx="12848611" cy="857400"/>
          </a:xfrm>
          <a:prstGeom prst="rect">
            <a:avLst/>
          </a:prstGeom>
          <a:solidFill>
            <a:srgbClr val="00B050"/>
          </a:solidFill>
          <a:ln w="9360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r>
              <a:rPr lang="pt-BR" altLang="pt-BR" sz="4400" dirty="0"/>
              <a:t>METODOLOGIA</a:t>
            </a:r>
          </a:p>
        </p:txBody>
      </p:sp>
      <p:sp>
        <p:nvSpPr>
          <p:cNvPr id="21" name="Espaço Reservado para Conteúdo 7"/>
          <p:cNvSpPr txBox="1">
            <a:spLocks/>
          </p:cNvSpPr>
          <p:nvPr/>
        </p:nvSpPr>
        <p:spPr>
          <a:xfrm>
            <a:off x="1184811" y="27336357"/>
            <a:ext cx="12181113" cy="530096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720021" indent="-720021" algn="l" defTabSz="2880086" rtl="0" eaLnBrk="1" latinLnBrk="0" hangingPunct="1">
              <a:lnSpc>
                <a:spcPct val="90000"/>
              </a:lnSpc>
              <a:spcBef>
                <a:spcPts val="3150"/>
              </a:spcBef>
              <a:buFont typeface="Arial" panose="020B0604020202020204" pitchFamily="34" charset="0"/>
              <a:buChar char="•"/>
              <a:defRPr sz="88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75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107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62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40150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193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236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60278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321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2403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6000" dirty="0"/>
              <a:t>O protótipo propõe como tecnologia para o desenvolvimento da aplicação a   linguagem de programação Java.</a:t>
            </a:r>
            <a:endParaRPr lang="pt-BR" sz="16000" b="1" dirty="0"/>
          </a:p>
          <a:p>
            <a:pPr marL="0" indent="0" algn="just">
              <a:buNone/>
            </a:pPr>
            <a:r>
              <a:rPr lang="pt-BR" sz="16000" dirty="0"/>
              <a:t>Os protótipos das telas foram desenvolvidos baseados em listas de exercícios utilizadas na disciplina de técnicas de programação avançada(TPA). </a:t>
            </a:r>
          </a:p>
          <a:p>
            <a:pPr marL="0" indent="0" algn="just">
              <a:buNone/>
            </a:pPr>
            <a:r>
              <a:rPr lang="pt-BR" sz="16000" dirty="0"/>
              <a:t>Para avaliar a eficácia da ferramenta, tem-se por objetivo após sua implementação disponibiliza-la para a turma de TPA. Também será aplicado um questionário avaliativo aos alunos acerca das funcionalidades do software. </a:t>
            </a:r>
            <a:endParaRPr lang="pt-BR" altLang="pt-BR" sz="16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pt-BR" altLang="pt-BR" sz="4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pt-BR" altLang="pt-BR" sz="4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pt-BR" altLang="pt-BR" sz="4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pt-BR" altLang="pt-BR" sz="4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pt-BR" altLang="pt-BR" sz="4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pt-BR" altLang="pt-BR" sz="40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15087601" y="25867358"/>
            <a:ext cx="12848611" cy="857400"/>
          </a:xfrm>
          <a:prstGeom prst="rect">
            <a:avLst/>
          </a:prstGeom>
          <a:solidFill>
            <a:srgbClr val="00B050"/>
          </a:solidFill>
          <a:ln w="9360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r>
              <a:rPr lang="pt-BR" altLang="pt-BR" sz="4400" dirty="0"/>
              <a:t>CONCLUSÕES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5054942" y="8722634"/>
            <a:ext cx="12848611" cy="857400"/>
          </a:xfrm>
          <a:prstGeom prst="rect">
            <a:avLst/>
          </a:prstGeom>
          <a:solidFill>
            <a:srgbClr val="00B050"/>
          </a:solidFill>
          <a:ln w="9360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r>
              <a:rPr lang="pt-BR" altLang="pt-BR" sz="4400" dirty="0"/>
              <a:t>RESULTADOS E DISCUSSÕES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7975907" y="33249493"/>
            <a:ext cx="12848611" cy="857400"/>
          </a:xfrm>
          <a:prstGeom prst="rect">
            <a:avLst/>
          </a:prstGeom>
          <a:solidFill>
            <a:srgbClr val="00B050"/>
          </a:solidFill>
          <a:ln w="9360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r>
              <a:rPr lang="pt-BR" altLang="pt-BR" sz="4400" dirty="0"/>
              <a:t>REFERÊNCIAS BIBLIOGRÁFICAS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1054183" y="34795136"/>
            <a:ext cx="26403290" cy="216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2880086">
              <a:lnSpc>
                <a:spcPct val="90000"/>
              </a:lnSpc>
              <a:spcBef>
                <a:spcPts val="3150"/>
              </a:spcBef>
            </a:pPr>
            <a:r>
              <a:rPr lang="pt-BR" altLang="pt-BR" sz="4000" dirty="0"/>
              <a:t>INEP.   </a:t>
            </a:r>
            <a:r>
              <a:rPr lang="pt-BR" altLang="pt-BR" sz="4000" b="1" dirty="0"/>
              <a:t>Resumo   técnico censo da educação              superior 2015</a:t>
            </a:r>
            <a:r>
              <a:rPr lang="pt-BR" altLang="pt-BR" sz="4000" dirty="0"/>
              <a:t>.  2015.  Disponível em &lt;http://download.inep.gov.br/</a:t>
            </a:r>
            <a:r>
              <a:rPr lang="pt-BR" altLang="pt-BR" sz="4000" dirty="0" err="1"/>
              <a:t>educacaosuperior</a:t>
            </a:r>
            <a:r>
              <a:rPr lang="pt-BR" altLang="pt-BR" sz="4000" dirty="0"/>
              <a:t>/</a:t>
            </a:r>
            <a:r>
              <a:rPr lang="pt-BR" altLang="pt-BR" sz="4000" dirty="0" err="1"/>
              <a:t>censosuperior</a:t>
            </a:r>
            <a:r>
              <a:rPr lang="pt-BR" altLang="pt-BR" sz="4000" dirty="0"/>
              <a:t>/</a:t>
            </a:r>
            <a:r>
              <a:rPr lang="pt-BR" altLang="pt-BR" sz="4000" dirty="0" err="1"/>
              <a:t>resumotecnico</a:t>
            </a:r>
            <a:r>
              <a:rPr lang="pt-BR" altLang="pt-BR" sz="4000" dirty="0"/>
              <a:t>/resumotecnicocens20Abril2018.</a:t>
            </a:r>
          </a:p>
          <a:p>
            <a:pPr algn="just" defTabSz="2880086">
              <a:lnSpc>
                <a:spcPct val="90000"/>
              </a:lnSpc>
              <a:spcBef>
                <a:spcPts val="3150"/>
              </a:spcBef>
            </a:pPr>
            <a:r>
              <a:rPr lang="pt-BR" sz="4000" dirty="0"/>
              <a:t>MORATORI, P. B. </a:t>
            </a:r>
            <a:r>
              <a:rPr lang="pt-BR" sz="4000" b="1" dirty="0"/>
              <a:t>Por que utilizar jogos educativos no processo de ensino aprendizagem</a:t>
            </a:r>
            <a:r>
              <a:rPr lang="pt-BR" sz="4000" dirty="0"/>
              <a:t>. UFRJ. Rio de Janeiro, 2003.</a:t>
            </a:r>
          </a:p>
        </p:txBody>
      </p:sp>
      <p:cxnSp>
        <p:nvCxnSpPr>
          <p:cNvPr id="27" name="Conector reto 26"/>
          <p:cNvCxnSpPr/>
          <p:nvPr/>
        </p:nvCxnSpPr>
        <p:spPr>
          <a:xfrm flipH="1">
            <a:off x="14532429" y="8360232"/>
            <a:ext cx="14353" cy="2428576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m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47052"/>
            <a:ext cx="28800425" cy="1097774"/>
          </a:xfrm>
          <a:prstGeom prst="rect">
            <a:avLst/>
          </a:prstGeom>
        </p:spPr>
      </p:pic>
      <p:pic>
        <p:nvPicPr>
          <p:cNvPr id="1027" name="Imagem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6662" y="37065219"/>
            <a:ext cx="10546126" cy="22660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finalizado">
            <a:extLst>
              <a:ext uri="{FF2B5EF4-FFF2-40B4-BE49-F238E27FC236}">
                <a16:creationId xmlns:a16="http://schemas.microsoft.com/office/drawing/2014/main" id="{597994D8-6C2B-4706-ABC1-670584B7C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7598" y="16104769"/>
            <a:ext cx="12687293" cy="710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5788116-B2A1-4500-A2C2-C698A0F7FE5F}"/>
              </a:ext>
            </a:extLst>
          </p:cNvPr>
          <p:cNvSpPr txBox="1"/>
          <p:nvPr/>
        </p:nvSpPr>
        <p:spPr>
          <a:xfrm>
            <a:off x="15054942" y="26902340"/>
            <a:ext cx="12848611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/>
              <a:t>As ferramentas tecnológicas vêm sendo cada vez mais requisitadas nas salas de aula, visando dinamizar o processo de aprendizagem e com isso otimizar o trabalho dos professores</a:t>
            </a:r>
          </a:p>
          <a:p>
            <a:pPr algn="just"/>
            <a:r>
              <a:rPr lang="pt-BR" sz="4000" dirty="0"/>
              <a:t>O objetivo foi utilizar ferramentas gráficas para representar os grafos e vinculando-os ao código fonte que o está explorando, a fim de diminuir a necessidade de abstração antes necessária.</a:t>
            </a:r>
          </a:p>
          <a:p>
            <a:pPr algn="just"/>
            <a:r>
              <a:rPr lang="pt-BR" sz="4000" dirty="0"/>
              <a:t>O protótipo proposto foi finalizado, possibilitando o início do desenvolvimento da ferramenta.</a:t>
            </a:r>
          </a:p>
          <a:p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5019278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508</Words>
  <Application>Microsoft Office PowerPoint</Application>
  <PresentationFormat>Personalizar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SimSun</vt:lpstr>
      <vt:lpstr>Arial</vt:lpstr>
      <vt:lpstr>Calibri</vt:lpstr>
      <vt:lpstr>Calibri Light</vt:lpstr>
      <vt:lpstr>Comic Sans MS</vt:lpstr>
      <vt:lpstr>Tema do Office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MARCELA AGUIAR BARBOSA</dc:creator>
  <cp:lastModifiedBy>jonathas gonçalves picoli</cp:lastModifiedBy>
  <cp:revision>16</cp:revision>
  <dcterms:created xsi:type="dcterms:W3CDTF">2018-05-20T22:39:59Z</dcterms:created>
  <dcterms:modified xsi:type="dcterms:W3CDTF">2018-06-04T15:59:28Z</dcterms:modified>
</cp:coreProperties>
</file>