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396a88c6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396a88c6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mailto:Jonathon.desi@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20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Jonathon Desiderio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200"/>
              <a:t>2021 Beer Case Study</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877">
                <a:latin typeface="Times New Roman"/>
                <a:ea typeface="Times New Roman"/>
                <a:cs typeface="Times New Roman"/>
                <a:sym typeface="Times New Roman"/>
              </a:rPr>
              <a:t>1.</a:t>
            </a:r>
            <a:r>
              <a:rPr lang="en" sz="1477">
                <a:latin typeface="Times New Roman"/>
                <a:ea typeface="Times New Roman"/>
                <a:cs typeface="Times New Roman"/>
                <a:sym typeface="Times New Roman"/>
              </a:rPr>
              <a:t>     </a:t>
            </a:r>
            <a:r>
              <a:rPr lang="en" sz="1877">
                <a:latin typeface="Times New Roman"/>
                <a:ea typeface="Times New Roman"/>
                <a:cs typeface="Times New Roman"/>
                <a:sym typeface="Times New Roman"/>
              </a:rPr>
              <a:t>Rank top 3 Breweries which produce the strongest beers?</a:t>
            </a:r>
            <a:endParaRPr sz="1877">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70" name="Google Shape;70;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71" name="Google Shape;7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72" name="Google Shape;72;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pic>
        <p:nvPicPr>
          <p:cNvPr id="73" name="Google Shape;73;p14"/>
          <p:cNvPicPr preferRelativeResize="0"/>
          <p:nvPr/>
        </p:nvPicPr>
        <p:blipFill>
          <a:blip r:embed="rId3">
            <a:alphaModFix/>
          </a:blip>
          <a:stretch>
            <a:fillRect/>
          </a:stretch>
        </p:blipFill>
        <p:spPr>
          <a:xfrm>
            <a:off x="3000925" y="1875800"/>
            <a:ext cx="3347025" cy="2239875"/>
          </a:xfrm>
          <a:prstGeom prst="rect">
            <a:avLst/>
          </a:prstGeom>
          <a:noFill/>
          <a:ln>
            <a:noFill/>
          </a:ln>
        </p:spPr>
      </p:pic>
      <p:sp>
        <p:nvSpPr>
          <p:cNvPr id="74" name="Google Shape;74;p14"/>
          <p:cNvSpPr txBox="1"/>
          <p:nvPr/>
        </p:nvSpPr>
        <p:spPr>
          <a:xfrm>
            <a:off x="441475" y="1725150"/>
            <a:ext cx="2624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When analyzing the distribution of beer ABV; it is not a gaussian fit.  It is </a:t>
            </a:r>
            <a:r>
              <a:rPr lang="en">
                <a:latin typeface="Times New Roman"/>
                <a:ea typeface="Times New Roman"/>
                <a:cs typeface="Times New Roman"/>
                <a:sym typeface="Times New Roman"/>
              </a:rPr>
              <a:t>positively</a:t>
            </a:r>
            <a:r>
              <a:rPr lang="en">
                <a:latin typeface="Times New Roman"/>
                <a:ea typeface="Times New Roman"/>
                <a:cs typeface="Times New Roman"/>
                <a:sym typeface="Times New Roman"/>
              </a:rPr>
              <a:t> skewed, therefore I will be using the median to observe which Breweries produce the strongest beers.  As we can see from the bar plot, the brewers who produce the strongest beer (by median) are Brewer 736, Brewer 5562 and Brewer 6513.  (Mean analysis is also in my code)</a:t>
            </a:r>
            <a:endParaRPr>
              <a:latin typeface="Times New Roman"/>
              <a:ea typeface="Times New Roman"/>
              <a:cs typeface="Times New Roman"/>
              <a:sym typeface="Times New Roman"/>
            </a:endParaRPr>
          </a:p>
        </p:txBody>
      </p:sp>
      <p:pic>
        <p:nvPicPr>
          <p:cNvPr id="75" name="Google Shape;75;p14"/>
          <p:cNvPicPr preferRelativeResize="0"/>
          <p:nvPr/>
        </p:nvPicPr>
        <p:blipFill>
          <a:blip r:embed="rId4">
            <a:alphaModFix/>
          </a:blip>
          <a:stretch>
            <a:fillRect/>
          </a:stretch>
        </p:blipFill>
        <p:spPr>
          <a:xfrm>
            <a:off x="6272475" y="1946525"/>
            <a:ext cx="2815350" cy="208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655">
                <a:latin typeface="Times New Roman"/>
                <a:ea typeface="Times New Roman"/>
                <a:cs typeface="Times New Roman"/>
                <a:sym typeface="Times New Roman"/>
              </a:rPr>
              <a:t>1.</a:t>
            </a:r>
            <a:r>
              <a:rPr lang="en" sz="1255">
                <a:latin typeface="Times New Roman"/>
                <a:ea typeface="Times New Roman"/>
                <a:cs typeface="Times New Roman"/>
                <a:sym typeface="Times New Roman"/>
              </a:rPr>
              <a:t>  </a:t>
            </a:r>
            <a:r>
              <a:rPr lang="en" sz="1800">
                <a:latin typeface="Times New Roman"/>
                <a:ea typeface="Times New Roman"/>
                <a:cs typeface="Times New Roman"/>
                <a:sym typeface="Times New Roman"/>
              </a:rPr>
              <a:t>   Which year did beers enjoy the highest ratings? </a:t>
            </a:r>
            <a:endParaRPr sz="18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a:p>
        </p:txBody>
      </p:sp>
      <p:sp>
        <p:nvSpPr>
          <p:cNvPr id="81" name="Google Shape;81;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82" name="Google Shape;82;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83" name="Google Shape;83;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84" name="Google Shape;84;p15"/>
          <p:cNvSpPr txBox="1"/>
          <p:nvPr/>
        </p:nvSpPr>
        <p:spPr>
          <a:xfrm>
            <a:off x="731875" y="1998450"/>
            <a:ext cx="2781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This plot was created by converting a unix stamp to a datetime, grouping by the year and an aggregate of the mean overall review.  I then found the max in the series and plotted this.</a:t>
            </a:r>
            <a:endParaRPr>
              <a:latin typeface="Times New Roman"/>
              <a:ea typeface="Times New Roman"/>
              <a:cs typeface="Times New Roman"/>
              <a:sym typeface="Times New Roman"/>
            </a:endParaRPr>
          </a:p>
        </p:txBody>
      </p:sp>
      <p:pic>
        <p:nvPicPr>
          <p:cNvPr id="85" name="Google Shape;85;p15"/>
          <p:cNvPicPr preferRelativeResize="0"/>
          <p:nvPr/>
        </p:nvPicPr>
        <p:blipFill>
          <a:blip r:embed="rId3">
            <a:alphaModFix/>
          </a:blip>
          <a:stretch>
            <a:fillRect/>
          </a:stretch>
        </p:blipFill>
        <p:spPr>
          <a:xfrm>
            <a:off x="4052800" y="1357986"/>
            <a:ext cx="3772475" cy="36695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94725" y="234000"/>
            <a:ext cx="4477200" cy="126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1.     Based on the user’s ratings which factors are important among taste, aroma, appearance, and palette?</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a:p>
        </p:txBody>
      </p:sp>
      <p:pic>
        <p:nvPicPr>
          <p:cNvPr id="91" name="Google Shape;91;p16"/>
          <p:cNvPicPr preferRelativeResize="0"/>
          <p:nvPr/>
        </p:nvPicPr>
        <p:blipFill>
          <a:blip r:embed="rId3">
            <a:alphaModFix/>
          </a:blip>
          <a:stretch>
            <a:fillRect/>
          </a:stretch>
        </p:blipFill>
        <p:spPr>
          <a:xfrm>
            <a:off x="4948200" y="660400"/>
            <a:ext cx="3952875" cy="4038600"/>
          </a:xfrm>
          <a:prstGeom prst="rect">
            <a:avLst/>
          </a:prstGeom>
          <a:noFill/>
          <a:ln>
            <a:noFill/>
          </a:ln>
        </p:spPr>
      </p:pic>
      <p:sp>
        <p:nvSpPr>
          <p:cNvPr id="92" name="Google Shape;92;p16"/>
          <p:cNvSpPr txBox="1"/>
          <p:nvPr/>
        </p:nvSpPr>
        <p:spPr>
          <a:xfrm>
            <a:off x="456350" y="2057850"/>
            <a:ext cx="3607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I plotted a scatter plot with a regression line, and then observed the magnitude and </a:t>
            </a:r>
            <a:r>
              <a:rPr lang="en">
                <a:solidFill>
                  <a:schemeClr val="lt1"/>
                </a:solidFill>
                <a:latin typeface="Times New Roman"/>
                <a:ea typeface="Times New Roman"/>
                <a:cs typeface="Times New Roman"/>
                <a:sym typeface="Times New Roman"/>
              </a:rPr>
              <a:t>direction</a:t>
            </a:r>
            <a:r>
              <a:rPr lang="en">
                <a:solidFill>
                  <a:schemeClr val="lt1"/>
                </a:solidFill>
                <a:latin typeface="Times New Roman"/>
                <a:ea typeface="Times New Roman"/>
                <a:cs typeface="Times New Roman"/>
                <a:sym typeface="Times New Roman"/>
              </a:rPr>
              <a:t> of the correlation with all the factor scores and the overall rating.  The correlation between the aroma review and the overall rating was the </a:t>
            </a:r>
            <a:r>
              <a:rPr lang="en">
                <a:solidFill>
                  <a:schemeClr val="lt1"/>
                </a:solidFill>
                <a:latin typeface="Times New Roman"/>
                <a:ea typeface="Times New Roman"/>
                <a:cs typeface="Times New Roman"/>
                <a:sym typeface="Times New Roman"/>
              </a:rPr>
              <a:t>strongest</a:t>
            </a:r>
            <a:r>
              <a:rPr lang="en">
                <a:solidFill>
                  <a:schemeClr val="lt1"/>
                </a:solidFill>
                <a:latin typeface="Times New Roman"/>
                <a:ea typeface="Times New Roman"/>
                <a:cs typeface="Times New Roman"/>
                <a:sym typeface="Times New Roman"/>
              </a:rPr>
              <a:t>, with a magnitude of .78.  Other methods of analysis to tackle this problem were explained in the code.</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111925" y="0"/>
            <a:ext cx="9144000" cy="126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800">
                <a:solidFill>
                  <a:srgbClr val="000000"/>
                </a:solidFill>
                <a:latin typeface="Times New Roman"/>
                <a:ea typeface="Times New Roman"/>
                <a:cs typeface="Times New Roman"/>
                <a:sym typeface="Times New Roman"/>
              </a:rPr>
              <a:t>4.     If you were to recommend 3 beers to your friends based on this data which ones will you recommend?</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a:p>
        </p:txBody>
      </p:sp>
      <p:sp>
        <p:nvSpPr>
          <p:cNvPr id="98" name="Google Shape;98;p17"/>
          <p:cNvSpPr txBox="1"/>
          <p:nvPr/>
        </p:nvSpPr>
        <p:spPr>
          <a:xfrm>
            <a:off x="189400" y="483900"/>
            <a:ext cx="3452700" cy="465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Friends Preferences: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u="sng">
                <a:latin typeface="Times New Roman"/>
                <a:ea typeface="Times New Roman"/>
                <a:cs typeface="Times New Roman"/>
                <a:sym typeface="Times New Roman"/>
              </a:rPr>
              <a:t>Taste</a:t>
            </a:r>
            <a:endParaRPr sz="1300" u="sng">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Cuvée Du 5ème</a:t>
            </a:r>
            <a:endParaRPr sz="950">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Pioneer American Lager</a:t>
            </a:r>
            <a:endParaRPr sz="950">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Steengoed</a:t>
            </a:r>
            <a:endParaRPr sz="950">
              <a:latin typeface="Times New Roman"/>
              <a:ea typeface="Times New Roman"/>
              <a:cs typeface="Times New Roman"/>
              <a:sym typeface="Times New Roman"/>
            </a:endParaRPr>
          </a:p>
          <a:p>
            <a:pPr indent="0" lvl="0" marL="0" rtl="0" algn="l">
              <a:spcBef>
                <a:spcPts val="0"/>
              </a:spcBef>
              <a:spcAft>
                <a:spcPts val="0"/>
              </a:spcAft>
              <a:buNone/>
            </a:pPr>
            <a:r>
              <a:rPr lang="en" sz="1300" u="sng">
                <a:latin typeface="Times New Roman"/>
                <a:ea typeface="Times New Roman"/>
                <a:cs typeface="Times New Roman"/>
                <a:sym typeface="Times New Roman"/>
              </a:rPr>
              <a:t>Palette</a:t>
            </a:r>
            <a:endParaRPr sz="1300" u="sng">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Royal Black</a:t>
            </a:r>
            <a:endParaRPr sz="950">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Great Lakes Truth Justice And The American Ale</a:t>
            </a:r>
            <a:endParaRPr sz="950">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Flying Magic Zebras</a:t>
            </a:r>
            <a:endParaRPr sz="950">
              <a:latin typeface="Times New Roman"/>
              <a:ea typeface="Times New Roman"/>
              <a:cs typeface="Times New Roman"/>
              <a:sym typeface="Times New Roman"/>
            </a:endParaRPr>
          </a:p>
          <a:p>
            <a:pPr indent="0" lvl="0" marL="0" rtl="0" algn="l">
              <a:spcBef>
                <a:spcPts val="0"/>
              </a:spcBef>
              <a:spcAft>
                <a:spcPts val="0"/>
              </a:spcAft>
              <a:buNone/>
            </a:pPr>
            <a:r>
              <a:rPr lang="en" sz="1300" u="sng">
                <a:latin typeface="Times New Roman"/>
                <a:ea typeface="Times New Roman"/>
                <a:cs typeface="Times New Roman"/>
                <a:sym typeface="Times New Roman"/>
              </a:rPr>
              <a:t>Appearance</a:t>
            </a:r>
            <a:endParaRPr sz="1300" u="sng">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Braustüb´l Pilsner</a:t>
            </a:r>
            <a:endParaRPr sz="950">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Edsten Triple-Wit</a:t>
            </a:r>
            <a:endParaRPr sz="950">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Kannigedda IPA</a:t>
            </a:r>
            <a:endParaRPr sz="950">
              <a:latin typeface="Times New Roman"/>
              <a:ea typeface="Times New Roman"/>
              <a:cs typeface="Times New Roman"/>
              <a:sym typeface="Times New Roman"/>
            </a:endParaRPr>
          </a:p>
          <a:p>
            <a:pPr indent="0" lvl="0" marL="0" rtl="0" algn="l">
              <a:spcBef>
                <a:spcPts val="0"/>
              </a:spcBef>
              <a:spcAft>
                <a:spcPts val="0"/>
              </a:spcAft>
              <a:buNone/>
            </a:pPr>
            <a:r>
              <a:rPr lang="en" sz="1300" u="sng">
                <a:latin typeface="Times New Roman"/>
                <a:ea typeface="Times New Roman"/>
                <a:cs typeface="Times New Roman"/>
                <a:sym typeface="Times New Roman"/>
              </a:rPr>
              <a:t>Aroma</a:t>
            </a:r>
            <a:endParaRPr sz="1300" u="sng">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Dark Funk 2.0</a:t>
            </a:r>
            <a:endParaRPr sz="950">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Sheep In A Tree Red Ale</a:t>
            </a:r>
            <a:endParaRPr sz="950">
              <a:latin typeface="Times New Roman"/>
              <a:ea typeface="Times New Roman"/>
              <a:cs typeface="Times New Roman"/>
              <a:sym typeface="Times New Roman"/>
            </a:endParaRPr>
          </a:p>
          <a:p>
            <a:pPr indent="-311150" lvl="0" marL="457200" rtl="0" algn="l">
              <a:lnSpc>
                <a:spcPct val="135714"/>
              </a:lnSpc>
              <a:spcBef>
                <a:spcPts val="0"/>
              </a:spcBef>
              <a:spcAft>
                <a:spcPts val="0"/>
              </a:spcAft>
              <a:buSzPts val="1300"/>
              <a:buFont typeface="Times New Roman"/>
              <a:buAutoNum type="arabicPeriod"/>
            </a:pPr>
            <a:r>
              <a:rPr lang="en" sz="950">
                <a:latin typeface="Times New Roman"/>
                <a:ea typeface="Times New Roman"/>
                <a:cs typeface="Times New Roman"/>
                <a:sym typeface="Times New Roman"/>
              </a:rPr>
              <a:t>Old Gander Barley Wine</a:t>
            </a:r>
            <a:endParaRPr sz="950">
              <a:latin typeface="Times New Roman"/>
              <a:ea typeface="Times New Roman"/>
              <a:cs typeface="Times New Roman"/>
              <a:sym typeface="Times New Roman"/>
            </a:endParaRPr>
          </a:p>
          <a:p>
            <a:pPr indent="0" lvl="0" marL="0" rtl="0" algn="l">
              <a:spcBef>
                <a:spcPts val="0"/>
              </a:spcBef>
              <a:spcAft>
                <a:spcPts val="0"/>
              </a:spcAft>
              <a:buNone/>
            </a:pPr>
            <a:r>
              <a:t/>
            </a:r>
            <a:endParaRPr u="sng">
              <a:latin typeface="Roboto"/>
              <a:ea typeface="Roboto"/>
              <a:cs typeface="Roboto"/>
              <a:sym typeface="Roboto"/>
            </a:endParaRPr>
          </a:p>
        </p:txBody>
      </p:sp>
      <p:sp>
        <p:nvSpPr>
          <p:cNvPr id="99" name="Google Shape;99;p17"/>
          <p:cNvSpPr txBox="1"/>
          <p:nvPr/>
        </p:nvSpPr>
        <p:spPr>
          <a:xfrm>
            <a:off x="4107050" y="576900"/>
            <a:ext cx="3203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E1E1E"/>
                </a:solidFill>
                <a:latin typeface="Times New Roman"/>
                <a:ea typeface="Times New Roman"/>
                <a:cs typeface="Times New Roman"/>
                <a:sym typeface="Times New Roman"/>
              </a:rPr>
              <a:t>No Preference</a:t>
            </a:r>
            <a:endParaRPr>
              <a:solidFill>
                <a:srgbClr val="1E1E1E"/>
              </a:solidFill>
              <a:latin typeface="Times New Roman"/>
              <a:ea typeface="Times New Roman"/>
              <a:cs typeface="Times New Roman"/>
              <a:sym typeface="Times New Roman"/>
            </a:endParaRPr>
          </a:p>
          <a:p>
            <a:pPr indent="0" lvl="0" marL="0" rtl="0" algn="l">
              <a:spcBef>
                <a:spcPts val="0"/>
              </a:spcBef>
              <a:spcAft>
                <a:spcPts val="0"/>
              </a:spcAft>
              <a:buNone/>
            </a:pPr>
            <a:r>
              <a:rPr lang="en" u="sng">
                <a:solidFill>
                  <a:srgbClr val="1E1E1E"/>
                </a:solidFill>
                <a:latin typeface="Times New Roman"/>
                <a:ea typeface="Times New Roman"/>
                <a:cs typeface="Times New Roman"/>
                <a:sym typeface="Times New Roman"/>
              </a:rPr>
              <a:t>Overall Rating</a:t>
            </a:r>
            <a:endParaRPr u="sng">
              <a:solidFill>
                <a:srgbClr val="1E1E1E"/>
              </a:solidFill>
              <a:latin typeface="Times New Roman"/>
              <a:ea typeface="Times New Roman"/>
              <a:cs typeface="Times New Roman"/>
              <a:sym typeface="Times New Roman"/>
            </a:endParaRPr>
          </a:p>
          <a:p>
            <a:pPr indent="-317500" lvl="0" marL="457200" rtl="0" algn="l">
              <a:lnSpc>
                <a:spcPct val="135714"/>
              </a:lnSpc>
              <a:spcBef>
                <a:spcPts val="0"/>
              </a:spcBef>
              <a:spcAft>
                <a:spcPts val="0"/>
              </a:spcAft>
              <a:buClr>
                <a:srgbClr val="1E1E1E"/>
              </a:buClr>
              <a:buSzPts val="1400"/>
              <a:buFont typeface="Times New Roman"/>
              <a:buAutoNum type="arabicPeriod"/>
            </a:pPr>
            <a:r>
              <a:rPr lang="en" sz="1050">
                <a:solidFill>
                  <a:srgbClr val="1E1E1E"/>
                </a:solidFill>
                <a:latin typeface="Times New Roman"/>
                <a:ea typeface="Times New Roman"/>
                <a:cs typeface="Times New Roman"/>
                <a:sym typeface="Times New Roman"/>
              </a:rPr>
              <a:t>Kimono Girl</a:t>
            </a:r>
            <a:endParaRPr sz="1050">
              <a:solidFill>
                <a:srgbClr val="1E1E1E"/>
              </a:solidFill>
              <a:latin typeface="Times New Roman"/>
              <a:ea typeface="Times New Roman"/>
              <a:cs typeface="Times New Roman"/>
              <a:sym typeface="Times New Roman"/>
            </a:endParaRPr>
          </a:p>
          <a:p>
            <a:pPr indent="-317500" lvl="0" marL="457200" rtl="0" algn="l">
              <a:lnSpc>
                <a:spcPct val="135714"/>
              </a:lnSpc>
              <a:spcBef>
                <a:spcPts val="0"/>
              </a:spcBef>
              <a:spcAft>
                <a:spcPts val="0"/>
              </a:spcAft>
              <a:buClr>
                <a:srgbClr val="1E1E1E"/>
              </a:buClr>
              <a:buSzPts val="1400"/>
              <a:buFont typeface="Times New Roman"/>
              <a:buAutoNum type="arabicPeriod"/>
            </a:pPr>
            <a:r>
              <a:rPr lang="en" sz="1050">
                <a:solidFill>
                  <a:srgbClr val="1E1E1E"/>
                </a:solidFill>
                <a:latin typeface="Times New Roman"/>
                <a:ea typeface="Times New Roman"/>
                <a:cs typeface="Times New Roman"/>
                <a:sym typeface="Times New Roman"/>
              </a:rPr>
              <a:t>Sour Brown Ale</a:t>
            </a:r>
            <a:endParaRPr sz="1050">
              <a:solidFill>
                <a:srgbClr val="1E1E1E"/>
              </a:solidFill>
              <a:latin typeface="Times New Roman"/>
              <a:ea typeface="Times New Roman"/>
              <a:cs typeface="Times New Roman"/>
              <a:sym typeface="Times New Roman"/>
            </a:endParaRPr>
          </a:p>
          <a:p>
            <a:pPr indent="-317500" lvl="0" marL="457200" rtl="0" algn="l">
              <a:lnSpc>
                <a:spcPct val="135714"/>
              </a:lnSpc>
              <a:spcBef>
                <a:spcPts val="0"/>
              </a:spcBef>
              <a:spcAft>
                <a:spcPts val="0"/>
              </a:spcAft>
              <a:buClr>
                <a:srgbClr val="1E1E1E"/>
              </a:buClr>
              <a:buSzPts val="1400"/>
              <a:buFont typeface="Times New Roman"/>
              <a:buAutoNum type="arabicPeriod"/>
            </a:pPr>
            <a:r>
              <a:rPr lang="en" sz="1050">
                <a:solidFill>
                  <a:srgbClr val="1E1E1E"/>
                </a:solidFill>
                <a:latin typeface="Times New Roman"/>
                <a:ea typeface="Times New Roman"/>
                <a:cs typeface="Times New Roman"/>
                <a:sym typeface="Times New Roman"/>
              </a:rPr>
              <a:t>Organic Kentucky Christmas</a:t>
            </a:r>
            <a:endParaRPr>
              <a:latin typeface="Roboto"/>
              <a:ea typeface="Roboto"/>
              <a:cs typeface="Roboto"/>
              <a:sym typeface="Roboto"/>
            </a:endParaRPr>
          </a:p>
        </p:txBody>
      </p:sp>
      <p:sp>
        <p:nvSpPr>
          <p:cNvPr id="100" name="Google Shape;100;p17"/>
          <p:cNvSpPr txBox="1"/>
          <p:nvPr/>
        </p:nvSpPr>
        <p:spPr>
          <a:xfrm>
            <a:off x="4692550" y="3375175"/>
            <a:ext cx="3934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These rankings were computed by grouping the beer names and taking a median aggregate of them, then sorting by </a:t>
            </a:r>
            <a:r>
              <a:rPr lang="en">
                <a:latin typeface="Times New Roman"/>
                <a:ea typeface="Times New Roman"/>
                <a:cs typeface="Times New Roman"/>
                <a:sym typeface="Times New Roman"/>
              </a:rPr>
              <a:t>descending</a:t>
            </a:r>
            <a:r>
              <a:rPr lang="en">
                <a:latin typeface="Times New Roman"/>
                <a:ea typeface="Times New Roman"/>
                <a:cs typeface="Times New Roman"/>
                <a:sym typeface="Times New Roman"/>
              </a:rPr>
              <a:t>.  I explain the analysis further in the code.</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09.17.XX</a:t>
            </a:r>
            <a:endParaRPr sz="1600">
              <a:solidFill>
                <a:schemeClr val="lt1"/>
              </a:solidFill>
            </a:endParaRPr>
          </a:p>
        </p:txBody>
      </p:sp>
      <p:sp>
        <p:nvSpPr>
          <p:cNvPr id="106" name="Google Shape;106;p18"/>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10.13.XX</a:t>
            </a:r>
            <a:endParaRPr sz="1600">
              <a:solidFill>
                <a:schemeClr val="lt1"/>
              </a:solidFill>
            </a:endParaRPr>
          </a:p>
        </p:txBody>
      </p:sp>
      <p:sp>
        <p:nvSpPr>
          <p:cNvPr id="107" name="Google Shape;107;p18"/>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10.20.XX</a:t>
            </a:r>
            <a:endParaRPr sz="1600">
              <a:solidFill>
                <a:schemeClr val="lt1"/>
              </a:solidFill>
            </a:endParaRPr>
          </a:p>
        </p:txBody>
      </p:sp>
      <p:sp>
        <p:nvSpPr>
          <p:cNvPr id="108" name="Google Shape;108;p18"/>
          <p:cNvSpPr txBox="1"/>
          <p:nvPr>
            <p:ph idx="4294967295" type="title"/>
          </p:nvPr>
        </p:nvSpPr>
        <p:spPr>
          <a:xfrm>
            <a:off x="378875" y="277075"/>
            <a:ext cx="6397500" cy="126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800">
                <a:solidFill>
                  <a:srgbClr val="000000"/>
                </a:solidFill>
                <a:latin typeface="Times New Roman"/>
                <a:ea typeface="Times New Roman"/>
                <a:cs typeface="Times New Roman"/>
                <a:sym typeface="Times New Roman"/>
              </a:rPr>
              <a:t>5. Which Beer style seems to be the favorite based on reviews written by users? </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a:p>
        </p:txBody>
      </p:sp>
      <p:pic>
        <p:nvPicPr>
          <p:cNvPr id="109" name="Google Shape;109;p18"/>
          <p:cNvPicPr preferRelativeResize="0"/>
          <p:nvPr/>
        </p:nvPicPr>
        <p:blipFill>
          <a:blip r:embed="rId3">
            <a:alphaModFix/>
          </a:blip>
          <a:stretch>
            <a:fillRect/>
          </a:stretch>
        </p:blipFill>
        <p:spPr>
          <a:xfrm>
            <a:off x="5829075" y="667900"/>
            <a:ext cx="2916075" cy="2231700"/>
          </a:xfrm>
          <a:prstGeom prst="rect">
            <a:avLst/>
          </a:prstGeom>
          <a:noFill/>
          <a:ln>
            <a:noFill/>
          </a:ln>
        </p:spPr>
      </p:pic>
      <p:pic>
        <p:nvPicPr>
          <p:cNvPr id="110" name="Google Shape;110;p18"/>
          <p:cNvPicPr preferRelativeResize="0"/>
          <p:nvPr/>
        </p:nvPicPr>
        <p:blipFill>
          <a:blip r:embed="rId4">
            <a:alphaModFix/>
          </a:blip>
          <a:stretch>
            <a:fillRect/>
          </a:stretch>
        </p:blipFill>
        <p:spPr>
          <a:xfrm>
            <a:off x="5777101" y="2899600"/>
            <a:ext cx="3014175" cy="2306750"/>
          </a:xfrm>
          <a:prstGeom prst="rect">
            <a:avLst/>
          </a:prstGeom>
          <a:noFill/>
          <a:ln>
            <a:noFill/>
          </a:ln>
        </p:spPr>
      </p:pic>
      <p:sp>
        <p:nvSpPr>
          <p:cNvPr id="111" name="Google Shape;111;p18"/>
          <p:cNvSpPr txBox="1"/>
          <p:nvPr/>
        </p:nvSpPr>
        <p:spPr>
          <a:xfrm>
            <a:off x="714625" y="1140400"/>
            <a:ext cx="2505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Oatmeal Stout beer style is the most popular based off the written reviews.</a:t>
            </a:r>
            <a:endParaRPr>
              <a:latin typeface="Times New Roman"/>
              <a:ea typeface="Times New Roman"/>
              <a:cs typeface="Times New Roman"/>
              <a:sym typeface="Times New Roman"/>
            </a:endParaRPr>
          </a:p>
        </p:txBody>
      </p:sp>
      <p:sp>
        <p:nvSpPr>
          <p:cNvPr id="112" name="Google Shape;112;p18"/>
          <p:cNvSpPr txBox="1"/>
          <p:nvPr/>
        </p:nvSpPr>
        <p:spPr>
          <a:xfrm>
            <a:off x="506625" y="2264475"/>
            <a:ext cx="4554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This analysis is explained in much more detail in the code.  I took a TF-IDF transformation of the written reviews and created a gradient boosting regression model to predict the overall score of the beer based off the written review.</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If I did not have the overall review attribute to serve as my target variable, the next best option would be to use an </a:t>
            </a:r>
            <a:r>
              <a:rPr lang="en">
                <a:latin typeface="Times New Roman"/>
                <a:ea typeface="Times New Roman"/>
                <a:cs typeface="Times New Roman"/>
                <a:sym typeface="Times New Roman"/>
              </a:rPr>
              <a:t>open source</a:t>
            </a:r>
            <a:r>
              <a:rPr lang="en">
                <a:latin typeface="Times New Roman"/>
                <a:ea typeface="Times New Roman"/>
                <a:cs typeface="Times New Roman"/>
                <a:sym typeface="Times New Roman"/>
              </a:rPr>
              <a:t> library like Afinn in python, in order to develop </a:t>
            </a:r>
            <a:r>
              <a:rPr lang="en">
                <a:latin typeface="Times New Roman"/>
                <a:ea typeface="Times New Roman"/>
                <a:cs typeface="Times New Roman"/>
                <a:sym typeface="Times New Roman"/>
              </a:rPr>
              <a:t>connotations</a:t>
            </a:r>
            <a:r>
              <a:rPr lang="en">
                <a:latin typeface="Times New Roman"/>
                <a:ea typeface="Times New Roman"/>
                <a:cs typeface="Times New Roman"/>
                <a:sym typeface="Times New Roman"/>
              </a:rPr>
              <a:t> and sentiment to the </a:t>
            </a:r>
            <a:r>
              <a:rPr lang="en">
                <a:latin typeface="Times New Roman"/>
                <a:ea typeface="Times New Roman"/>
                <a:cs typeface="Times New Roman"/>
                <a:sym typeface="Times New Roman"/>
              </a:rPr>
              <a:t>words</a:t>
            </a:r>
            <a:r>
              <a:rPr lang="en">
                <a:latin typeface="Times New Roman"/>
                <a:ea typeface="Times New Roman"/>
                <a:cs typeface="Times New Roman"/>
                <a:sym typeface="Times New Roman"/>
              </a:rPr>
              <a:t> in the TF-IDF matrix.</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idx="4294967295" type="body"/>
          </p:nvPr>
        </p:nvSpPr>
        <p:spPr>
          <a:xfrm>
            <a:off x="7185738" y="3566975"/>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100">
                <a:solidFill>
                  <a:schemeClr val="lt1"/>
                </a:solidFill>
              </a:rPr>
              <a:t>Back End Lead</a:t>
            </a:r>
            <a:endParaRPr sz="1100">
              <a:solidFill>
                <a:schemeClr val="lt1"/>
              </a:solidFill>
            </a:endParaRPr>
          </a:p>
        </p:txBody>
      </p:sp>
      <p:sp>
        <p:nvSpPr>
          <p:cNvPr id="118" name="Google Shape;118;p19"/>
          <p:cNvSpPr txBox="1"/>
          <p:nvPr>
            <p:ph type="title"/>
          </p:nvPr>
        </p:nvSpPr>
        <p:spPr>
          <a:xfrm>
            <a:off x="378875" y="277075"/>
            <a:ext cx="7198200" cy="126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6.     How does written review compare to overall review score for the beer styles?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a:p>
        </p:txBody>
      </p:sp>
      <p:sp>
        <p:nvSpPr>
          <p:cNvPr id="119" name="Google Shape;119;p19"/>
          <p:cNvSpPr txBox="1"/>
          <p:nvPr/>
        </p:nvSpPr>
        <p:spPr>
          <a:xfrm>
            <a:off x="1412075" y="1808125"/>
            <a:ext cx="6457500" cy="2750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50">
                <a:solidFill>
                  <a:srgbClr val="1E1E1E"/>
                </a:solidFill>
                <a:latin typeface="Times New Roman"/>
                <a:ea typeface="Times New Roman"/>
                <a:cs typeface="Times New Roman"/>
                <a:sym typeface="Times New Roman"/>
              </a:rPr>
              <a:t>To look at the difference between the written reviews and the overall reviews, we can take a look at the </a:t>
            </a:r>
            <a:r>
              <a:rPr lang="en" sz="1250">
                <a:solidFill>
                  <a:srgbClr val="1E1E1E"/>
                </a:solidFill>
                <a:latin typeface="Times New Roman"/>
                <a:ea typeface="Times New Roman"/>
                <a:cs typeface="Times New Roman"/>
                <a:sym typeface="Times New Roman"/>
              </a:rPr>
              <a:t>performance</a:t>
            </a:r>
            <a:r>
              <a:rPr lang="en" sz="1250">
                <a:solidFill>
                  <a:srgbClr val="1E1E1E"/>
                </a:solidFill>
                <a:latin typeface="Times New Roman"/>
                <a:ea typeface="Times New Roman"/>
                <a:cs typeface="Times New Roman"/>
                <a:sym typeface="Times New Roman"/>
              </a:rPr>
              <a:t> metrics of our gradient boosting regression model to </a:t>
            </a:r>
            <a:r>
              <a:rPr lang="en" sz="1250">
                <a:solidFill>
                  <a:srgbClr val="1E1E1E"/>
                </a:solidFill>
                <a:latin typeface="Times New Roman"/>
                <a:ea typeface="Times New Roman"/>
                <a:cs typeface="Times New Roman"/>
                <a:sym typeface="Times New Roman"/>
              </a:rPr>
              <a:t>interpret</a:t>
            </a:r>
            <a:r>
              <a:rPr lang="en" sz="1250">
                <a:solidFill>
                  <a:srgbClr val="1E1E1E"/>
                </a:solidFill>
                <a:latin typeface="Times New Roman"/>
                <a:ea typeface="Times New Roman"/>
                <a:cs typeface="Times New Roman"/>
                <a:sym typeface="Times New Roman"/>
              </a:rPr>
              <a:t> the results.  Our best model had a RMSE of .65 for the test data and a r^2 of .15 for the test data.  From this and assuming a normal distribution on the residuals (in further analysis I would run tests to see if residuals were normal) and taking account of the </a:t>
            </a:r>
            <a:r>
              <a:rPr lang="en" sz="1250">
                <a:solidFill>
                  <a:srgbClr val="1E1E1E"/>
                </a:solidFill>
                <a:latin typeface="Times New Roman"/>
                <a:ea typeface="Times New Roman"/>
                <a:cs typeface="Times New Roman"/>
                <a:sym typeface="Times New Roman"/>
              </a:rPr>
              <a:t>empirical</a:t>
            </a:r>
            <a:r>
              <a:rPr lang="en" sz="1250">
                <a:solidFill>
                  <a:srgbClr val="1E1E1E"/>
                </a:solidFill>
                <a:latin typeface="Times New Roman"/>
                <a:ea typeface="Times New Roman"/>
                <a:cs typeface="Times New Roman"/>
                <a:sym typeface="Times New Roman"/>
              </a:rPr>
              <a:t> rule, we can say that if we had a written review that got a predicted value of 3, 68% of the time the actual value will be between [2.35, 3.65], 95% of the time the actual value will be between [1.7, 4.3] and 99% of the time will be between [1.05, 4.95].  Since the testing r^2 is .15, we can state that 15% of the variance in the overall rating can be explained by the written review.</a:t>
            </a:r>
            <a:endParaRPr sz="1250">
              <a:solidFill>
                <a:srgbClr val="1E1E1E"/>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20"/>
          <p:cNvGrpSpPr/>
          <p:nvPr/>
        </p:nvGrpSpPr>
        <p:grpSpPr>
          <a:xfrm>
            <a:off x="4939500" y="1219611"/>
            <a:ext cx="3837000" cy="2704200"/>
            <a:chOff x="4939500" y="1219611"/>
            <a:chExt cx="3837000" cy="2704200"/>
          </a:xfrm>
        </p:grpSpPr>
        <p:cxnSp>
          <p:nvCxnSpPr>
            <p:cNvPr id="125" name="Google Shape;125;p20"/>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26" name="Google Shape;126;p20"/>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27" name="Google Shape;127;p20"/>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28" name="Google Shape;128;p20"/>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29" name="Google Shape;129;p20"/>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0" name="Google Shape;130;p20"/>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1" name="Google Shape;131;p20"/>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2" name="Google Shape;132;p20"/>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3" name="Google Shape;133;p20"/>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4" name="Google Shape;134;p20"/>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35" name="Google Shape;135;p20"/>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txBox="1"/>
          <p:nvPr>
            <p:ph type="title"/>
          </p:nvPr>
        </p:nvSpPr>
        <p:spPr>
          <a:xfrm>
            <a:off x="120525" y="466500"/>
            <a:ext cx="4511700" cy="126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7..     How do find similar beer drinkers by using written reviews only?   </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a:p>
        </p:txBody>
      </p:sp>
      <p:sp>
        <p:nvSpPr>
          <p:cNvPr id="137" name="Google Shape;137;p20"/>
          <p:cNvSpPr txBox="1"/>
          <p:nvPr/>
        </p:nvSpPr>
        <p:spPr>
          <a:xfrm>
            <a:off x="4989600" y="886850"/>
            <a:ext cx="3736800" cy="2938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50">
                <a:latin typeface="Times New Roman"/>
                <a:ea typeface="Times New Roman"/>
                <a:cs typeface="Times New Roman"/>
                <a:sym typeface="Times New Roman"/>
              </a:rPr>
              <a:t>For this problem, I would compute a matrix of TF-IDF for the text reviews.  I would then compute the cosine similarity to work as a </a:t>
            </a:r>
            <a:r>
              <a:rPr lang="en" sz="1350">
                <a:latin typeface="Times New Roman"/>
                <a:ea typeface="Times New Roman"/>
                <a:cs typeface="Times New Roman"/>
                <a:sym typeface="Times New Roman"/>
              </a:rPr>
              <a:t>collaborative</a:t>
            </a:r>
            <a:r>
              <a:rPr lang="en" sz="1350">
                <a:latin typeface="Times New Roman"/>
                <a:ea typeface="Times New Roman"/>
                <a:cs typeface="Times New Roman"/>
                <a:sym typeface="Times New Roman"/>
              </a:rPr>
              <a:t> filtering system.  Then, I could feed a review into the </a:t>
            </a:r>
            <a:r>
              <a:rPr lang="en" sz="1350">
                <a:latin typeface="Times New Roman"/>
                <a:ea typeface="Times New Roman"/>
                <a:cs typeface="Times New Roman"/>
                <a:sym typeface="Times New Roman"/>
              </a:rPr>
              <a:t>recommender</a:t>
            </a:r>
            <a:r>
              <a:rPr lang="en" sz="1350">
                <a:latin typeface="Times New Roman"/>
                <a:ea typeface="Times New Roman"/>
                <a:cs typeface="Times New Roman"/>
                <a:sym typeface="Times New Roman"/>
              </a:rPr>
              <a:t> system, and this function would return the top N reviewer_profileNames with similar reviews.  This is a </a:t>
            </a:r>
            <a:r>
              <a:rPr lang="en" sz="1350">
                <a:latin typeface="Times New Roman"/>
                <a:ea typeface="Times New Roman"/>
                <a:cs typeface="Times New Roman"/>
                <a:sym typeface="Times New Roman"/>
              </a:rPr>
              <a:t>recommender</a:t>
            </a:r>
            <a:r>
              <a:rPr lang="en" sz="1350">
                <a:latin typeface="Times New Roman"/>
                <a:ea typeface="Times New Roman"/>
                <a:cs typeface="Times New Roman"/>
                <a:sym typeface="Times New Roman"/>
              </a:rPr>
              <a:t> system based of computing the TF-IDF of the written reviews and the cosine similarity between them.</a:t>
            </a:r>
            <a:endParaRPr sz="135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pic>
        <p:nvPicPr>
          <p:cNvPr id="138" name="Google Shape;138;p20"/>
          <p:cNvPicPr preferRelativeResize="0"/>
          <p:nvPr/>
        </p:nvPicPr>
        <p:blipFill rotWithShape="1">
          <a:blip r:embed="rId3">
            <a:alphaModFix/>
          </a:blip>
          <a:srcRect b="5495" l="6664" r="6220" t="4858"/>
          <a:stretch/>
        </p:blipFill>
        <p:spPr>
          <a:xfrm>
            <a:off x="572025" y="1653150"/>
            <a:ext cx="3199200" cy="32923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I hope this case study </a:t>
            </a:r>
            <a:r>
              <a:rPr lang="en" sz="1500">
                <a:solidFill>
                  <a:srgbClr val="000000"/>
                </a:solidFill>
                <a:latin typeface="Times New Roman"/>
                <a:ea typeface="Times New Roman"/>
                <a:cs typeface="Times New Roman"/>
                <a:sym typeface="Times New Roman"/>
              </a:rPr>
              <a:t>demonstrates</a:t>
            </a:r>
            <a:r>
              <a:rPr lang="en" sz="1500">
                <a:solidFill>
                  <a:srgbClr val="000000"/>
                </a:solidFill>
                <a:latin typeface="Times New Roman"/>
                <a:ea typeface="Times New Roman"/>
                <a:cs typeface="Times New Roman"/>
                <a:sym typeface="Times New Roman"/>
              </a:rPr>
              <a:t> both my interest in this position, as well as my programming/statistical analysis skills.</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If you have any further questions, please do not hesitate to reach out.</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Email:</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Jonathon.desi@gmail.com</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Phone:</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(614)-678-3014</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Github link to Project:</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500">
                <a:solidFill>
                  <a:srgbClr val="000000"/>
                </a:solidFill>
                <a:latin typeface="Times New Roman"/>
                <a:ea typeface="Times New Roman"/>
                <a:cs typeface="Times New Roman"/>
                <a:sym typeface="Times New Roman"/>
              </a:rPr>
              <a:t>https://github.com/Jonathon-M-Desi/2021_Beer_Case_Study/blob/main/Jonathon_Desiderio_Evolent_Case_Study.ipynb</a:t>
            </a:r>
            <a:endParaRPr sz="1500">
              <a:solidFill>
                <a:srgbClr val="000000"/>
              </a:solidFill>
              <a:latin typeface="Times New Roman"/>
              <a:ea typeface="Times New Roman"/>
              <a:cs typeface="Times New Roman"/>
              <a:sym typeface="Times New Roman"/>
            </a:endParaRPr>
          </a:p>
        </p:txBody>
      </p:sp>
      <p:sp>
        <p:nvSpPr>
          <p:cNvPr id="144" name="Google Shape;144;p21"/>
          <p:cNvSpPr txBox="1"/>
          <p:nvPr>
            <p:ph type="title"/>
          </p:nvPr>
        </p:nvSpPr>
        <p:spPr>
          <a:xfrm>
            <a:off x="1368975" y="699000"/>
            <a:ext cx="4511700" cy="126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2911">
                <a:latin typeface="Times New Roman"/>
                <a:ea typeface="Times New Roman"/>
                <a:cs typeface="Times New Roman"/>
                <a:sym typeface="Times New Roman"/>
              </a:rPr>
              <a:t>Thank you</a:t>
            </a:r>
            <a:r>
              <a:rPr lang="en" sz="2911">
                <a:latin typeface="Times New Roman"/>
                <a:ea typeface="Times New Roman"/>
                <a:cs typeface="Times New Roman"/>
                <a:sym typeface="Times New Roman"/>
              </a:rPr>
              <a:t> </a:t>
            </a:r>
            <a:endParaRPr sz="2911">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