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CEF1E-FE20-40DD-AE92-661C7BA5013E}" v="97" dt="2024-10-09T23:55:34.081"/>
    <p1510:client id="{A48EE7DF-B8FC-49C7-958A-63873B319D85}" v="85" dt="2024-10-10T22:15:29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3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3A3C35A7-7599-506A-A9A9-8A54A3B2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30" r="6" b="10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Pitchfork Ratings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SQL Exploration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Averaged score </a:t>
            </a:r>
            <a:r>
              <a:rPr lang="en-US" sz="1400" dirty="0" err="1">
                <a:solidFill>
                  <a:schemeClr val="accent6"/>
                </a:solidFill>
              </a:rPr>
              <a:t>score</a:t>
            </a:r>
            <a:r>
              <a:rPr lang="en-US" sz="1400" dirty="0">
                <a:solidFill>
                  <a:schemeClr val="accent6"/>
                </a:solidFill>
              </a:rPr>
              <a:t> by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4BF70-6135-00A5-4B1E-6068E976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13853"/>
            <a:ext cx="4191403" cy="3952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BD7BA3-D536-809F-F89C-0F1DB0E1F090}"/>
              </a:ext>
            </a:extLst>
          </p:cNvPr>
          <p:cNvSpPr/>
          <p:nvPr/>
        </p:nvSpPr>
        <p:spPr>
          <a:xfrm>
            <a:off x="4545661" y="2932005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EC97A-2B97-7949-40DC-7C127DB117FF}"/>
              </a:ext>
            </a:extLst>
          </p:cNvPr>
          <p:cNvSpPr txBox="1"/>
          <p:nvPr/>
        </p:nvSpPr>
        <p:spPr>
          <a:xfrm>
            <a:off x="7331909" y="2824282"/>
            <a:ext cx="42393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DAE49-F8D0-B409-5B24-FDD6722E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97" y="2013851"/>
            <a:ext cx="2178252" cy="2113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5039348" y="4488152"/>
            <a:ext cx="3276749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Majority of genres show fairly stable average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metal genre has shown a steady rise in ratings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electronic, metal and rock genres are experiencing peak average ratings in most recent year of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86A338-CDA6-FBCE-2B27-710B8A5A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97" y="2013851"/>
            <a:ext cx="1071605" cy="2113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07A352-F801-6A95-98F3-D4744EA4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564" y="2013851"/>
            <a:ext cx="2100088" cy="21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3BBF-EDAA-4FFD-AEE6-62DA71AD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Map and interpret the Database structure using SQLite Studio</a:t>
            </a:r>
          </a:p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Plan and perform data exploration and share results</a:t>
            </a:r>
          </a:p>
          <a:p>
            <a:pPr>
              <a:buClr>
                <a:srgbClr val="434D76"/>
              </a:buClr>
            </a:pPr>
            <a:r>
              <a:rPr lang="en-US" dirty="0">
                <a:cs typeface="Calibri"/>
              </a:rPr>
              <a:t>Where needed, bring in other platform tools to enrich analysis</a:t>
            </a:r>
          </a:p>
        </p:txBody>
      </p:sp>
    </p:spTree>
    <p:extLst>
      <p:ext uri="{BB962C8B-B14F-4D97-AF65-F5344CB8AC3E}">
        <p14:creationId xmlns:p14="http://schemas.microsoft.com/office/powerpoint/2010/main" val="26625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5CF39F-F876-158F-D7BB-7E44AF28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22532"/>
              </p:ext>
            </p:extLst>
          </p:nvPr>
        </p:nvGraphicFramePr>
        <p:xfrm>
          <a:off x="932141" y="2214149"/>
          <a:ext cx="1346200" cy="322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64959892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1302020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59299431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best_new_music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90875187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93603146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author_type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5113842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pub_date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707994734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pub_weekday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51736536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pub_day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348573911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pub_month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27099500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pub_year</a:t>
                      </a:r>
                      <a:endParaRPr lang="en-US" sz="1400" dirty="0"/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130755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45BDF-3E2B-5208-4D5B-D5AA975F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57007"/>
              </p:ext>
            </p:extLst>
          </p:nvPr>
        </p:nvGraphicFramePr>
        <p:xfrm>
          <a:off x="4886438" y="5337241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labels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01DC0-EB38-94AE-72AD-5AE9F663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3142"/>
              </p:ext>
            </p:extLst>
          </p:nvPr>
        </p:nvGraphicFramePr>
        <p:xfrm>
          <a:off x="4886438" y="2188514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genres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genre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5F0489-3F35-405F-4A4C-FAA019D35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2560"/>
              </p:ext>
            </p:extLst>
          </p:nvPr>
        </p:nvGraphicFramePr>
        <p:xfrm>
          <a:off x="4886438" y="3098438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content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content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D1AB9F-DFD9-D020-71C4-331E1116D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9807"/>
              </p:ext>
            </p:extLst>
          </p:nvPr>
        </p:nvGraphicFramePr>
        <p:xfrm>
          <a:off x="4886438" y="4501076"/>
          <a:ext cx="1346200" cy="69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066866013"/>
                    </a:ext>
                  </a:extLst>
                </a:gridCol>
              </a:tblGrid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artists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320431975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reviewid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297053712"/>
                  </a:ext>
                </a:extLst>
              </a:tr>
              <a:tr h="230463">
                <a:tc>
                  <a:txBody>
                    <a:bodyPr/>
                    <a:lstStyle/>
                    <a:p>
                      <a:r>
                        <a:rPr lang="en-US" sz="1400" dirty="0"/>
                        <a:t>artist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2845078969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B74C4523-055E-8CC7-DE9A-0D0A8A039303}"/>
              </a:ext>
            </a:extLst>
          </p:cNvPr>
          <p:cNvSpPr/>
          <p:nvPr/>
        </p:nvSpPr>
        <p:spPr>
          <a:xfrm>
            <a:off x="2332078" y="2461140"/>
            <a:ext cx="182880" cy="18288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FDC0A-F924-D6D0-0A3F-DF1D094EAD21}"/>
              </a:ext>
            </a:extLst>
          </p:cNvPr>
          <p:cNvSpPr txBox="1"/>
          <p:nvPr/>
        </p:nvSpPr>
        <p:spPr>
          <a:xfrm>
            <a:off x="2332078" y="2222822"/>
            <a:ext cx="11782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Primary Key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A75A08-E8EA-C268-58EF-4B865F18DF02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2514958" y="2530994"/>
            <a:ext cx="2371480" cy="91313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BDABFE3-33FF-6F10-215F-A8AF5BBD4FC4}"/>
              </a:ext>
            </a:extLst>
          </p:cNvPr>
          <p:cNvCxnSpPr>
            <a:cxnSpLocks/>
            <a:stCxn id="8" idx="4"/>
            <a:endCxn id="7" idx="1"/>
          </p:cNvCxnSpPr>
          <p:nvPr/>
        </p:nvCxnSpPr>
        <p:spPr>
          <a:xfrm>
            <a:off x="2514958" y="2530994"/>
            <a:ext cx="2371480" cy="231577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9307D6-B6FD-009A-9067-9D90B710FF0E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2514958" y="2530994"/>
            <a:ext cx="2371480" cy="31519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130C9A-22CC-73FB-23D1-515F0F3FA33A}"/>
              </a:ext>
            </a:extLst>
          </p:cNvPr>
          <p:cNvCxnSpPr>
            <a:cxnSpLocks/>
            <a:stCxn id="8" idx="4"/>
            <a:endCxn id="5" idx="1"/>
          </p:cNvCxnSpPr>
          <p:nvPr/>
        </p:nvCxnSpPr>
        <p:spPr>
          <a:xfrm>
            <a:off x="2514958" y="2530994"/>
            <a:ext cx="2371480" cy="32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674AD7-4E0E-06E7-B751-0DF044B2FE41}"/>
              </a:ext>
            </a:extLst>
          </p:cNvPr>
          <p:cNvSpPr/>
          <p:nvPr/>
        </p:nvSpPr>
        <p:spPr>
          <a:xfrm>
            <a:off x="4749684" y="4399102"/>
            <a:ext cx="1620636" cy="1753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3C0B4-AD80-9C02-2E2A-605A91F489BE}"/>
              </a:ext>
            </a:extLst>
          </p:cNvPr>
          <p:cNvSpPr txBox="1"/>
          <p:nvPr/>
        </p:nvSpPr>
        <p:spPr>
          <a:xfrm>
            <a:off x="932141" y="6264562"/>
            <a:ext cx="1039339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Data available at Kaggle Link: https://www.kaggle.com/datasets/nolanbconaway/pitchfork-data</a:t>
            </a:r>
          </a:p>
          <a:p>
            <a:r>
              <a:rPr lang="en-US" sz="1100" dirty="0">
                <a:solidFill>
                  <a:schemeClr val="accent6"/>
                </a:solidFill>
              </a:rPr>
              <a:t>Scrape process performed by user </a:t>
            </a:r>
            <a:r>
              <a:rPr lang="en-US" sz="1100" b="1" dirty="0" err="1">
                <a:solidFill>
                  <a:schemeClr val="accent6"/>
                </a:solidFill>
              </a:rPr>
              <a:t>nolanbconway</a:t>
            </a:r>
            <a:r>
              <a:rPr lang="en-US" sz="1100" dirty="0">
                <a:solidFill>
                  <a:schemeClr val="accent6"/>
                </a:solidFill>
              </a:rPr>
              <a:t> available at </a:t>
            </a:r>
            <a:r>
              <a:rPr lang="en-US" sz="1100" dirty="0" err="1">
                <a:solidFill>
                  <a:schemeClr val="accent6"/>
                </a:solidFill>
              </a:rPr>
              <a:t>Github</a:t>
            </a:r>
            <a:r>
              <a:rPr lang="en-US" sz="1100" dirty="0">
                <a:solidFill>
                  <a:schemeClr val="accent6"/>
                </a:solidFill>
              </a:rPr>
              <a:t> Link: https://github.com/nolanbconaway/pitchfork-data/tree/master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BD9E6-5EF3-3AA6-B58C-AFC4EC4F4215}"/>
              </a:ext>
            </a:extLst>
          </p:cNvPr>
          <p:cNvSpPr txBox="1"/>
          <p:nvPr/>
        </p:nvSpPr>
        <p:spPr>
          <a:xfrm>
            <a:off x="7121164" y="2214149"/>
            <a:ext cx="3839910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genres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content</a:t>
            </a:r>
            <a:r>
              <a:rPr lang="en-US" sz="1200" dirty="0">
                <a:solidFill>
                  <a:schemeClr val="accent3"/>
                </a:solidFill>
              </a:rPr>
              <a:t> tables can be joined for further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content</a:t>
            </a:r>
            <a:r>
              <a:rPr lang="en-US" sz="1200" dirty="0">
                <a:solidFill>
                  <a:schemeClr val="accent3"/>
                </a:solidFill>
              </a:rPr>
              <a:t> is the full text content of the review 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artists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labels</a:t>
            </a:r>
            <a:r>
              <a:rPr lang="en-US" sz="1200" dirty="0">
                <a:solidFill>
                  <a:schemeClr val="accent3"/>
                </a:solidFill>
              </a:rPr>
              <a:t> are redundant data available as part of scraping process, but not required for further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3CB9D3-40D5-26EF-FA4D-D3C9DEEB5BAD}"/>
              </a:ext>
            </a:extLst>
          </p:cNvPr>
          <p:cNvSpPr/>
          <p:nvPr/>
        </p:nvSpPr>
        <p:spPr>
          <a:xfrm>
            <a:off x="4749684" y="2115290"/>
            <a:ext cx="1620636" cy="1753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44C32-4988-DABC-F68C-A54ACB18B67C}"/>
              </a:ext>
            </a:extLst>
          </p:cNvPr>
          <p:cNvSpPr txBox="1"/>
          <p:nvPr/>
        </p:nvSpPr>
        <p:spPr>
          <a:xfrm>
            <a:off x="4751702" y="1843262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Additional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546E4-6460-6BF5-1720-26A09F54D352}"/>
              </a:ext>
            </a:extLst>
          </p:cNvPr>
          <p:cNvSpPr txBox="1"/>
          <p:nvPr/>
        </p:nvSpPr>
        <p:spPr>
          <a:xfrm>
            <a:off x="4749684" y="4102979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Redundant Data</a:t>
            </a:r>
          </a:p>
        </p:txBody>
      </p:sp>
    </p:spTree>
    <p:extLst>
      <p:ext uri="{BB962C8B-B14F-4D97-AF65-F5344CB8AC3E}">
        <p14:creationId xmlns:p14="http://schemas.microsoft.com/office/powerpoint/2010/main" val="10840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Statistics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E547E4-E417-F731-C46B-CDB98899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027790"/>
            <a:ext cx="2562583" cy="428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59BA79-21E4-1EE1-D001-A9382D2CB879}"/>
              </a:ext>
            </a:extLst>
          </p:cNvPr>
          <p:cNvSpPr txBox="1"/>
          <p:nvPr/>
        </p:nvSpPr>
        <p:spPr>
          <a:xfrm>
            <a:off x="4916337" y="4103631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18,389 Total Reviews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3829049" y="4103632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0E8E0-AF97-F003-BAED-823891C6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565923"/>
            <a:ext cx="2429214" cy="41915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A883A8-6BD0-0BC5-DE5C-21E50006793E}"/>
              </a:ext>
            </a:extLst>
          </p:cNvPr>
          <p:cNvSpPr/>
          <p:nvPr/>
        </p:nvSpPr>
        <p:spPr>
          <a:xfrm>
            <a:off x="3829049" y="4637002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D6123-FBFE-6E01-21DB-243020238407}"/>
              </a:ext>
            </a:extLst>
          </p:cNvPr>
          <p:cNvSpPr txBox="1"/>
          <p:nvPr/>
        </p:nvSpPr>
        <p:spPr>
          <a:xfrm>
            <a:off x="4916337" y="4637002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8,633 Artists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9D4709-4E0D-CAA9-7AE8-EE5F78DD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" y="5104689"/>
            <a:ext cx="2410161" cy="4191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EE17D57B-6B72-1975-740F-A2C31F8BBEA9}"/>
              </a:ext>
            </a:extLst>
          </p:cNvPr>
          <p:cNvSpPr/>
          <p:nvPr/>
        </p:nvSpPr>
        <p:spPr>
          <a:xfrm>
            <a:off x="3829049" y="5175768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C0B6E-67D4-4FEE-2142-B3C62F309A68}"/>
              </a:ext>
            </a:extLst>
          </p:cNvPr>
          <p:cNvSpPr txBox="1"/>
          <p:nvPr/>
        </p:nvSpPr>
        <p:spPr>
          <a:xfrm>
            <a:off x="4916337" y="5175767"/>
            <a:ext cx="2094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432 Review Authors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4EA7448-5A24-5818-4A22-99B75B0897E3}"/>
              </a:ext>
            </a:extLst>
          </p:cNvPr>
          <p:cNvSpPr/>
          <p:nvPr/>
        </p:nvSpPr>
        <p:spPr>
          <a:xfrm>
            <a:off x="7336061" y="4103631"/>
            <a:ext cx="914400" cy="276999"/>
          </a:xfrm>
          <a:prstGeom prst="rightArrow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416E4-684A-6038-F5B7-F76E5B37EBB4}"/>
              </a:ext>
            </a:extLst>
          </p:cNvPr>
          <p:cNvSpPr txBox="1"/>
          <p:nvPr/>
        </p:nvSpPr>
        <p:spPr>
          <a:xfrm>
            <a:off x="8459637" y="4103631"/>
            <a:ext cx="25625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18,393 without DISTINCT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97D0A1-BB00-16AA-6FB1-9EEB574B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40" y="5643301"/>
            <a:ext cx="2905530" cy="381053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0D4ED0AE-37F5-53BC-C1A7-5447C6FA08FA}"/>
              </a:ext>
            </a:extLst>
          </p:cNvPr>
          <p:cNvSpPr/>
          <p:nvPr/>
        </p:nvSpPr>
        <p:spPr>
          <a:xfrm>
            <a:off x="3829049" y="5695327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C6B04-58A7-CA8A-E0AF-B8D224AB9DBA}"/>
              </a:ext>
            </a:extLst>
          </p:cNvPr>
          <p:cNvSpPr txBox="1"/>
          <p:nvPr/>
        </p:nvSpPr>
        <p:spPr>
          <a:xfrm>
            <a:off x="4916336" y="5695326"/>
            <a:ext cx="31151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Date Range: Jan 1999 - Jan 2017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6ABC618-02EE-3E16-F70B-4F81E46C1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1933248"/>
            <a:ext cx="4296375" cy="533474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FEC927FB-C82A-7934-8465-B56153F8DAB0}"/>
              </a:ext>
            </a:extLst>
          </p:cNvPr>
          <p:cNvSpPr/>
          <p:nvPr/>
        </p:nvSpPr>
        <p:spPr>
          <a:xfrm>
            <a:off x="5271188" y="2061485"/>
            <a:ext cx="761627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B9DB-C4AD-A29C-7A96-2D1B73548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735" y="1851296"/>
            <a:ext cx="2324100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354F8-CB79-D578-3F2C-63DECD45D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755" y="1851296"/>
            <a:ext cx="2324100" cy="176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8F916-05DE-AFCA-B6A3-FB665D01CC43}"/>
              </a:ext>
            </a:extLst>
          </p:cNvPr>
          <p:cNvSpPr txBox="1"/>
          <p:nvPr/>
        </p:nvSpPr>
        <p:spPr>
          <a:xfrm>
            <a:off x="777240" y="2679222"/>
            <a:ext cx="3839910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3,906 NULL values for author_type will be investigated in a later slide</a:t>
            </a:r>
          </a:p>
        </p:txBody>
      </p:sp>
    </p:spTree>
    <p:extLst>
      <p:ext uri="{BB962C8B-B14F-4D97-AF65-F5344CB8AC3E}">
        <p14:creationId xmlns:p14="http://schemas.microsoft.com/office/powerpoint/2010/main" val="5558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Types and Missing Data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5193900" y="1907522"/>
            <a:ext cx="47196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5F836-0040-DF5A-669F-CBBA93F3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775294"/>
            <a:ext cx="3715626" cy="777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777240" y="1559849"/>
            <a:ext cx="3734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Review counts by Author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A5AD2-5B7A-6F41-8B32-8858D8755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90" y="1403924"/>
            <a:ext cx="3023426" cy="186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A607F-18DD-52AB-E0CA-A3FA39D36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959" y="1399658"/>
            <a:ext cx="3023425" cy="1292726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85E42B8-88B9-3230-A490-375BECFD8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690" y="3640036"/>
            <a:ext cx="2707588" cy="198099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06A42AE-F03E-6FDC-DE16-1F797567C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959" y="3640036"/>
            <a:ext cx="2707587" cy="162455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7166E1A9-DADC-321F-BAB3-C67AE59FE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240" y="3506811"/>
            <a:ext cx="3715626" cy="3222901"/>
          </a:xfrm>
          <a:prstGeom prst="rect">
            <a:avLst/>
          </a:prstGeom>
        </p:spPr>
      </p:pic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B99F368E-8EFC-BE50-75F8-0DB677417220}"/>
              </a:ext>
            </a:extLst>
          </p:cNvPr>
          <p:cNvSpPr/>
          <p:nvPr/>
        </p:nvSpPr>
        <p:spPr>
          <a:xfrm>
            <a:off x="5193900" y="3974180"/>
            <a:ext cx="47196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BDCFBD8-12E1-13FE-5ECE-ACFD284B4119}"/>
              </a:ext>
            </a:extLst>
          </p:cNvPr>
          <p:cNvSpPr txBox="1"/>
          <p:nvPr/>
        </p:nvSpPr>
        <p:spPr>
          <a:xfrm>
            <a:off x="5913690" y="5830019"/>
            <a:ext cx="383991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NULL Values appear when an article does not present a contributor bio at the end of a web page. Data shows an increasing trend of regular contributors.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404DB4-4A03-9619-92E4-D554EBAADD2E}"/>
              </a:ext>
            </a:extLst>
          </p:cNvPr>
          <p:cNvSpPr txBox="1"/>
          <p:nvPr/>
        </p:nvSpPr>
        <p:spPr>
          <a:xfrm>
            <a:off x="777240" y="3290381"/>
            <a:ext cx="3734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NULL field investigation for Author Type</a:t>
            </a:r>
          </a:p>
        </p:txBody>
      </p:sp>
    </p:spTree>
    <p:extLst>
      <p:ext uri="{BB962C8B-B14F-4D97-AF65-F5344CB8AC3E}">
        <p14:creationId xmlns:p14="http://schemas.microsoft.com/office/powerpoint/2010/main" val="42056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Artists Review Counts and Scores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92D852-878B-2B04-418E-68306023831E}"/>
              </a:ext>
            </a:extLst>
          </p:cNvPr>
          <p:cNvSpPr/>
          <p:nvPr/>
        </p:nvSpPr>
        <p:spPr>
          <a:xfrm>
            <a:off x="4861717" y="2599840"/>
            <a:ext cx="90405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777239" y="1835676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 10 Bands by review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33E02-AC41-725A-D8EB-96E889B8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23" y="1637532"/>
            <a:ext cx="3325359" cy="2201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91243-0B1F-7549-3A27-C0FD9159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047682"/>
            <a:ext cx="3467584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D5688F-5D4F-4AC6-5691-E71F5FFD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23" y="4195429"/>
            <a:ext cx="3325359" cy="240037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D02524-B9D0-22AA-ABFD-2D5F68DAD237}"/>
              </a:ext>
            </a:extLst>
          </p:cNvPr>
          <p:cNvSpPr/>
          <p:nvPr/>
        </p:nvSpPr>
        <p:spPr>
          <a:xfrm>
            <a:off x="4861717" y="4751848"/>
            <a:ext cx="904052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067DB9-6A7D-90FA-12E2-FD10421C0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" y="4320469"/>
            <a:ext cx="3467584" cy="12053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A267D1-1380-2E10-5F10-ABAA1F6086B1}"/>
              </a:ext>
            </a:extLst>
          </p:cNvPr>
          <p:cNvSpPr txBox="1"/>
          <p:nvPr/>
        </p:nvSpPr>
        <p:spPr>
          <a:xfrm>
            <a:off x="777240" y="4105025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 10 Bands by average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B4EDA-217C-9E62-4F74-5F5FFF6F2F12}"/>
              </a:ext>
            </a:extLst>
          </p:cNvPr>
          <p:cNvSpPr txBox="1"/>
          <p:nvPr/>
        </p:nvSpPr>
        <p:spPr>
          <a:xfrm>
            <a:off x="777239" y="5863338"/>
            <a:ext cx="346758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Top Scores are not related to overall attention from Pitchfork site to Artist overall</a:t>
            </a:r>
          </a:p>
        </p:txBody>
      </p:sp>
    </p:spTree>
    <p:extLst>
      <p:ext uri="{BB962C8B-B14F-4D97-AF65-F5344CB8AC3E}">
        <p14:creationId xmlns:p14="http://schemas.microsoft.com/office/powerpoint/2010/main" val="33199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Type vs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86794" y="1835675"/>
            <a:ext cx="28205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Average Score by year by author 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66AE7-03F2-B37B-5ABD-63E216FE4CEE}"/>
              </a:ext>
            </a:extLst>
          </p:cNvPr>
          <p:cNvSpPr txBox="1"/>
          <p:nvPr/>
        </p:nvSpPr>
        <p:spPr>
          <a:xfrm>
            <a:off x="286794" y="5474404"/>
            <a:ext cx="240513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Score charts were also produced in Excel to confirm data shape and attributes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5A1D2D-C8F5-DC48-3407-35A9E72D9B96}"/>
              </a:ext>
            </a:extLst>
          </p:cNvPr>
          <p:cNvSpPr/>
          <p:nvPr/>
        </p:nvSpPr>
        <p:spPr>
          <a:xfrm>
            <a:off x="3269053" y="3130069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A61678-C498-46E2-7149-24CE882F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5" y="2051120"/>
            <a:ext cx="2820538" cy="24349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53865E-008D-64B7-C0F0-A1EB1379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420"/>
          <a:stretch/>
        </p:blipFill>
        <p:spPr>
          <a:xfrm>
            <a:off x="3780214" y="2051119"/>
            <a:ext cx="1823711" cy="2434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57A755-0500-8028-BD19-2C973768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434"/>
          <a:stretch/>
        </p:blipFill>
        <p:spPr>
          <a:xfrm>
            <a:off x="6351296" y="2051119"/>
            <a:ext cx="1503761" cy="24349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059A681-AE8B-0BE4-643F-9F485BBE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70" y="4769827"/>
            <a:ext cx="706112" cy="19189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66E502-F10E-7B8D-FB32-88886D52B6B9}"/>
              </a:ext>
            </a:extLst>
          </p:cNvPr>
          <p:cNvSpPr txBox="1"/>
          <p:nvPr/>
        </p:nvSpPr>
        <p:spPr>
          <a:xfrm>
            <a:off x="5765645" y="2949004"/>
            <a:ext cx="42393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146001D-D3BD-596F-02C8-495B65BB9E3F}"/>
              </a:ext>
            </a:extLst>
          </p:cNvPr>
          <p:cNvSpPr/>
          <p:nvPr/>
        </p:nvSpPr>
        <p:spPr>
          <a:xfrm>
            <a:off x="3055409" y="5659072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ED4047-E156-0E47-45BA-27B174188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19" y="4763230"/>
            <a:ext cx="4169919" cy="1915608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C5C3A13-0C6E-CF61-20FC-29E47626D72D}"/>
              </a:ext>
            </a:extLst>
          </p:cNvPr>
          <p:cNvSpPr/>
          <p:nvPr/>
        </p:nvSpPr>
        <p:spPr>
          <a:xfrm>
            <a:off x="4406574" y="5659071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D45B59-D830-DDEB-2212-F6C1CF8BA75E}"/>
              </a:ext>
            </a:extLst>
          </p:cNvPr>
          <p:cNvSpPr txBox="1"/>
          <p:nvPr/>
        </p:nvSpPr>
        <p:spPr>
          <a:xfrm>
            <a:off x="8602428" y="2052692"/>
            <a:ext cx="2563253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No major trend in score advantages for any author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IQR: From 6.4 to 7.8 / Mean: 7.2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Data Shape: Skewed left with lower score outliers</a:t>
            </a:r>
          </a:p>
        </p:txBody>
      </p:sp>
    </p:spTree>
    <p:extLst>
      <p:ext uri="{BB962C8B-B14F-4D97-AF65-F5344CB8AC3E}">
        <p14:creationId xmlns:p14="http://schemas.microsoft.com/office/powerpoint/2010/main" val="332043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Averaged by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BD7BA3-D536-809F-F89C-0F1DB0E1F090}"/>
              </a:ext>
            </a:extLst>
          </p:cNvPr>
          <p:cNvSpPr/>
          <p:nvPr/>
        </p:nvSpPr>
        <p:spPr>
          <a:xfrm>
            <a:off x="3888341" y="3734705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4343400" y="5384879"/>
            <a:ext cx="4894892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At 41.6% of total reviews, the </a:t>
            </a:r>
            <a:r>
              <a:rPr lang="en-US" sz="1200" b="1" dirty="0">
                <a:solidFill>
                  <a:schemeClr val="accent3"/>
                </a:solidFill>
              </a:rPr>
              <a:t>rock</a:t>
            </a:r>
            <a:r>
              <a:rPr lang="en-US" sz="1200" dirty="0">
                <a:solidFill>
                  <a:schemeClr val="accent3"/>
                </a:solidFill>
              </a:rPr>
              <a:t> genre has clearly been prioritized on this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 genre makes the second stable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3"/>
                </a:solidFill>
              </a:rPr>
              <a:t>rap</a:t>
            </a:r>
            <a:r>
              <a:rPr lang="en-US" sz="1200" dirty="0">
                <a:solidFill>
                  <a:schemeClr val="accent3"/>
                </a:solidFill>
              </a:rPr>
              <a:t> appears to be on a steady average rise within the dataset, with a peak in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81123-0410-4659-49C7-DA2940A7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69757"/>
            <a:ext cx="3552703" cy="3606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9600A0-3927-D73F-53B7-5EA0C624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533964"/>
            <a:ext cx="7740650" cy="26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9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242-3B54-39D6-5C65-A297A2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Best New 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6C2F-ABCB-6D7D-044A-1ED990882E9C}"/>
              </a:ext>
            </a:extLst>
          </p:cNvPr>
          <p:cNvSpPr txBox="1"/>
          <p:nvPr/>
        </p:nvSpPr>
        <p:spPr>
          <a:xfrm>
            <a:off x="210012" y="1582966"/>
            <a:ext cx="2820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Genres Joined to Reviews Table,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Count of Best New Music award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EC1BE-3EA3-2867-AAB4-43A407D5E62B}"/>
              </a:ext>
            </a:extLst>
          </p:cNvPr>
          <p:cNvSpPr txBox="1"/>
          <p:nvPr/>
        </p:nvSpPr>
        <p:spPr>
          <a:xfrm>
            <a:off x="4344833" y="5397466"/>
            <a:ext cx="5250017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0" rIns="0" bIns="0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Findings: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At 46.8%, </a:t>
            </a:r>
            <a:r>
              <a:rPr lang="en-US" sz="1200" b="1" dirty="0">
                <a:solidFill>
                  <a:schemeClr val="accent3"/>
                </a:solidFill>
              </a:rPr>
              <a:t>rock</a:t>
            </a:r>
            <a:r>
              <a:rPr lang="en-US" sz="1200" dirty="0">
                <a:solidFill>
                  <a:schemeClr val="accent3"/>
                </a:solidFill>
              </a:rPr>
              <a:t> genre retains majority of Best New Music awards in parallel with majority of reviews, followed in similar trend by </a:t>
            </a: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 genre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However, the </a:t>
            </a:r>
            <a:r>
              <a:rPr lang="en-US" sz="1200" b="1" dirty="0">
                <a:solidFill>
                  <a:schemeClr val="accent3"/>
                </a:solidFill>
              </a:rPr>
              <a:t>rock </a:t>
            </a:r>
            <a:r>
              <a:rPr lang="en-US" sz="1200" dirty="0">
                <a:solidFill>
                  <a:schemeClr val="accent3"/>
                </a:solidFill>
              </a:rPr>
              <a:t>genre is on a decline in 2015 and 2016 as </a:t>
            </a:r>
            <a:r>
              <a:rPr lang="en-US" sz="1200" b="1" dirty="0">
                <a:solidFill>
                  <a:schemeClr val="accent3"/>
                </a:solidFill>
              </a:rPr>
              <a:t>electronic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en-US" sz="1200" b="1" dirty="0">
                <a:solidFill>
                  <a:schemeClr val="accent3"/>
                </a:solidFill>
              </a:rPr>
              <a:t>rap</a:t>
            </a:r>
            <a:r>
              <a:rPr lang="en-US" sz="1200" dirty="0">
                <a:solidFill>
                  <a:schemeClr val="accent3"/>
                </a:solidFill>
              </a:rPr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pop/</a:t>
            </a:r>
            <a:r>
              <a:rPr lang="en-US" sz="1200" b="1" dirty="0" err="1">
                <a:solidFill>
                  <a:schemeClr val="accent3"/>
                </a:solidFill>
              </a:rPr>
              <a:t>r&amp;b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genres cover the gap</a:t>
            </a:r>
            <a:endParaRPr lang="en-US" sz="1200" b="1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/>
                </a:solidFill>
              </a:rPr>
              <a:t>Best New Music award shows a doubling in frequency starting in 2009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9DE85-7CC7-20E0-C5FA-A4B3BEA8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" y="2017965"/>
            <a:ext cx="3571278" cy="3433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CBF5E-54BA-2202-1B1A-AF5164A1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33" y="2470150"/>
            <a:ext cx="7797063" cy="27941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807E59-BD61-4145-DCF9-81760496EAD9}"/>
              </a:ext>
            </a:extLst>
          </p:cNvPr>
          <p:cNvSpPr/>
          <p:nvPr/>
        </p:nvSpPr>
        <p:spPr>
          <a:xfrm>
            <a:off x="3888341" y="3728742"/>
            <a:ext cx="349441" cy="27699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444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Pitchfork Ratings SQL Exploration</vt:lpstr>
      <vt:lpstr>Project Goal</vt:lpstr>
      <vt:lpstr>Data Structure</vt:lpstr>
      <vt:lpstr>Basic Data Statistics</vt:lpstr>
      <vt:lpstr>Author Types and Missing Data</vt:lpstr>
      <vt:lpstr>Top Artists Review Counts and Scores</vt:lpstr>
      <vt:lpstr>Author Type vs Scores</vt:lpstr>
      <vt:lpstr>Genre vs Reviews</vt:lpstr>
      <vt:lpstr>Genre vs Best New Music</vt:lpstr>
      <vt:lpstr>Genre vs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28</cp:revision>
  <dcterms:created xsi:type="dcterms:W3CDTF">2024-10-09T23:52:02Z</dcterms:created>
  <dcterms:modified xsi:type="dcterms:W3CDTF">2024-10-10T23:13:05Z</dcterms:modified>
</cp:coreProperties>
</file>