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2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6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4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3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indhurank/aerofit-treadmi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drops of water">
            <a:extLst>
              <a:ext uri="{FF2B5EF4-FFF2-40B4-BE49-F238E27FC236}">
                <a16:creationId xmlns:a16="http://schemas.microsoft.com/office/drawing/2014/main" id="{CA3E9E88-B9B5-A887-5EE9-30BC9376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14" r="18578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2E9A74-2CCE-1FC8-B3B1-7833EF42C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2"/>
            <a:ext cx="3620882" cy="2335292"/>
          </a:xfrm>
        </p:spPr>
        <p:txBody>
          <a:bodyPr anchor="t">
            <a:normAutofit/>
          </a:bodyPr>
          <a:lstStyle/>
          <a:p>
            <a:r>
              <a:rPr lang="en-US" sz="3200" dirty="0"/>
              <a:t>Treadmill Buyer Profile Analysis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4E9CF-32DB-0090-7EE4-26646787C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3614057"/>
            <a:ext cx="3380437" cy="2182047"/>
          </a:xfrm>
        </p:spPr>
        <p:txBody>
          <a:bodyPr anchor="b">
            <a:normAutofit/>
          </a:bodyPr>
          <a:lstStyle/>
          <a:p>
            <a:r>
              <a:rPr lang="en-US" sz="2800" dirty="0"/>
              <a:t>Understanding Consumer Segments for Treadmill Purchases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30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260D6-704D-D879-7C24-F2EE0182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26" t="-594" r="196" b="596"/>
          <a:stretch/>
        </p:blipFill>
        <p:spPr>
          <a:xfrm>
            <a:off x="5551717" y="478564"/>
            <a:ext cx="4272867" cy="27950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CB8828-E101-4CB2-ABA5-AA57E30D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F74F-A8CF-72D6-4DC9-0991C4EEE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599"/>
            <a:ext cx="4725162" cy="4308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 Statement: What are the key characteristics of treadmill buyers and how can they be leveraged to improve sales?</a:t>
            </a:r>
          </a:p>
          <a:p>
            <a:r>
              <a:rPr lang="en-US" dirty="0"/>
              <a:t>Dataset: </a:t>
            </a:r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Aerofit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Treadmill Buyer Dataset</a:t>
            </a:r>
            <a:endParaRPr lang="en-US" dirty="0"/>
          </a:p>
          <a:p>
            <a:pPr lvl="1"/>
            <a:r>
              <a:rPr lang="en-US" dirty="0"/>
              <a:t>Contains demographic and purchasing behavior data.</a:t>
            </a:r>
          </a:p>
          <a:p>
            <a:pPr lvl="1"/>
            <a:r>
              <a:rPr lang="en-US" dirty="0"/>
              <a:t>Data Set Parameters</a:t>
            </a:r>
          </a:p>
          <a:p>
            <a:pPr lvl="2"/>
            <a:r>
              <a:rPr lang="en-US" dirty="0"/>
              <a:t>9 columns</a:t>
            </a:r>
          </a:p>
          <a:p>
            <a:pPr lvl="2"/>
            <a:r>
              <a:rPr lang="en-US" dirty="0"/>
              <a:t>180 purchase records</a:t>
            </a:r>
          </a:p>
          <a:p>
            <a:r>
              <a:rPr lang="en-US" dirty="0"/>
              <a:t>Goal: Segment customers based on their preferences and buying habits.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8C58237-4D0C-DA79-FC91-969AE70EA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233" y="3792974"/>
            <a:ext cx="4399290" cy="27894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94810C-AB59-BF1A-9287-ECA5C49BE7D6}"/>
              </a:ext>
            </a:extLst>
          </p:cNvPr>
          <p:cNvSpPr txBox="1"/>
          <p:nvPr/>
        </p:nvSpPr>
        <p:spPr>
          <a:xfrm>
            <a:off x="5551717" y="3276587"/>
            <a:ext cx="1915883" cy="26161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en-US" sz="1100" dirty="0"/>
              <a:t>Kaggle Data Set Landing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1C4C0-6693-4223-766B-34DAA24C8333}"/>
              </a:ext>
            </a:extLst>
          </p:cNvPr>
          <p:cNvSpPr txBox="1"/>
          <p:nvPr/>
        </p:nvSpPr>
        <p:spPr>
          <a:xfrm>
            <a:off x="9830640" y="6582429"/>
            <a:ext cx="1915883" cy="26161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r"/>
            <a:r>
              <a:rPr lang="en-US" sz="1100" dirty="0"/>
              <a:t>Kaggle Data Details Preview</a:t>
            </a:r>
          </a:p>
        </p:txBody>
      </p:sp>
    </p:spTree>
    <p:extLst>
      <p:ext uri="{BB962C8B-B14F-4D97-AF65-F5344CB8AC3E}">
        <p14:creationId xmlns:p14="http://schemas.microsoft.com/office/powerpoint/2010/main" val="424580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2289" y="722376"/>
            <a:ext cx="1562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DFD880-7D8D-F063-4078-BAB1B437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34" r="-3" b="2991"/>
          <a:stretch/>
        </p:blipFill>
        <p:spPr>
          <a:xfrm>
            <a:off x="154" y="10"/>
            <a:ext cx="5579379" cy="342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B04C1-86E0-530A-8393-1A99833F9D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74" r="37541" b="-1"/>
          <a:stretch/>
        </p:blipFill>
        <p:spPr>
          <a:xfrm>
            <a:off x="154" y="3429000"/>
            <a:ext cx="5579379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7E5D1A-1F01-49D0-7C6C-8ECC06BB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336" y="952499"/>
            <a:ext cx="5367528" cy="1316736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614D-59F9-9B84-977C-FDA2AC63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336" y="2269235"/>
            <a:ext cx="5367528" cy="1959429"/>
          </a:xfrm>
        </p:spPr>
        <p:txBody>
          <a:bodyPr>
            <a:normAutofit/>
          </a:bodyPr>
          <a:lstStyle/>
          <a:p>
            <a:r>
              <a:rPr lang="en-US" dirty="0"/>
              <a:t>Univariate Analysis</a:t>
            </a:r>
          </a:p>
          <a:p>
            <a:pPr lvl="1"/>
            <a:r>
              <a:rPr lang="en-US" dirty="0"/>
              <a:t>Explored key attributes such as age, income, gender, and product preference.</a:t>
            </a:r>
          </a:p>
          <a:p>
            <a:pPr lvl="1"/>
            <a:r>
              <a:rPr lang="en-US" dirty="0"/>
              <a:t>Visualized distributions.</a:t>
            </a:r>
          </a:p>
          <a:p>
            <a:pPr lvl="1"/>
            <a:r>
              <a:rPr lang="en-US" dirty="0"/>
              <a:t>Identified potential clusters of customers.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9568D0-33D5-E391-454A-856E975B4E40}"/>
              </a:ext>
            </a:extLst>
          </p:cNvPr>
          <p:cNvSpPr/>
          <p:nvPr/>
        </p:nvSpPr>
        <p:spPr>
          <a:xfrm>
            <a:off x="6232289" y="4531807"/>
            <a:ext cx="5252575" cy="1959428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Key Learnings Preview: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Large subset of orders centered at ages 23-25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Fitness level 3 makes up large % or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Majority of customer income between $40k - $60k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More Male customers than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More Partnered customers than Single</a:t>
            </a:r>
          </a:p>
        </p:txBody>
      </p:sp>
    </p:spTree>
    <p:extLst>
      <p:ext uri="{BB962C8B-B14F-4D97-AF65-F5344CB8AC3E}">
        <p14:creationId xmlns:p14="http://schemas.microsoft.com/office/powerpoint/2010/main" val="423818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6096EE-B6F5-428C-8EBD-46045203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B96C29-C58D-485E-91A8-02D01DD1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9DECEC-44C8-F151-F48C-DDBBA98D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7601230" cy="1316736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D032-3094-D02E-9BA0-1334824E5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6374"/>
            <a:ext cx="6655305" cy="1890681"/>
          </a:xfrm>
        </p:spPr>
        <p:txBody>
          <a:bodyPr>
            <a:normAutofit/>
          </a:bodyPr>
          <a:lstStyle/>
          <a:p>
            <a:r>
              <a:rPr lang="en-US" dirty="0"/>
              <a:t>Bivariate and Multivariate Analysis</a:t>
            </a:r>
          </a:p>
          <a:p>
            <a:pPr lvl="1"/>
            <a:r>
              <a:rPr lang="en-US" dirty="0"/>
              <a:t>Used clustering techniques to group similar buyers.</a:t>
            </a:r>
          </a:p>
          <a:p>
            <a:pPr lvl="1"/>
            <a:r>
              <a:rPr lang="en-US" dirty="0"/>
              <a:t>Identified distinct customer segments based on income and product preferences.</a:t>
            </a:r>
          </a:p>
          <a:p>
            <a:pPr lvl="1"/>
            <a:r>
              <a:rPr lang="en-US" dirty="0"/>
              <a:t>Provided insights into target demographics for marketing.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F0D16A-44BD-B8EF-BC88-B9501050F690}"/>
              </a:ext>
            </a:extLst>
          </p:cNvPr>
          <p:cNvSpPr/>
          <p:nvPr/>
        </p:nvSpPr>
        <p:spPr>
          <a:xfrm>
            <a:off x="814853" y="4191004"/>
            <a:ext cx="6839014" cy="1828792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Key Learnings Preview: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50% of KP781 sales are by ages 25-30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Customers with Education &lt;16 years are equally likely to purchase KP281 or KP481, &gt;16 years are more likely to purchase KP781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KP781 purchases favor higher income, fitness level and miles per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High Correlation Pairs: (Miles / Fitness) and (Miles / Usage)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AE7482-2CED-93C6-8F16-0E5342C50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638" y="927700"/>
            <a:ext cx="3186269" cy="2968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657044-9D7D-D4E9-C006-A2F4913DD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31" y="4021979"/>
            <a:ext cx="1782742" cy="18906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006E42-5F4A-797B-4C66-59679BC7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476" y="4021978"/>
            <a:ext cx="1847711" cy="18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2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1D0E96-A427-FF4D-E87A-E24D9759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artoon of a person running on a treadmill&#10;&#10;AI-generated content may be incorrect.">
            <a:extLst>
              <a:ext uri="{FF2B5EF4-FFF2-40B4-BE49-F238E27FC236}">
                <a16:creationId xmlns:a16="http://schemas.microsoft.com/office/drawing/2014/main" id="{4C910EDB-D679-2DD2-F8FC-3053E164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3" r="1214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47C8D-9A86-6C20-8044-C4CD08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 dirty="0"/>
              <a:t>Key Insights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2F03C6C-42CC-69B1-7A47-FF96A3395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1889090"/>
            <a:ext cx="5195889" cy="4752870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Product KP281 is the </a:t>
            </a:r>
            <a:r>
              <a:rPr lang="en-US" sz="1600" b="1" i="0" dirty="0">
                <a:effectLst/>
                <a:latin typeface="inherit"/>
              </a:rPr>
              <a:t>best-selling</a:t>
            </a:r>
            <a:r>
              <a:rPr lang="en-US" sz="1600" b="0" i="0" dirty="0">
                <a:effectLst/>
                <a:latin typeface="inherit"/>
              </a:rPr>
              <a:t> with 44% of total purchases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The majority (83%) of treadmill customers fall within Lower-middle and Upper-middle income brackets ($35,000 to $85,000)</a:t>
            </a:r>
          </a:p>
          <a:p>
            <a:pPr marL="742950" lvl="1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68% of purchases come from Lower-middle Income customers ($35,000 to $60,000)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Customers aged 20 to 40 make up ~88% of purchases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inherit"/>
              </a:rPr>
              <a:t>Miles and Fitness</a:t>
            </a:r>
            <a:r>
              <a:rPr lang="en-US" sz="1600" b="0" i="0" dirty="0">
                <a:effectLst/>
                <a:latin typeface="inherit"/>
              </a:rPr>
              <a:t> and </a:t>
            </a:r>
            <a:r>
              <a:rPr lang="en-US" sz="1600" b="1" i="0" dirty="0">
                <a:effectLst/>
                <a:latin typeface="inherit"/>
              </a:rPr>
              <a:t>Miles and Usage</a:t>
            </a:r>
            <a:r>
              <a:rPr lang="en-US" sz="1600" b="0" i="0" dirty="0">
                <a:effectLst/>
                <a:latin typeface="inherit"/>
              </a:rPr>
              <a:t> are highly correlated, meaning higher fitness levels are correlated with more treadmill use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KP781 stands out as the only model purchased by customers with Education above 20 years and Income over $70,000</a:t>
            </a:r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inherit"/>
              </a:rPr>
              <a:t>With Fitness Level 4 and 5, Customers tend to utilize the KP781 when averaging 200 Miles or more per week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7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FD9D06-E6FA-118E-12FB-70B46EF28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artoon of a person running on a treadmill&#10;&#10;AI-generated content may be incorrect.">
            <a:extLst>
              <a:ext uri="{FF2B5EF4-FFF2-40B4-BE49-F238E27FC236}">
                <a16:creationId xmlns:a16="http://schemas.microsoft.com/office/drawing/2014/main" id="{FCF185DD-B2F4-07D0-D5E8-68C79451F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r="7184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910DB-EC4A-7DF1-A117-BDE67E6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D669034-0226-72BF-D4CE-D94AD1D9E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KP281 and KP481 are popular with customers within the income range of $35,000 - $60,000 and should be offered as budget friendly or affordable options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KP781 should be marketed as a premium / top tier product for high income earners with education over 20 years and high interest in fitness.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Aerofit</a:t>
            </a:r>
            <a:r>
              <a:rPr lang="en-US" sz="1400"/>
              <a:t> should conduct research to see if it's product lines can attract incomes under $25,000 to expand its customer base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Aerofit</a:t>
            </a:r>
            <a:r>
              <a:rPr lang="en-US" sz="1400" dirty="0"/>
              <a:t> may be able to gain market share in fitness locations (such as gyms) by leveraging demographic recognition of the brand as well, especially for the higher end fitness focused customers.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5902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inherit</vt:lpstr>
      <vt:lpstr>Univers Condensed</vt:lpstr>
      <vt:lpstr>ChronicleVTI</vt:lpstr>
      <vt:lpstr>Treadmill Buyer Profile Analysis</vt:lpstr>
      <vt:lpstr>Project Background</vt:lpstr>
      <vt:lpstr>Data Exploration</vt:lpstr>
      <vt:lpstr>Data Exploration</vt:lpstr>
      <vt:lpstr>Key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Jonathon Briggs</dc:creator>
  <cp:lastModifiedBy>Jonathon Briggs</cp:lastModifiedBy>
  <cp:revision>1</cp:revision>
  <dcterms:created xsi:type="dcterms:W3CDTF">2025-03-17T15:50:51Z</dcterms:created>
  <dcterms:modified xsi:type="dcterms:W3CDTF">2025-03-17T16:42:31Z</dcterms:modified>
</cp:coreProperties>
</file>