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920073-5910-4287-98AA-F9FEA468A0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C109D55-3C7D-43F0-863C-3A19183E9467}">
      <dgm:prSet/>
      <dgm:spPr/>
      <dgm:t>
        <a:bodyPr/>
        <a:lstStyle/>
        <a:p>
          <a:r>
            <a:rPr lang="en-US" dirty="0"/>
            <a:t>Objective: Provide insights into Netflix's content library, focusing on popular trends, key statistics, and data exploration.</a:t>
          </a:r>
        </a:p>
      </dgm:t>
    </dgm:pt>
    <dgm:pt modelId="{1CE50401-7E25-4CCF-9758-C68261EDD9C0}" type="parTrans" cxnId="{EDBDA524-0E31-429C-A646-0266A74899F6}">
      <dgm:prSet/>
      <dgm:spPr/>
      <dgm:t>
        <a:bodyPr/>
        <a:lstStyle/>
        <a:p>
          <a:endParaRPr lang="en-US"/>
        </a:p>
      </dgm:t>
    </dgm:pt>
    <dgm:pt modelId="{C3468ADF-800A-4C70-9D3D-693B9BAF5A94}" type="sibTrans" cxnId="{EDBDA524-0E31-429C-A646-0266A74899F6}">
      <dgm:prSet/>
      <dgm:spPr/>
      <dgm:t>
        <a:bodyPr/>
        <a:lstStyle/>
        <a:p>
          <a:endParaRPr lang="en-US"/>
        </a:p>
      </dgm:t>
    </dgm:pt>
    <dgm:pt modelId="{1086DFEB-E492-462A-A886-D935E2437DE5}">
      <dgm:prSet/>
      <dgm:spPr/>
      <dgm:t>
        <a:bodyPr/>
        <a:lstStyle/>
        <a:p>
          <a:r>
            <a:rPr lang="en-US" dirty="0"/>
            <a:t>Data Source: </a:t>
          </a:r>
          <a:r>
            <a:rPr lang="en-US" dirty="0" err="1"/>
            <a:t>Flixable’s</a:t>
          </a:r>
          <a:r>
            <a:rPr lang="en-US" dirty="0"/>
            <a:t> Netflix dataset (from Kaggle)</a:t>
          </a:r>
        </a:p>
      </dgm:t>
    </dgm:pt>
    <dgm:pt modelId="{B75AB467-DC14-49B2-AF84-CA151A3E0913}" type="parTrans" cxnId="{16A52D02-F00F-48BD-875F-36CCE5EB29A6}">
      <dgm:prSet/>
      <dgm:spPr/>
      <dgm:t>
        <a:bodyPr/>
        <a:lstStyle/>
        <a:p>
          <a:endParaRPr lang="en-US"/>
        </a:p>
      </dgm:t>
    </dgm:pt>
    <dgm:pt modelId="{560223A4-0407-48DD-9E58-A6EAEFBEBD90}" type="sibTrans" cxnId="{16A52D02-F00F-48BD-875F-36CCE5EB29A6}">
      <dgm:prSet/>
      <dgm:spPr/>
      <dgm:t>
        <a:bodyPr/>
        <a:lstStyle/>
        <a:p>
          <a:endParaRPr lang="en-US"/>
        </a:p>
      </dgm:t>
    </dgm:pt>
    <dgm:pt modelId="{7539C13B-2BBA-4733-A1C9-76C826F8FD82}" type="pres">
      <dgm:prSet presAssocID="{B6920073-5910-4287-98AA-F9FEA468A0E1}" presName="root" presStyleCnt="0">
        <dgm:presLayoutVars>
          <dgm:dir/>
          <dgm:resizeHandles val="exact"/>
        </dgm:presLayoutVars>
      </dgm:prSet>
      <dgm:spPr/>
    </dgm:pt>
    <dgm:pt modelId="{5D2E9CBE-1821-4EDB-816D-9E9A1270A4DB}" type="pres">
      <dgm:prSet presAssocID="{8C109D55-3C7D-43F0-863C-3A19183E9467}" presName="compNode" presStyleCnt="0"/>
      <dgm:spPr/>
    </dgm:pt>
    <dgm:pt modelId="{8C8F71EA-F32B-42A3-AC00-3EB895C4FAE8}" type="pres">
      <dgm:prSet presAssocID="{8C109D55-3C7D-43F0-863C-3A19183E9467}" presName="bgRect" presStyleLbl="bgShp" presStyleIdx="0" presStyleCnt="2"/>
      <dgm:spPr/>
    </dgm:pt>
    <dgm:pt modelId="{893C145A-8683-4F31-B96F-0B69696B66C9}" type="pres">
      <dgm:prSet presAssocID="{8C109D55-3C7D-43F0-863C-3A19183E946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578C0C6E-4CA1-44C2-B71F-F1091F5F0C81}" type="pres">
      <dgm:prSet presAssocID="{8C109D55-3C7D-43F0-863C-3A19183E9467}" presName="spaceRect" presStyleCnt="0"/>
      <dgm:spPr/>
    </dgm:pt>
    <dgm:pt modelId="{6A17102F-BD13-45F4-92FD-3EF4E9828ECE}" type="pres">
      <dgm:prSet presAssocID="{8C109D55-3C7D-43F0-863C-3A19183E9467}" presName="parTx" presStyleLbl="revTx" presStyleIdx="0" presStyleCnt="2">
        <dgm:presLayoutVars>
          <dgm:chMax val="0"/>
          <dgm:chPref val="0"/>
        </dgm:presLayoutVars>
      </dgm:prSet>
      <dgm:spPr/>
    </dgm:pt>
    <dgm:pt modelId="{37146C3B-53FB-43D4-BDDE-3849827D4359}" type="pres">
      <dgm:prSet presAssocID="{C3468ADF-800A-4C70-9D3D-693B9BAF5A94}" presName="sibTrans" presStyleCnt="0"/>
      <dgm:spPr/>
    </dgm:pt>
    <dgm:pt modelId="{AA0742DC-9502-47E4-BD65-9F9F74D93651}" type="pres">
      <dgm:prSet presAssocID="{1086DFEB-E492-462A-A886-D935E2437DE5}" presName="compNode" presStyleCnt="0"/>
      <dgm:spPr/>
    </dgm:pt>
    <dgm:pt modelId="{A3369CAF-5709-408C-B075-51F9D819A608}" type="pres">
      <dgm:prSet presAssocID="{1086DFEB-E492-462A-A886-D935E2437DE5}" presName="bgRect" presStyleLbl="bgShp" presStyleIdx="1" presStyleCnt="2"/>
      <dgm:spPr/>
    </dgm:pt>
    <dgm:pt modelId="{7C3561B2-5A4A-4F0D-8F75-D96C7793EBB0}" type="pres">
      <dgm:prSet presAssocID="{1086DFEB-E492-462A-A886-D935E2437DE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956EED68-4267-49C0-9234-11584FBCDE9A}" type="pres">
      <dgm:prSet presAssocID="{1086DFEB-E492-462A-A886-D935E2437DE5}" presName="spaceRect" presStyleCnt="0"/>
      <dgm:spPr/>
    </dgm:pt>
    <dgm:pt modelId="{6BD64C12-C0FF-4632-B06D-71F3E6BA9616}" type="pres">
      <dgm:prSet presAssocID="{1086DFEB-E492-462A-A886-D935E2437DE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6A52D02-F00F-48BD-875F-36CCE5EB29A6}" srcId="{B6920073-5910-4287-98AA-F9FEA468A0E1}" destId="{1086DFEB-E492-462A-A886-D935E2437DE5}" srcOrd="1" destOrd="0" parTransId="{B75AB467-DC14-49B2-AF84-CA151A3E0913}" sibTransId="{560223A4-0407-48DD-9E58-A6EAEFBEBD90}"/>
    <dgm:cxn modelId="{EDBDA524-0E31-429C-A646-0266A74899F6}" srcId="{B6920073-5910-4287-98AA-F9FEA468A0E1}" destId="{8C109D55-3C7D-43F0-863C-3A19183E9467}" srcOrd="0" destOrd="0" parTransId="{1CE50401-7E25-4CCF-9758-C68261EDD9C0}" sibTransId="{C3468ADF-800A-4C70-9D3D-693B9BAF5A94}"/>
    <dgm:cxn modelId="{B0B04236-36E5-4804-8C41-D585C647BCF6}" type="presOf" srcId="{8C109D55-3C7D-43F0-863C-3A19183E9467}" destId="{6A17102F-BD13-45F4-92FD-3EF4E9828ECE}" srcOrd="0" destOrd="0" presId="urn:microsoft.com/office/officeart/2018/2/layout/IconVerticalSolidList"/>
    <dgm:cxn modelId="{BB04117D-F94C-4AE2-8E93-4F8687EC35C3}" type="presOf" srcId="{B6920073-5910-4287-98AA-F9FEA468A0E1}" destId="{7539C13B-2BBA-4733-A1C9-76C826F8FD82}" srcOrd="0" destOrd="0" presId="urn:microsoft.com/office/officeart/2018/2/layout/IconVerticalSolidList"/>
    <dgm:cxn modelId="{88BB3F89-CD52-40D1-A987-5F397BF12E16}" type="presOf" srcId="{1086DFEB-E492-462A-A886-D935E2437DE5}" destId="{6BD64C12-C0FF-4632-B06D-71F3E6BA9616}" srcOrd="0" destOrd="0" presId="urn:microsoft.com/office/officeart/2018/2/layout/IconVerticalSolidList"/>
    <dgm:cxn modelId="{795E06CB-B185-49C5-BBCC-96E71C1CD195}" type="presParOf" srcId="{7539C13B-2BBA-4733-A1C9-76C826F8FD82}" destId="{5D2E9CBE-1821-4EDB-816D-9E9A1270A4DB}" srcOrd="0" destOrd="0" presId="urn:microsoft.com/office/officeart/2018/2/layout/IconVerticalSolidList"/>
    <dgm:cxn modelId="{458C11E1-941D-45F5-9FDB-4F64BAC6622A}" type="presParOf" srcId="{5D2E9CBE-1821-4EDB-816D-9E9A1270A4DB}" destId="{8C8F71EA-F32B-42A3-AC00-3EB895C4FAE8}" srcOrd="0" destOrd="0" presId="urn:microsoft.com/office/officeart/2018/2/layout/IconVerticalSolidList"/>
    <dgm:cxn modelId="{9CCAE28E-BFD1-4305-97AC-ED4C014C92AC}" type="presParOf" srcId="{5D2E9CBE-1821-4EDB-816D-9E9A1270A4DB}" destId="{893C145A-8683-4F31-B96F-0B69696B66C9}" srcOrd="1" destOrd="0" presId="urn:microsoft.com/office/officeart/2018/2/layout/IconVerticalSolidList"/>
    <dgm:cxn modelId="{AF28A0AD-1756-48C0-BA37-F98D4805ADE7}" type="presParOf" srcId="{5D2E9CBE-1821-4EDB-816D-9E9A1270A4DB}" destId="{578C0C6E-4CA1-44C2-B71F-F1091F5F0C81}" srcOrd="2" destOrd="0" presId="urn:microsoft.com/office/officeart/2018/2/layout/IconVerticalSolidList"/>
    <dgm:cxn modelId="{E053E263-AA9D-4BF5-B3BE-16F6AEBECFCF}" type="presParOf" srcId="{5D2E9CBE-1821-4EDB-816D-9E9A1270A4DB}" destId="{6A17102F-BD13-45F4-92FD-3EF4E9828ECE}" srcOrd="3" destOrd="0" presId="urn:microsoft.com/office/officeart/2018/2/layout/IconVerticalSolidList"/>
    <dgm:cxn modelId="{91B222C6-4BC3-4E83-B88C-A7A922C4795D}" type="presParOf" srcId="{7539C13B-2BBA-4733-A1C9-76C826F8FD82}" destId="{37146C3B-53FB-43D4-BDDE-3849827D4359}" srcOrd="1" destOrd="0" presId="urn:microsoft.com/office/officeart/2018/2/layout/IconVerticalSolidList"/>
    <dgm:cxn modelId="{134091CF-EF5D-42E3-9940-469236DEE0D6}" type="presParOf" srcId="{7539C13B-2BBA-4733-A1C9-76C826F8FD82}" destId="{AA0742DC-9502-47E4-BD65-9F9F74D93651}" srcOrd="2" destOrd="0" presId="urn:microsoft.com/office/officeart/2018/2/layout/IconVerticalSolidList"/>
    <dgm:cxn modelId="{26CDB6BD-07A7-4AC0-8540-67BCD0A315DC}" type="presParOf" srcId="{AA0742DC-9502-47E4-BD65-9F9F74D93651}" destId="{A3369CAF-5709-408C-B075-51F9D819A608}" srcOrd="0" destOrd="0" presId="urn:microsoft.com/office/officeart/2018/2/layout/IconVerticalSolidList"/>
    <dgm:cxn modelId="{145E4507-AEE1-4CCE-93B6-17314BFEC682}" type="presParOf" srcId="{AA0742DC-9502-47E4-BD65-9F9F74D93651}" destId="{7C3561B2-5A4A-4F0D-8F75-D96C7793EBB0}" srcOrd="1" destOrd="0" presId="urn:microsoft.com/office/officeart/2018/2/layout/IconVerticalSolidList"/>
    <dgm:cxn modelId="{2BD0EC79-8C84-4926-9A04-76A3087AC922}" type="presParOf" srcId="{AA0742DC-9502-47E4-BD65-9F9F74D93651}" destId="{956EED68-4267-49C0-9234-11584FBCDE9A}" srcOrd="2" destOrd="0" presId="urn:microsoft.com/office/officeart/2018/2/layout/IconVerticalSolidList"/>
    <dgm:cxn modelId="{0C403647-FD53-4E17-9251-F85362F0A2EF}" type="presParOf" srcId="{AA0742DC-9502-47E4-BD65-9F9F74D93651}" destId="{6BD64C12-C0FF-4632-B06D-71F3E6BA96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31730-8E84-4246-949F-F7F1C24EE90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F449A4-4A95-4C5D-9581-724A5D5A382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Tools Used: </a:t>
          </a:r>
        </a:p>
      </dgm:t>
    </dgm:pt>
    <dgm:pt modelId="{95B24110-F683-4969-90EE-2CD38DB02EBF}" type="parTrans" cxnId="{324E7604-82B0-49E8-8278-1F55C5899610}">
      <dgm:prSet/>
      <dgm:spPr/>
      <dgm:t>
        <a:bodyPr/>
        <a:lstStyle/>
        <a:p>
          <a:endParaRPr lang="en-US"/>
        </a:p>
      </dgm:t>
    </dgm:pt>
    <dgm:pt modelId="{2369C269-E8D7-4A36-9DC2-E95E11B60B3A}" type="sibTrans" cxnId="{324E7604-82B0-49E8-8278-1F55C5899610}">
      <dgm:prSet/>
      <dgm:spPr/>
      <dgm:t>
        <a:bodyPr/>
        <a:lstStyle/>
        <a:p>
          <a:endParaRPr lang="en-US"/>
        </a:p>
      </dgm:t>
    </dgm:pt>
    <dgm:pt modelId="{3700F1E4-1332-47FD-AC42-3060B22582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Pandas</a:t>
          </a:r>
        </a:p>
      </dgm:t>
    </dgm:pt>
    <dgm:pt modelId="{D578792A-1085-4F79-A91B-023FE03F6568}" type="parTrans" cxnId="{5264DB34-4DC8-4EE7-B632-238EF7A81CBA}">
      <dgm:prSet/>
      <dgm:spPr/>
      <dgm:t>
        <a:bodyPr/>
        <a:lstStyle/>
        <a:p>
          <a:endParaRPr lang="en-US"/>
        </a:p>
      </dgm:t>
    </dgm:pt>
    <dgm:pt modelId="{FC7CB0DF-294A-4D5C-8207-326CA958BF65}" type="sibTrans" cxnId="{5264DB34-4DC8-4EE7-B632-238EF7A81CBA}">
      <dgm:prSet/>
      <dgm:spPr/>
      <dgm:t>
        <a:bodyPr/>
        <a:lstStyle/>
        <a:p>
          <a:endParaRPr lang="en-US"/>
        </a:p>
      </dgm:t>
    </dgm:pt>
    <dgm:pt modelId="{736C4C44-1E59-4F15-B4F7-E1E0392075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Seaborn</a:t>
          </a:r>
        </a:p>
      </dgm:t>
    </dgm:pt>
    <dgm:pt modelId="{4406B9C3-CBB7-411C-9B59-ED993AF81D8C}" type="parTrans" cxnId="{1DA47E1A-12FD-43A6-8620-74DF218BD2B8}">
      <dgm:prSet/>
      <dgm:spPr/>
      <dgm:t>
        <a:bodyPr/>
        <a:lstStyle/>
        <a:p>
          <a:endParaRPr lang="en-US"/>
        </a:p>
      </dgm:t>
    </dgm:pt>
    <dgm:pt modelId="{C64A3380-28B0-4901-8CB1-03A3B960C0EB}" type="sibTrans" cxnId="{1DA47E1A-12FD-43A6-8620-74DF218BD2B8}">
      <dgm:prSet/>
      <dgm:spPr/>
      <dgm:t>
        <a:bodyPr/>
        <a:lstStyle/>
        <a:p>
          <a:endParaRPr lang="en-US"/>
        </a:p>
      </dgm:t>
    </dgm:pt>
    <dgm:pt modelId="{DA38FF95-51BE-4574-A4D2-B0B5A20717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Matplotlib</a:t>
          </a:r>
        </a:p>
      </dgm:t>
    </dgm:pt>
    <dgm:pt modelId="{AF247D6F-F02F-4E0E-AA3B-7EC43B67E327}" type="parTrans" cxnId="{D4F1E802-A88D-4749-95D1-A83B3978D021}">
      <dgm:prSet/>
      <dgm:spPr/>
      <dgm:t>
        <a:bodyPr/>
        <a:lstStyle/>
        <a:p>
          <a:endParaRPr lang="en-US"/>
        </a:p>
      </dgm:t>
    </dgm:pt>
    <dgm:pt modelId="{132F6F7A-4B2B-49FE-BC83-B497B137F87E}" type="sibTrans" cxnId="{D4F1E802-A88D-4749-95D1-A83B3978D021}">
      <dgm:prSet/>
      <dgm:spPr/>
      <dgm:t>
        <a:bodyPr/>
        <a:lstStyle/>
        <a:p>
          <a:endParaRPr lang="en-US"/>
        </a:p>
      </dgm:t>
    </dgm:pt>
    <dgm:pt modelId="{27D519F1-AA82-48A2-8B3A-DA288F78987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Dataset Structure:</a:t>
          </a:r>
        </a:p>
      </dgm:t>
    </dgm:pt>
    <dgm:pt modelId="{733DD25A-1C15-40F3-9DAB-86F363854B57}" type="parTrans" cxnId="{29D23BCF-7DC0-46C3-A1E6-1B0B72534F81}">
      <dgm:prSet/>
      <dgm:spPr/>
      <dgm:t>
        <a:bodyPr/>
        <a:lstStyle/>
        <a:p>
          <a:endParaRPr lang="en-US"/>
        </a:p>
      </dgm:t>
    </dgm:pt>
    <dgm:pt modelId="{0F7E0A2C-1842-4DF5-AF1D-53244222A4C3}" type="sibTrans" cxnId="{29D23BCF-7DC0-46C3-A1E6-1B0B72534F81}">
      <dgm:prSet/>
      <dgm:spPr/>
      <dgm:t>
        <a:bodyPr/>
        <a:lstStyle/>
        <a:p>
          <a:endParaRPr lang="en-US"/>
        </a:p>
      </dgm:t>
    </dgm:pt>
    <dgm:pt modelId="{AB1EA94C-073D-42F1-8AB8-FAFCF9BF9D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Rows: 8,807 Columns: 12</a:t>
          </a:r>
        </a:p>
      </dgm:t>
    </dgm:pt>
    <dgm:pt modelId="{E30E58DC-64CC-41A1-93A6-C38CED3151D3}" type="parTrans" cxnId="{0482F1EB-4C8A-4304-9F41-A9BE4B8F3644}">
      <dgm:prSet/>
      <dgm:spPr/>
      <dgm:t>
        <a:bodyPr/>
        <a:lstStyle/>
        <a:p>
          <a:endParaRPr lang="en-US"/>
        </a:p>
      </dgm:t>
    </dgm:pt>
    <dgm:pt modelId="{871BDE76-6CE7-4299-8439-7DBF0837566A}" type="sibTrans" cxnId="{0482F1EB-4C8A-4304-9F41-A9BE4B8F3644}">
      <dgm:prSet/>
      <dgm:spPr/>
      <dgm:t>
        <a:bodyPr/>
        <a:lstStyle/>
        <a:p>
          <a:endParaRPr lang="en-US"/>
        </a:p>
      </dgm:t>
    </dgm:pt>
    <dgm:pt modelId="{98952F65-10E2-4E82-8A81-9C4B57FB24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Key columns: Category, Title, Director, Cast, Country, Rating, Duration</a:t>
          </a:r>
        </a:p>
      </dgm:t>
    </dgm:pt>
    <dgm:pt modelId="{5D7F92F8-5EF4-4CC3-9ED2-4D84009FC769}" type="parTrans" cxnId="{0B0CE275-F91B-4CF3-A283-2D1F7E038803}">
      <dgm:prSet/>
      <dgm:spPr/>
      <dgm:t>
        <a:bodyPr/>
        <a:lstStyle/>
        <a:p>
          <a:endParaRPr lang="en-US"/>
        </a:p>
      </dgm:t>
    </dgm:pt>
    <dgm:pt modelId="{CB2741DD-418C-4741-AF52-ACDE81D74058}" type="sibTrans" cxnId="{0B0CE275-F91B-4CF3-A283-2D1F7E038803}">
      <dgm:prSet/>
      <dgm:spPr/>
      <dgm:t>
        <a:bodyPr/>
        <a:lstStyle/>
        <a:p>
          <a:endParaRPr lang="en-US"/>
        </a:p>
      </dgm:t>
    </dgm:pt>
    <dgm:pt modelId="{7FBF8DFB-B6FB-4DDF-8318-B411DCA258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Null Values: </a:t>
          </a:r>
          <a:r>
            <a:rPr lang="en-US" dirty="0"/>
            <a:t>Notable missing data in 'Director', 'Cast', and 'Country' columns (visualized with a heatmap)</a:t>
          </a:r>
        </a:p>
      </dgm:t>
    </dgm:pt>
    <dgm:pt modelId="{D875FF13-AD67-4979-9B5E-19FCDFB8BE98}" type="parTrans" cxnId="{228FF550-A85D-4877-BD9B-E21A63DCE25D}">
      <dgm:prSet/>
      <dgm:spPr/>
      <dgm:t>
        <a:bodyPr/>
        <a:lstStyle/>
        <a:p>
          <a:endParaRPr lang="en-US"/>
        </a:p>
      </dgm:t>
    </dgm:pt>
    <dgm:pt modelId="{663A78C4-D3A4-43A1-8BB6-1CA30C248310}" type="sibTrans" cxnId="{228FF550-A85D-4877-BD9B-E21A63DCE25D}">
      <dgm:prSet/>
      <dgm:spPr/>
      <dgm:t>
        <a:bodyPr/>
        <a:lstStyle/>
        <a:p>
          <a:endParaRPr lang="en-US"/>
        </a:p>
      </dgm:t>
    </dgm:pt>
    <dgm:pt modelId="{B2CE5415-80D9-4895-A671-65071B3740E5}" type="pres">
      <dgm:prSet presAssocID="{90B31730-8E84-4246-949F-F7F1C24EE90B}" presName="root" presStyleCnt="0">
        <dgm:presLayoutVars>
          <dgm:dir/>
          <dgm:resizeHandles val="exact"/>
        </dgm:presLayoutVars>
      </dgm:prSet>
      <dgm:spPr/>
    </dgm:pt>
    <dgm:pt modelId="{F31EB111-B8D5-484B-AF20-AC746F8ECFBB}" type="pres">
      <dgm:prSet presAssocID="{A3F449A4-4A95-4C5D-9581-724A5D5A3827}" presName="compNode" presStyleCnt="0"/>
      <dgm:spPr/>
    </dgm:pt>
    <dgm:pt modelId="{03577328-C977-48C0-8A82-DB6799520022}" type="pres">
      <dgm:prSet presAssocID="{A3F449A4-4A95-4C5D-9581-724A5D5A38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39FB751D-9DF6-42E2-A94D-F6E246C5306E}" type="pres">
      <dgm:prSet presAssocID="{A3F449A4-4A95-4C5D-9581-724A5D5A3827}" presName="iconSpace" presStyleCnt="0"/>
      <dgm:spPr/>
    </dgm:pt>
    <dgm:pt modelId="{AA8071CB-5DED-481A-BB74-6A48E1538A2E}" type="pres">
      <dgm:prSet presAssocID="{A3F449A4-4A95-4C5D-9581-724A5D5A3827}" presName="parTx" presStyleLbl="revTx" presStyleIdx="0" presStyleCnt="4">
        <dgm:presLayoutVars>
          <dgm:chMax val="0"/>
          <dgm:chPref val="0"/>
        </dgm:presLayoutVars>
      </dgm:prSet>
      <dgm:spPr/>
    </dgm:pt>
    <dgm:pt modelId="{43D7EC41-44A0-4DB9-BA15-8D119FD68A99}" type="pres">
      <dgm:prSet presAssocID="{A3F449A4-4A95-4C5D-9581-724A5D5A3827}" presName="txSpace" presStyleCnt="0"/>
      <dgm:spPr/>
    </dgm:pt>
    <dgm:pt modelId="{7DC5528F-D87D-4AC9-AC73-1979C0796289}" type="pres">
      <dgm:prSet presAssocID="{A3F449A4-4A95-4C5D-9581-724A5D5A3827}" presName="desTx" presStyleLbl="revTx" presStyleIdx="1" presStyleCnt="4">
        <dgm:presLayoutVars/>
      </dgm:prSet>
      <dgm:spPr/>
    </dgm:pt>
    <dgm:pt modelId="{58B688DD-3048-4D36-B650-839DCEAC9C63}" type="pres">
      <dgm:prSet presAssocID="{2369C269-E8D7-4A36-9DC2-E95E11B60B3A}" presName="sibTrans" presStyleCnt="0"/>
      <dgm:spPr/>
    </dgm:pt>
    <dgm:pt modelId="{420845BD-5FC8-4776-AB6C-F29C33E71DF0}" type="pres">
      <dgm:prSet presAssocID="{27D519F1-AA82-48A2-8B3A-DA288F789878}" presName="compNode" presStyleCnt="0"/>
      <dgm:spPr/>
    </dgm:pt>
    <dgm:pt modelId="{01F27C1C-DE80-4CB4-B403-1B43897ABAB8}" type="pres">
      <dgm:prSet presAssocID="{27D519F1-AA82-48A2-8B3A-DA288F7898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26E967F-0CAF-4A57-87AD-BD762679727F}" type="pres">
      <dgm:prSet presAssocID="{27D519F1-AA82-48A2-8B3A-DA288F789878}" presName="iconSpace" presStyleCnt="0"/>
      <dgm:spPr/>
    </dgm:pt>
    <dgm:pt modelId="{F32D47D0-0EA4-4450-970E-1164C0563507}" type="pres">
      <dgm:prSet presAssocID="{27D519F1-AA82-48A2-8B3A-DA288F789878}" presName="parTx" presStyleLbl="revTx" presStyleIdx="2" presStyleCnt="4">
        <dgm:presLayoutVars>
          <dgm:chMax val="0"/>
          <dgm:chPref val="0"/>
        </dgm:presLayoutVars>
      </dgm:prSet>
      <dgm:spPr/>
    </dgm:pt>
    <dgm:pt modelId="{6704263B-53B0-4169-BDFA-CF5DAD44E7CC}" type="pres">
      <dgm:prSet presAssocID="{27D519F1-AA82-48A2-8B3A-DA288F789878}" presName="txSpace" presStyleCnt="0"/>
      <dgm:spPr/>
    </dgm:pt>
    <dgm:pt modelId="{E9F12003-744E-4164-A408-38ACAFB30E1C}" type="pres">
      <dgm:prSet presAssocID="{27D519F1-AA82-48A2-8B3A-DA288F789878}" presName="desTx" presStyleLbl="revTx" presStyleIdx="3" presStyleCnt="4">
        <dgm:presLayoutVars/>
      </dgm:prSet>
      <dgm:spPr/>
    </dgm:pt>
  </dgm:ptLst>
  <dgm:cxnLst>
    <dgm:cxn modelId="{D4F1E802-A88D-4749-95D1-A83B3978D021}" srcId="{A3F449A4-4A95-4C5D-9581-724A5D5A3827}" destId="{DA38FF95-51BE-4574-A4D2-B0B5A20717C4}" srcOrd="2" destOrd="0" parTransId="{AF247D6F-F02F-4E0E-AA3B-7EC43B67E327}" sibTransId="{132F6F7A-4B2B-49FE-BC83-B497B137F87E}"/>
    <dgm:cxn modelId="{324E7604-82B0-49E8-8278-1F55C5899610}" srcId="{90B31730-8E84-4246-949F-F7F1C24EE90B}" destId="{A3F449A4-4A95-4C5D-9581-724A5D5A3827}" srcOrd="0" destOrd="0" parTransId="{95B24110-F683-4969-90EE-2CD38DB02EBF}" sibTransId="{2369C269-E8D7-4A36-9DC2-E95E11B60B3A}"/>
    <dgm:cxn modelId="{1DA47E1A-12FD-43A6-8620-74DF218BD2B8}" srcId="{A3F449A4-4A95-4C5D-9581-724A5D5A3827}" destId="{736C4C44-1E59-4F15-B4F7-E1E039207518}" srcOrd="1" destOrd="0" parTransId="{4406B9C3-CBB7-411C-9B59-ED993AF81D8C}" sibTransId="{C64A3380-28B0-4901-8CB1-03A3B960C0EB}"/>
    <dgm:cxn modelId="{3CE99E25-97E9-4421-874C-83B9202945C3}" type="presOf" srcId="{90B31730-8E84-4246-949F-F7F1C24EE90B}" destId="{B2CE5415-80D9-4895-A671-65071B3740E5}" srcOrd="0" destOrd="0" presId="urn:microsoft.com/office/officeart/2018/5/layout/CenteredIconLabelDescriptionList"/>
    <dgm:cxn modelId="{5264DB34-4DC8-4EE7-B632-238EF7A81CBA}" srcId="{A3F449A4-4A95-4C5D-9581-724A5D5A3827}" destId="{3700F1E4-1332-47FD-AC42-3060B22582DF}" srcOrd="0" destOrd="0" parTransId="{D578792A-1085-4F79-A91B-023FE03F6568}" sibTransId="{FC7CB0DF-294A-4D5C-8207-326CA958BF65}"/>
    <dgm:cxn modelId="{D3C0C637-140F-4397-B9A1-B66706A6DDC2}" type="presOf" srcId="{3700F1E4-1332-47FD-AC42-3060B22582DF}" destId="{7DC5528F-D87D-4AC9-AC73-1979C0796289}" srcOrd="0" destOrd="0" presId="urn:microsoft.com/office/officeart/2018/5/layout/CenteredIconLabelDescriptionList"/>
    <dgm:cxn modelId="{5532BB5C-4E42-4372-95FA-17E1834793CF}" type="presOf" srcId="{AB1EA94C-073D-42F1-8AB8-FAFCF9BF9DB7}" destId="{E9F12003-744E-4164-A408-38ACAFB30E1C}" srcOrd="0" destOrd="0" presId="urn:microsoft.com/office/officeart/2018/5/layout/CenteredIconLabelDescriptionList"/>
    <dgm:cxn modelId="{228FF550-A85D-4877-BD9B-E21A63DCE25D}" srcId="{27D519F1-AA82-48A2-8B3A-DA288F789878}" destId="{7FBF8DFB-B6FB-4DDF-8318-B411DCA2589F}" srcOrd="2" destOrd="0" parTransId="{D875FF13-AD67-4979-9B5E-19FCDFB8BE98}" sibTransId="{663A78C4-D3A4-43A1-8BB6-1CA30C248310}"/>
    <dgm:cxn modelId="{0B0CE275-F91B-4CF3-A283-2D1F7E038803}" srcId="{27D519F1-AA82-48A2-8B3A-DA288F789878}" destId="{98952F65-10E2-4E82-8A81-9C4B57FB24D9}" srcOrd="1" destOrd="0" parTransId="{5D7F92F8-5EF4-4CC3-9ED2-4D84009FC769}" sibTransId="{CB2741DD-418C-4741-AF52-ACDE81D74058}"/>
    <dgm:cxn modelId="{5A5C3956-BDA7-4ED9-816D-20B80CE53FDE}" type="presOf" srcId="{7FBF8DFB-B6FB-4DDF-8318-B411DCA2589F}" destId="{E9F12003-744E-4164-A408-38ACAFB30E1C}" srcOrd="0" destOrd="2" presId="urn:microsoft.com/office/officeart/2018/5/layout/CenteredIconLabelDescriptionList"/>
    <dgm:cxn modelId="{96492DAF-4DD3-46F0-B43B-8BBE81AD3CEF}" type="presOf" srcId="{A3F449A4-4A95-4C5D-9581-724A5D5A3827}" destId="{AA8071CB-5DED-481A-BB74-6A48E1538A2E}" srcOrd="0" destOrd="0" presId="urn:microsoft.com/office/officeart/2018/5/layout/CenteredIconLabelDescriptionList"/>
    <dgm:cxn modelId="{6EB152AF-7906-41B4-A498-8E9B261A1D14}" type="presOf" srcId="{27D519F1-AA82-48A2-8B3A-DA288F789878}" destId="{F32D47D0-0EA4-4450-970E-1164C0563507}" srcOrd="0" destOrd="0" presId="urn:microsoft.com/office/officeart/2018/5/layout/CenteredIconLabelDescriptionList"/>
    <dgm:cxn modelId="{97D2A0C8-8A78-433E-B649-A8003121154C}" type="presOf" srcId="{736C4C44-1E59-4F15-B4F7-E1E039207518}" destId="{7DC5528F-D87D-4AC9-AC73-1979C0796289}" srcOrd="0" destOrd="1" presId="urn:microsoft.com/office/officeart/2018/5/layout/CenteredIconLabelDescriptionList"/>
    <dgm:cxn modelId="{29D23BCF-7DC0-46C3-A1E6-1B0B72534F81}" srcId="{90B31730-8E84-4246-949F-F7F1C24EE90B}" destId="{27D519F1-AA82-48A2-8B3A-DA288F789878}" srcOrd="1" destOrd="0" parTransId="{733DD25A-1C15-40F3-9DAB-86F363854B57}" sibTransId="{0F7E0A2C-1842-4DF5-AF1D-53244222A4C3}"/>
    <dgm:cxn modelId="{289F9BCF-84FE-482F-A7AF-513EEE0243BD}" type="presOf" srcId="{DA38FF95-51BE-4574-A4D2-B0B5A20717C4}" destId="{7DC5528F-D87D-4AC9-AC73-1979C0796289}" srcOrd="0" destOrd="2" presId="urn:microsoft.com/office/officeart/2018/5/layout/CenteredIconLabelDescriptionList"/>
    <dgm:cxn modelId="{7AD9EDD9-A123-49F0-9DCD-925D4F5DABBA}" type="presOf" srcId="{98952F65-10E2-4E82-8A81-9C4B57FB24D9}" destId="{E9F12003-744E-4164-A408-38ACAFB30E1C}" srcOrd="0" destOrd="1" presId="urn:microsoft.com/office/officeart/2018/5/layout/CenteredIconLabelDescriptionList"/>
    <dgm:cxn modelId="{0482F1EB-4C8A-4304-9F41-A9BE4B8F3644}" srcId="{27D519F1-AA82-48A2-8B3A-DA288F789878}" destId="{AB1EA94C-073D-42F1-8AB8-FAFCF9BF9DB7}" srcOrd="0" destOrd="0" parTransId="{E30E58DC-64CC-41A1-93A6-C38CED3151D3}" sibTransId="{871BDE76-6CE7-4299-8439-7DBF0837566A}"/>
    <dgm:cxn modelId="{DE03A450-EC47-4D32-9755-B8B1D11AC392}" type="presParOf" srcId="{B2CE5415-80D9-4895-A671-65071B3740E5}" destId="{F31EB111-B8D5-484B-AF20-AC746F8ECFBB}" srcOrd="0" destOrd="0" presId="urn:microsoft.com/office/officeart/2018/5/layout/CenteredIconLabelDescriptionList"/>
    <dgm:cxn modelId="{823B0462-2DD5-4054-9CC8-82ABA508FF0F}" type="presParOf" srcId="{F31EB111-B8D5-484B-AF20-AC746F8ECFBB}" destId="{03577328-C977-48C0-8A82-DB6799520022}" srcOrd="0" destOrd="0" presId="urn:microsoft.com/office/officeart/2018/5/layout/CenteredIconLabelDescriptionList"/>
    <dgm:cxn modelId="{CFD401CB-C94E-4551-913F-E5CBF76E1D83}" type="presParOf" srcId="{F31EB111-B8D5-484B-AF20-AC746F8ECFBB}" destId="{39FB751D-9DF6-42E2-A94D-F6E246C5306E}" srcOrd="1" destOrd="0" presId="urn:microsoft.com/office/officeart/2018/5/layout/CenteredIconLabelDescriptionList"/>
    <dgm:cxn modelId="{DCBE15FF-E709-4D67-8510-1EDE1360183F}" type="presParOf" srcId="{F31EB111-B8D5-484B-AF20-AC746F8ECFBB}" destId="{AA8071CB-5DED-481A-BB74-6A48E1538A2E}" srcOrd="2" destOrd="0" presId="urn:microsoft.com/office/officeart/2018/5/layout/CenteredIconLabelDescriptionList"/>
    <dgm:cxn modelId="{0B753B4A-9C11-484B-BC72-5D34003F6013}" type="presParOf" srcId="{F31EB111-B8D5-484B-AF20-AC746F8ECFBB}" destId="{43D7EC41-44A0-4DB9-BA15-8D119FD68A99}" srcOrd="3" destOrd="0" presId="urn:microsoft.com/office/officeart/2018/5/layout/CenteredIconLabelDescriptionList"/>
    <dgm:cxn modelId="{58F7582D-3ABB-43ED-8EBB-0BD5509BB85C}" type="presParOf" srcId="{F31EB111-B8D5-484B-AF20-AC746F8ECFBB}" destId="{7DC5528F-D87D-4AC9-AC73-1979C0796289}" srcOrd="4" destOrd="0" presId="urn:microsoft.com/office/officeart/2018/5/layout/CenteredIconLabelDescriptionList"/>
    <dgm:cxn modelId="{91DC2860-D0D3-4573-B2D3-6FAB54DD26EA}" type="presParOf" srcId="{B2CE5415-80D9-4895-A671-65071B3740E5}" destId="{58B688DD-3048-4D36-B650-839DCEAC9C63}" srcOrd="1" destOrd="0" presId="urn:microsoft.com/office/officeart/2018/5/layout/CenteredIconLabelDescriptionList"/>
    <dgm:cxn modelId="{96A2A4FD-93A5-4D72-8DE4-452C6C3E0A6A}" type="presParOf" srcId="{B2CE5415-80D9-4895-A671-65071B3740E5}" destId="{420845BD-5FC8-4776-AB6C-F29C33E71DF0}" srcOrd="2" destOrd="0" presId="urn:microsoft.com/office/officeart/2018/5/layout/CenteredIconLabelDescriptionList"/>
    <dgm:cxn modelId="{7ED455D7-21CA-4B30-8109-3BFA02369648}" type="presParOf" srcId="{420845BD-5FC8-4776-AB6C-F29C33E71DF0}" destId="{01F27C1C-DE80-4CB4-B403-1B43897ABAB8}" srcOrd="0" destOrd="0" presId="urn:microsoft.com/office/officeart/2018/5/layout/CenteredIconLabelDescriptionList"/>
    <dgm:cxn modelId="{310CB0C4-3A20-4E77-839A-6CD199DA4D72}" type="presParOf" srcId="{420845BD-5FC8-4776-AB6C-F29C33E71DF0}" destId="{226E967F-0CAF-4A57-87AD-BD762679727F}" srcOrd="1" destOrd="0" presId="urn:microsoft.com/office/officeart/2018/5/layout/CenteredIconLabelDescriptionList"/>
    <dgm:cxn modelId="{B66CE289-8947-424F-8E02-D1B99B065B31}" type="presParOf" srcId="{420845BD-5FC8-4776-AB6C-F29C33E71DF0}" destId="{F32D47D0-0EA4-4450-970E-1164C0563507}" srcOrd="2" destOrd="0" presId="urn:microsoft.com/office/officeart/2018/5/layout/CenteredIconLabelDescriptionList"/>
    <dgm:cxn modelId="{A7F2EF64-C6EA-4BE3-B52A-2BD1A8D6457A}" type="presParOf" srcId="{420845BD-5FC8-4776-AB6C-F29C33E71DF0}" destId="{6704263B-53B0-4169-BDFA-CF5DAD44E7CC}" srcOrd="3" destOrd="0" presId="urn:microsoft.com/office/officeart/2018/5/layout/CenteredIconLabelDescriptionList"/>
    <dgm:cxn modelId="{FAAC570C-6293-4272-81C1-9F7DF44F1CA6}" type="presParOf" srcId="{420845BD-5FC8-4776-AB6C-F29C33E71DF0}" destId="{E9F12003-744E-4164-A408-38ACAFB30E1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79DD21-F2B5-4AF7-8F27-62FB43543E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394C293-1CF0-4796-BF47-F334A8423611}">
      <dgm:prSet/>
      <dgm:spPr/>
      <dgm:t>
        <a:bodyPr/>
        <a:lstStyle/>
        <a:p>
          <a:r>
            <a:rPr lang="en-US" b="1" i="0" baseline="0" dirty="0"/>
            <a:t>Insight:</a:t>
          </a:r>
          <a:r>
            <a:rPr lang="en-US" b="0" i="0" baseline="0" dirty="0"/>
            <a:t> </a:t>
          </a:r>
        </a:p>
        <a:p>
          <a:r>
            <a:rPr lang="en-US" b="0" i="0" baseline="0" dirty="0"/>
            <a:t>Movies dominate with 5,377 entries compared to 2,410 TV Shows </a:t>
          </a:r>
          <a:endParaRPr lang="en-US" dirty="0"/>
        </a:p>
      </dgm:t>
    </dgm:pt>
    <dgm:pt modelId="{D7423CA4-32FB-42DF-9CEB-F9681B809A67}" type="parTrans" cxnId="{E6E507F7-30F6-434C-AB04-C4E5DC7C7372}">
      <dgm:prSet/>
      <dgm:spPr/>
      <dgm:t>
        <a:bodyPr/>
        <a:lstStyle/>
        <a:p>
          <a:endParaRPr lang="en-US"/>
        </a:p>
      </dgm:t>
    </dgm:pt>
    <dgm:pt modelId="{B8321E46-D729-42C6-8B55-C646B9CCE354}" type="sibTrans" cxnId="{E6E507F7-30F6-434C-AB04-C4E5DC7C7372}">
      <dgm:prSet/>
      <dgm:spPr/>
      <dgm:t>
        <a:bodyPr/>
        <a:lstStyle/>
        <a:p>
          <a:endParaRPr lang="en-US"/>
        </a:p>
      </dgm:t>
    </dgm:pt>
    <dgm:pt modelId="{A5331A94-2341-47B3-B9D6-E51B6C4005BD}" type="pres">
      <dgm:prSet presAssocID="{C379DD21-F2B5-4AF7-8F27-62FB43543E0E}" presName="root" presStyleCnt="0">
        <dgm:presLayoutVars>
          <dgm:dir/>
          <dgm:resizeHandles val="exact"/>
        </dgm:presLayoutVars>
      </dgm:prSet>
      <dgm:spPr/>
    </dgm:pt>
    <dgm:pt modelId="{3FEC1E6C-4B11-425A-84B9-AF30DDD00B27}" type="pres">
      <dgm:prSet presAssocID="{6394C293-1CF0-4796-BF47-F334A8423611}" presName="compNode" presStyleCnt="0"/>
      <dgm:spPr/>
    </dgm:pt>
    <dgm:pt modelId="{CFF004FA-2C2D-48B1-931F-CFFF08FD42A1}" type="pres">
      <dgm:prSet presAssocID="{6394C293-1CF0-4796-BF47-F334A8423611}" presName="bgRect" presStyleLbl="bgShp" presStyleIdx="0" presStyleCnt="1"/>
      <dgm:spPr/>
    </dgm:pt>
    <dgm:pt modelId="{8418C01E-D1D6-463F-8578-8F24DB3AEF49}" type="pres">
      <dgm:prSet presAssocID="{6394C293-1CF0-4796-BF47-F334A8423611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1D029373-CC3A-40EA-B2FD-E8C39CB2F986}" type="pres">
      <dgm:prSet presAssocID="{6394C293-1CF0-4796-BF47-F334A8423611}" presName="spaceRect" presStyleCnt="0"/>
      <dgm:spPr/>
    </dgm:pt>
    <dgm:pt modelId="{3B187C9E-D439-49A4-A7B9-634CB7098A47}" type="pres">
      <dgm:prSet presAssocID="{6394C293-1CF0-4796-BF47-F334A8423611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E678214-0440-4A40-8711-71D2EFCADF8A}" type="presOf" srcId="{C379DD21-F2B5-4AF7-8F27-62FB43543E0E}" destId="{A5331A94-2341-47B3-B9D6-E51B6C4005BD}" srcOrd="0" destOrd="0" presId="urn:microsoft.com/office/officeart/2018/2/layout/IconVerticalSolidList"/>
    <dgm:cxn modelId="{B09B4270-CBCB-4DF5-BFF9-80AD752D8961}" type="presOf" srcId="{6394C293-1CF0-4796-BF47-F334A8423611}" destId="{3B187C9E-D439-49A4-A7B9-634CB7098A47}" srcOrd="0" destOrd="0" presId="urn:microsoft.com/office/officeart/2018/2/layout/IconVerticalSolidList"/>
    <dgm:cxn modelId="{E6E507F7-30F6-434C-AB04-C4E5DC7C7372}" srcId="{C379DD21-F2B5-4AF7-8F27-62FB43543E0E}" destId="{6394C293-1CF0-4796-BF47-F334A8423611}" srcOrd="0" destOrd="0" parTransId="{D7423CA4-32FB-42DF-9CEB-F9681B809A67}" sibTransId="{B8321E46-D729-42C6-8B55-C646B9CCE354}"/>
    <dgm:cxn modelId="{12F7D384-EEFD-4D3E-AACA-0755A5DF6ECB}" type="presParOf" srcId="{A5331A94-2341-47B3-B9D6-E51B6C4005BD}" destId="{3FEC1E6C-4B11-425A-84B9-AF30DDD00B27}" srcOrd="0" destOrd="0" presId="urn:microsoft.com/office/officeart/2018/2/layout/IconVerticalSolidList"/>
    <dgm:cxn modelId="{B7ACE95F-A389-49FE-BED3-6362A897CE56}" type="presParOf" srcId="{3FEC1E6C-4B11-425A-84B9-AF30DDD00B27}" destId="{CFF004FA-2C2D-48B1-931F-CFFF08FD42A1}" srcOrd="0" destOrd="0" presId="urn:microsoft.com/office/officeart/2018/2/layout/IconVerticalSolidList"/>
    <dgm:cxn modelId="{1F5A4442-D643-4DA6-97C5-6755B5B4F2C7}" type="presParOf" srcId="{3FEC1E6C-4B11-425A-84B9-AF30DDD00B27}" destId="{8418C01E-D1D6-463F-8578-8F24DB3AEF49}" srcOrd="1" destOrd="0" presId="urn:microsoft.com/office/officeart/2018/2/layout/IconVerticalSolidList"/>
    <dgm:cxn modelId="{CC7C9AC9-2EC6-4049-B51C-8350CFFFC65A}" type="presParOf" srcId="{3FEC1E6C-4B11-425A-84B9-AF30DDD00B27}" destId="{1D029373-CC3A-40EA-B2FD-E8C39CB2F986}" srcOrd="2" destOrd="0" presId="urn:microsoft.com/office/officeart/2018/2/layout/IconVerticalSolidList"/>
    <dgm:cxn modelId="{073E0C13-AA59-486B-A432-3DF60213DFA0}" type="presParOf" srcId="{3FEC1E6C-4B11-425A-84B9-AF30DDD00B27}" destId="{3B187C9E-D439-49A4-A7B9-634CB7098A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79DD21-F2B5-4AF7-8F27-62FB43543E0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394C293-1CF0-4796-BF47-F334A84236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Insight:</a:t>
          </a:r>
          <a:r>
            <a:rPr lang="en-US" b="0" i="0" baseline="0" dirty="0"/>
            <a:t> </a:t>
          </a:r>
        </a:p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Majority of movies on platform are from 2017 to 2020, peaking in content from 2019</a:t>
          </a:r>
          <a:endParaRPr lang="en-US" dirty="0"/>
        </a:p>
      </dgm:t>
    </dgm:pt>
    <dgm:pt modelId="{D7423CA4-32FB-42DF-9CEB-F9681B809A67}" type="parTrans" cxnId="{E6E507F7-30F6-434C-AB04-C4E5DC7C7372}">
      <dgm:prSet/>
      <dgm:spPr/>
      <dgm:t>
        <a:bodyPr/>
        <a:lstStyle/>
        <a:p>
          <a:endParaRPr lang="en-US"/>
        </a:p>
      </dgm:t>
    </dgm:pt>
    <dgm:pt modelId="{B8321E46-D729-42C6-8B55-C646B9CCE354}" type="sibTrans" cxnId="{E6E507F7-30F6-434C-AB04-C4E5DC7C7372}">
      <dgm:prSet/>
      <dgm:spPr/>
      <dgm:t>
        <a:bodyPr/>
        <a:lstStyle/>
        <a:p>
          <a:endParaRPr lang="en-US"/>
        </a:p>
      </dgm:t>
    </dgm:pt>
    <dgm:pt modelId="{99DDC3BA-5438-46EB-8CAB-BAF1AFF05E8B}" type="pres">
      <dgm:prSet presAssocID="{C379DD21-F2B5-4AF7-8F27-62FB43543E0E}" presName="root" presStyleCnt="0">
        <dgm:presLayoutVars>
          <dgm:dir/>
          <dgm:resizeHandles val="exact"/>
        </dgm:presLayoutVars>
      </dgm:prSet>
      <dgm:spPr/>
    </dgm:pt>
    <dgm:pt modelId="{DD9D86E8-12F7-444F-955A-074BF513F794}" type="pres">
      <dgm:prSet presAssocID="{6394C293-1CF0-4796-BF47-F334A8423611}" presName="compNode" presStyleCnt="0"/>
      <dgm:spPr/>
    </dgm:pt>
    <dgm:pt modelId="{C04F7BE5-EF2B-40A8-B6B4-2ADB31044B9A}" type="pres">
      <dgm:prSet presAssocID="{6394C293-1CF0-4796-BF47-F334A8423611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6D0C2C1-6E97-4460-9063-45E0178985E5}" type="pres">
      <dgm:prSet presAssocID="{6394C293-1CF0-4796-BF47-F334A8423611}" presName="spaceRect" presStyleCnt="0"/>
      <dgm:spPr/>
    </dgm:pt>
    <dgm:pt modelId="{2670D445-F4F3-4EBF-BB82-AE5624F2CD46}" type="pres">
      <dgm:prSet presAssocID="{6394C293-1CF0-4796-BF47-F334A8423611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ABE6341C-704A-4802-AA11-194050787DD6}" type="presOf" srcId="{6394C293-1CF0-4796-BF47-F334A8423611}" destId="{2670D445-F4F3-4EBF-BB82-AE5624F2CD46}" srcOrd="0" destOrd="0" presId="urn:microsoft.com/office/officeart/2018/2/layout/IconLabelList"/>
    <dgm:cxn modelId="{7E437AAE-B632-4CAA-B9BC-E91CD4944191}" type="presOf" srcId="{C379DD21-F2B5-4AF7-8F27-62FB43543E0E}" destId="{99DDC3BA-5438-46EB-8CAB-BAF1AFF05E8B}" srcOrd="0" destOrd="0" presId="urn:microsoft.com/office/officeart/2018/2/layout/IconLabelList"/>
    <dgm:cxn modelId="{E6E507F7-30F6-434C-AB04-C4E5DC7C7372}" srcId="{C379DD21-F2B5-4AF7-8F27-62FB43543E0E}" destId="{6394C293-1CF0-4796-BF47-F334A8423611}" srcOrd="0" destOrd="0" parTransId="{D7423CA4-32FB-42DF-9CEB-F9681B809A67}" sibTransId="{B8321E46-D729-42C6-8B55-C646B9CCE354}"/>
    <dgm:cxn modelId="{5387805D-231D-4A34-AB08-BDAC80F5A26C}" type="presParOf" srcId="{99DDC3BA-5438-46EB-8CAB-BAF1AFF05E8B}" destId="{DD9D86E8-12F7-444F-955A-074BF513F794}" srcOrd="0" destOrd="0" presId="urn:microsoft.com/office/officeart/2018/2/layout/IconLabelList"/>
    <dgm:cxn modelId="{D2940CD8-4F11-4B48-A55D-A459EBC9E249}" type="presParOf" srcId="{DD9D86E8-12F7-444F-955A-074BF513F794}" destId="{C04F7BE5-EF2B-40A8-B6B4-2ADB31044B9A}" srcOrd="0" destOrd="0" presId="urn:microsoft.com/office/officeart/2018/2/layout/IconLabelList"/>
    <dgm:cxn modelId="{D8A4B695-B837-44A0-A2F0-75180DB0EFD7}" type="presParOf" srcId="{DD9D86E8-12F7-444F-955A-074BF513F794}" destId="{F6D0C2C1-6E97-4460-9063-45E0178985E5}" srcOrd="1" destOrd="0" presId="urn:microsoft.com/office/officeart/2018/2/layout/IconLabelList"/>
    <dgm:cxn modelId="{F127B62E-58FA-404B-82E3-E04E945E0489}" type="presParOf" srcId="{DD9D86E8-12F7-444F-955A-074BF513F794}" destId="{2670D445-F4F3-4EBF-BB82-AE5624F2CD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79DD21-F2B5-4AF7-8F27-62FB43543E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394C293-1CF0-4796-BF47-F334A8423611}">
      <dgm:prSet/>
      <dgm:spPr/>
      <dgm:t>
        <a:bodyPr/>
        <a:lstStyle/>
        <a:p>
          <a:r>
            <a:rPr lang="en-US" b="1" i="0" baseline="0" dirty="0"/>
            <a:t>Insight:</a:t>
          </a:r>
          <a:r>
            <a:rPr lang="en-US" b="0" i="0" baseline="0" dirty="0"/>
            <a:t> </a:t>
          </a:r>
        </a:p>
        <a:p>
          <a:r>
            <a:rPr lang="en-US" dirty="0"/>
            <a:t>TV-MA and TV-14 dominate the category mix</a:t>
          </a:r>
        </a:p>
      </dgm:t>
    </dgm:pt>
    <dgm:pt modelId="{D7423CA4-32FB-42DF-9CEB-F9681B809A67}" type="parTrans" cxnId="{E6E507F7-30F6-434C-AB04-C4E5DC7C7372}">
      <dgm:prSet/>
      <dgm:spPr/>
      <dgm:t>
        <a:bodyPr/>
        <a:lstStyle/>
        <a:p>
          <a:endParaRPr lang="en-US"/>
        </a:p>
      </dgm:t>
    </dgm:pt>
    <dgm:pt modelId="{B8321E46-D729-42C6-8B55-C646B9CCE354}" type="sibTrans" cxnId="{E6E507F7-30F6-434C-AB04-C4E5DC7C7372}">
      <dgm:prSet/>
      <dgm:spPr/>
      <dgm:t>
        <a:bodyPr/>
        <a:lstStyle/>
        <a:p>
          <a:endParaRPr lang="en-US"/>
        </a:p>
      </dgm:t>
    </dgm:pt>
    <dgm:pt modelId="{A5331A94-2341-47B3-B9D6-E51B6C4005BD}" type="pres">
      <dgm:prSet presAssocID="{C379DD21-F2B5-4AF7-8F27-62FB43543E0E}" presName="root" presStyleCnt="0">
        <dgm:presLayoutVars>
          <dgm:dir/>
          <dgm:resizeHandles val="exact"/>
        </dgm:presLayoutVars>
      </dgm:prSet>
      <dgm:spPr/>
    </dgm:pt>
    <dgm:pt modelId="{3FEC1E6C-4B11-425A-84B9-AF30DDD00B27}" type="pres">
      <dgm:prSet presAssocID="{6394C293-1CF0-4796-BF47-F334A8423611}" presName="compNode" presStyleCnt="0"/>
      <dgm:spPr/>
    </dgm:pt>
    <dgm:pt modelId="{CFF004FA-2C2D-48B1-931F-CFFF08FD42A1}" type="pres">
      <dgm:prSet presAssocID="{6394C293-1CF0-4796-BF47-F334A8423611}" presName="bgRect" presStyleLbl="bgShp" presStyleIdx="0" presStyleCnt="1"/>
      <dgm:spPr/>
    </dgm:pt>
    <dgm:pt modelId="{8418C01E-D1D6-463F-8578-8F24DB3AEF49}" type="pres">
      <dgm:prSet presAssocID="{6394C293-1CF0-4796-BF47-F334A8423611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1D029373-CC3A-40EA-B2FD-E8C39CB2F986}" type="pres">
      <dgm:prSet presAssocID="{6394C293-1CF0-4796-BF47-F334A8423611}" presName="spaceRect" presStyleCnt="0"/>
      <dgm:spPr/>
    </dgm:pt>
    <dgm:pt modelId="{3B187C9E-D439-49A4-A7B9-634CB7098A47}" type="pres">
      <dgm:prSet presAssocID="{6394C293-1CF0-4796-BF47-F334A8423611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E678214-0440-4A40-8711-71D2EFCADF8A}" type="presOf" srcId="{C379DD21-F2B5-4AF7-8F27-62FB43543E0E}" destId="{A5331A94-2341-47B3-B9D6-E51B6C4005BD}" srcOrd="0" destOrd="0" presId="urn:microsoft.com/office/officeart/2018/2/layout/IconVerticalSolidList"/>
    <dgm:cxn modelId="{B09B4270-CBCB-4DF5-BFF9-80AD752D8961}" type="presOf" srcId="{6394C293-1CF0-4796-BF47-F334A8423611}" destId="{3B187C9E-D439-49A4-A7B9-634CB7098A47}" srcOrd="0" destOrd="0" presId="urn:microsoft.com/office/officeart/2018/2/layout/IconVerticalSolidList"/>
    <dgm:cxn modelId="{E6E507F7-30F6-434C-AB04-C4E5DC7C7372}" srcId="{C379DD21-F2B5-4AF7-8F27-62FB43543E0E}" destId="{6394C293-1CF0-4796-BF47-F334A8423611}" srcOrd="0" destOrd="0" parTransId="{D7423CA4-32FB-42DF-9CEB-F9681B809A67}" sibTransId="{B8321E46-D729-42C6-8B55-C646B9CCE354}"/>
    <dgm:cxn modelId="{12F7D384-EEFD-4D3E-AACA-0755A5DF6ECB}" type="presParOf" srcId="{A5331A94-2341-47B3-B9D6-E51B6C4005BD}" destId="{3FEC1E6C-4B11-425A-84B9-AF30DDD00B27}" srcOrd="0" destOrd="0" presId="urn:microsoft.com/office/officeart/2018/2/layout/IconVerticalSolidList"/>
    <dgm:cxn modelId="{B7ACE95F-A389-49FE-BED3-6362A897CE56}" type="presParOf" srcId="{3FEC1E6C-4B11-425A-84B9-AF30DDD00B27}" destId="{CFF004FA-2C2D-48B1-931F-CFFF08FD42A1}" srcOrd="0" destOrd="0" presId="urn:microsoft.com/office/officeart/2018/2/layout/IconVerticalSolidList"/>
    <dgm:cxn modelId="{1F5A4442-D643-4DA6-97C5-6755B5B4F2C7}" type="presParOf" srcId="{3FEC1E6C-4B11-425A-84B9-AF30DDD00B27}" destId="{8418C01E-D1D6-463F-8578-8F24DB3AEF49}" srcOrd="1" destOrd="0" presId="urn:microsoft.com/office/officeart/2018/2/layout/IconVerticalSolidList"/>
    <dgm:cxn modelId="{CC7C9AC9-2EC6-4049-B51C-8350CFFFC65A}" type="presParOf" srcId="{3FEC1E6C-4B11-425A-84B9-AF30DDD00B27}" destId="{1D029373-CC3A-40EA-B2FD-E8C39CB2F986}" srcOrd="2" destOrd="0" presId="urn:microsoft.com/office/officeart/2018/2/layout/IconVerticalSolidList"/>
    <dgm:cxn modelId="{073E0C13-AA59-486B-A432-3DF60213DFA0}" type="presParOf" srcId="{3FEC1E6C-4B11-425A-84B9-AF30DDD00B27}" destId="{3B187C9E-D439-49A4-A7B9-634CB7098A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79DD21-F2B5-4AF7-8F27-62FB43543E0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394C293-1CF0-4796-BF47-F334A84236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Insight:</a:t>
          </a:r>
          <a:r>
            <a:rPr lang="en-US" b="0" i="0" baseline="0" dirty="0"/>
            <a:t> </a:t>
          </a:r>
        </a:p>
        <a:p>
          <a:pPr>
            <a:lnSpc>
              <a:spcPct val="100000"/>
            </a:lnSpc>
          </a:pPr>
          <a:r>
            <a:rPr lang="en-US" dirty="0"/>
            <a:t>The Top 5 content creators were the US, India, UK, Japan and South Korea</a:t>
          </a:r>
        </a:p>
      </dgm:t>
    </dgm:pt>
    <dgm:pt modelId="{D7423CA4-32FB-42DF-9CEB-F9681B809A67}" type="parTrans" cxnId="{E6E507F7-30F6-434C-AB04-C4E5DC7C7372}">
      <dgm:prSet/>
      <dgm:spPr/>
      <dgm:t>
        <a:bodyPr/>
        <a:lstStyle/>
        <a:p>
          <a:endParaRPr lang="en-US"/>
        </a:p>
      </dgm:t>
    </dgm:pt>
    <dgm:pt modelId="{B8321E46-D729-42C6-8B55-C646B9CCE354}" type="sibTrans" cxnId="{E6E507F7-30F6-434C-AB04-C4E5DC7C7372}">
      <dgm:prSet/>
      <dgm:spPr/>
      <dgm:t>
        <a:bodyPr/>
        <a:lstStyle/>
        <a:p>
          <a:endParaRPr lang="en-US"/>
        </a:p>
      </dgm:t>
    </dgm:pt>
    <dgm:pt modelId="{99DDC3BA-5438-46EB-8CAB-BAF1AFF05E8B}" type="pres">
      <dgm:prSet presAssocID="{C379DD21-F2B5-4AF7-8F27-62FB43543E0E}" presName="root" presStyleCnt="0">
        <dgm:presLayoutVars>
          <dgm:dir/>
          <dgm:resizeHandles val="exact"/>
        </dgm:presLayoutVars>
      </dgm:prSet>
      <dgm:spPr/>
    </dgm:pt>
    <dgm:pt modelId="{DD9D86E8-12F7-444F-955A-074BF513F794}" type="pres">
      <dgm:prSet presAssocID="{6394C293-1CF0-4796-BF47-F334A8423611}" presName="compNode" presStyleCnt="0"/>
      <dgm:spPr/>
    </dgm:pt>
    <dgm:pt modelId="{C04F7BE5-EF2B-40A8-B6B4-2ADB31044B9A}" type="pres">
      <dgm:prSet presAssocID="{6394C293-1CF0-4796-BF47-F334A8423611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6D0C2C1-6E97-4460-9063-45E0178985E5}" type="pres">
      <dgm:prSet presAssocID="{6394C293-1CF0-4796-BF47-F334A8423611}" presName="spaceRect" presStyleCnt="0"/>
      <dgm:spPr/>
    </dgm:pt>
    <dgm:pt modelId="{2670D445-F4F3-4EBF-BB82-AE5624F2CD46}" type="pres">
      <dgm:prSet presAssocID="{6394C293-1CF0-4796-BF47-F334A8423611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ABE6341C-704A-4802-AA11-194050787DD6}" type="presOf" srcId="{6394C293-1CF0-4796-BF47-F334A8423611}" destId="{2670D445-F4F3-4EBF-BB82-AE5624F2CD46}" srcOrd="0" destOrd="0" presId="urn:microsoft.com/office/officeart/2018/2/layout/IconLabelList"/>
    <dgm:cxn modelId="{7E437AAE-B632-4CAA-B9BC-E91CD4944191}" type="presOf" srcId="{C379DD21-F2B5-4AF7-8F27-62FB43543E0E}" destId="{99DDC3BA-5438-46EB-8CAB-BAF1AFF05E8B}" srcOrd="0" destOrd="0" presId="urn:microsoft.com/office/officeart/2018/2/layout/IconLabelList"/>
    <dgm:cxn modelId="{E6E507F7-30F6-434C-AB04-C4E5DC7C7372}" srcId="{C379DD21-F2B5-4AF7-8F27-62FB43543E0E}" destId="{6394C293-1CF0-4796-BF47-F334A8423611}" srcOrd="0" destOrd="0" parTransId="{D7423CA4-32FB-42DF-9CEB-F9681B809A67}" sibTransId="{B8321E46-D729-42C6-8B55-C646B9CCE354}"/>
    <dgm:cxn modelId="{5387805D-231D-4A34-AB08-BDAC80F5A26C}" type="presParOf" srcId="{99DDC3BA-5438-46EB-8CAB-BAF1AFF05E8B}" destId="{DD9D86E8-12F7-444F-955A-074BF513F794}" srcOrd="0" destOrd="0" presId="urn:microsoft.com/office/officeart/2018/2/layout/IconLabelList"/>
    <dgm:cxn modelId="{D2940CD8-4F11-4B48-A55D-A459EBC9E249}" type="presParOf" srcId="{DD9D86E8-12F7-444F-955A-074BF513F794}" destId="{C04F7BE5-EF2B-40A8-B6B4-2ADB31044B9A}" srcOrd="0" destOrd="0" presId="urn:microsoft.com/office/officeart/2018/2/layout/IconLabelList"/>
    <dgm:cxn modelId="{D8A4B695-B837-44A0-A2F0-75180DB0EFD7}" type="presParOf" srcId="{DD9D86E8-12F7-444F-955A-074BF513F794}" destId="{F6D0C2C1-6E97-4460-9063-45E0178985E5}" srcOrd="1" destOrd="0" presId="urn:microsoft.com/office/officeart/2018/2/layout/IconLabelList"/>
    <dgm:cxn modelId="{F127B62E-58FA-404B-82E3-E04E945E0489}" type="presParOf" srcId="{DD9D86E8-12F7-444F-955A-074BF513F794}" destId="{2670D445-F4F3-4EBF-BB82-AE5624F2CD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F71EA-F32B-42A3-AC00-3EB895C4FAE8}">
      <dsp:nvSpPr>
        <dsp:cNvPr id="0" name=""/>
        <dsp:cNvSpPr/>
      </dsp:nvSpPr>
      <dsp:spPr>
        <a:xfrm>
          <a:off x="0" y="595133"/>
          <a:ext cx="10515600" cy="10987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C145A-8683-4F31-B96F-0B69696B66C9}">
      <dsp:nvSpPr>
        <dsp:cNvPr id="0" name=""/>
        <dsp:cNvSpPr/>
      </dsp:nvSpPr>
      <dsp:spPr>
        <a:xfrm>
          <a:off x="332359" y="842343"/>
          <a:ext cx="604289" cy="604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7102F-BD13-45F4-92FD-3EF4E9828ECE}">
      <dsp:nvSpPr>
        <dsp:cNvPr id="0" name=""/>
        <dsp:cNvSpPr/>
      </dsp:nvSpPr>
      <dsp:spPr>
        <a:xfrm>
          <a:off x="1269008" y="595133"/>
          <a:ext cx="924659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Objective: Provide insights into Netflix's content library, focusing on popular trends, key statistics, and data exploration.</a:t>
          </a:r>
        </a:p>
      </dsp:txBody>
      <dsp:txXfrm>
        <a:off x="1269008" y="595133"/>
        <a:ext cx="9246591" cy="1098708"/>
      </dsp:txXfrm>
    </dsp:sp>
    <dsp:sp modelId="{A3369CAF-5709-408C-B075-51F9D819A608}">
      <dsp:nvSpPr>
        <dsp:cNvPr id="0" name=""/>
        <dsp:cNvSpPr/>
      </dsp:nvSpPr>
      <dsp:spPr>
        <a:xfrm>
          <a:off x="0" y="1968520"/>
          <a:ext cx="10515600" cy="10987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561B2-5A4A-4F0D-8F75-D96C7793EBB0}">
      <dsp:nvSpPr>
        <dsp:cNvPr id="0" name=""/>
        <dsp:cNvSpPr/>
      </dsp:nvSpPr>
      <dsp:spPr>
        <a:xfrm>
          <a:off x="332359" y="2215729"/>
          <a:ext cx="604289" cy="604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64C12-C0FF-4632-B06D-71F3E6BA9616}">
      <dsp:nvSpPr>
        <dsp:cNvPr id="0" name=""/>
        <dsp:cNvSpPr/>
      </dsp:nvSpPr>
      <dsp:spPr>
        <a:xfrm>
          <a:off x="1269008" y="1968520"/>
          <a:ext cx="924659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Source: </a:t>
          </a:r>
          <a:r>
            <a:rPr lang="en-US" sz="2400" kern="1200" dirty="0" err="1"/>
            <a:t>Flixable’s</a:t>
          </a:r>
          <a:r>
            <a:rPr lang="en-US" sz="2400" kern="1200" dirty="0"/>
            <a:t> Netflix dataset (from Kaggle)</a:t>
          </a:r>
        </a:p>
      </dsp:txBody>
      <dsp:txXfrm>
        <a:off x="1269008" y="1968520"/>
        <a:ext cx="9246591" cy="1098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77328-C977-48C0-8A82-DB6799520022}">
      <dsp:nvSpPr>
        <dsp:cNvPr id="0" name=""/>
        <dsp:cNvSpPr/>
      </dsp:nvSpPr>
      <dsp:spPr>
        <a:xfrm>
          <a:off x="1963800" y="994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071CB-5DED-481A-BB74-6A48E1538A2E}">
      <dsp:nvSpPr>
        <dsp:cNvPr id="0" name=""/>
        <dsp:cNvSpPr/>
      </dsp:nvSpPr>
      <dsp:spPr>
        <a:xfrm>
          <a:off x="559800" y="170179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Tools Used: </a:t>
          </a:r>
        </a:p>
      </dsp:txBody>
      <dsp:txXfrm>
        <a:off x="559800" y="1701794"/>
        <a:ext cx="4320000" cy="648000"/>
      </dsp:txXfrm>
    </dsp:sp>
    <dsp:sp modelId="{7DC5528F-D87D-4AC9-AC73-1979C0796289}">
      <dsp:nvSpPr>
        <dsp:cNvPr id="0" name=""/>
        <dsp:cNvSpPr/>
      </dsp:nvSpPr>
      <dsp:spPr>
        <a:xfrm>
          <a:off x="559800" y="2433444"/>
          <a:ext cx="4320000" cy="1759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Pandas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Seaborn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Matplotlib</a:t>
          </a:r>
        </a:p>
      </dsp:txBody>
      <dsp:txXfrm>
        <a:off x="559800" y="2433444"/>
        <a:ext cx="4320000" cy="1759002"/>
      </dsp:txXfrm>
    </dsp:sp>
    <dsp:sp modelId="{01F27C1C-DE80-4CB4-B403-1B43897ABAB8}">
      <dsp:nvSpPr>
        <dsp:cNvPr id="0" name=""/>
        <dsp:cNvSpPr/>
      </dsp:nvSpPr>
      <dsp:spPr>
        <a:xfrm>
          <a:off x="7039800" y="994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D47D0-0EA4-4450-970E-1164C0563507}">
      <dsp:nvSpPr>
        <dsp:cNvPr id="0" name=""/>
        <dsp:cNvSpPr/>
      </dsp:nvSpPr>
      <dsp:spPr>
        <a:xfrm>
          <a:off x="5635800" y="170179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Dataset Structure:</a:t>
          </a:r>
        </a:p>
      </dsp:txBody>
      <dsp:txXfrm>
        <a:off x="5635800" y="1701794"/>
        <a:ext cx="4320000" cy="648000"/>
      </dsp:txXfrm>
    </dsp:sp>
    <dsp:sp modelId="{E9F12003-744E-4164-A408-38ACAFB30E1C}">
      <dsp:nvSpPr>
        <dsp:cNvPr id="0" name=""/>
        <dsp:cNvSpPr/>
      </dsp:nvSpPr>
      <dsp:spPr>
        <a:xfrm>
          <a:off x="5635800" y="2433444"/>
          <a:ext cx="4320000" cy="1759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Rows: 8,807 Columns: 12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Key columns: Category, Title, Director, Cast, Country, Rating, Duration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Null Values: </a:t>
          </a:r>
          <a:r>
            <a:rPr lang="en-US" sz="1700" kern="1200" dirty="0"/>
            <a:t>Notable missing data in 'Director', 'Cast', and 'Country' columns (visualized with a heatmap)</a:t>
          </a:r>
        </a:p>
      </dsp:txBody>
      <dsp:txXfrm>
        <a:off x="5635800" y="2433444"/>
        <a:ext cx="4320000" cy="1759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004FA-2C2D-48B1-931F-CFFF08FD42A1}">
      <dsp:nvSpPr>
        <dsp:cNvPr id="0" name=""/>
        <dsp:cNvSpPr/>
      </dsp:nvSpPr>
      <dsp:spPr>
        <a:xfrm>
          <a:off x="0" y="1321053"/>
          <a:ext cx="5318760" cy="11323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8C01E-D1D6-463F-8578-8F24DB3AEF49}">
      <dsp:nvSpPr>
        <dsp:cNvPr id="0" name=""/>
        <dsp:cNvSpPr/>
      </dsp:nvSpPr>
      <dsp:spPr>
        <a:xfrm>
          <a:off x="342530" y="1575828"/>
          <a:ext cx="622782" cy="622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87C9E-D439-49A4-A7B9-634CB7098A47}">
      <dsp:nvSpPr>
        <dsp:cNvPr id="0" name=""/>
        <dsp:cNvSpPr/>
      </dsp:nvSpPr>
      <dsp:spPr>
        <a:xfrm>
          <a:off x="1307843" y="1321053"/>
          <a:ext cx="4010916" cy="1132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38" tIns="119838" rIns="119838" bIns="11983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Insight:</a:t>
          </a:r>
          <a:r>
            <a:rPr lang="en-US" sz="1800" b="0" i="0" kern="1200" baseline="0" dirty="0"/>
            <a:t>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Movies dominate with 5,377 entries compared to 2,410 TV Shows </a:t>
          </a:r>
          <a:endParaRPr lang="en-US" sz="1800" kern="1200" dirty="0"/>
        </a:p>
      </dsp:txBody>
      <dsp:txXfrm>
        <a:off x="1307843" y="1321053"/>
        <a:ext cx="4010916" cy="11323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F7BE5-EF2B-40A8-B6B4-2ADB31044B9A}">
      <dsp:nvSpPr>
        <dsp:cNvPr id="0" name=""/>
        <dsp:cNvSpPr/>
      </dsp:nvSpPr>
      <dsp:spPr>
        <a:xfrm>
          <a:off x="1466400" y="32457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0D445-F4F3-4EBF-BB82-AE5624F2CD46}">
      <dsp:nvSpPr>
        <dsp:cNvPr id="0" name=""/>
        <dsp:cNvSpPr/>
      </dsp:nvSpPr>
      <dsp:spPr>
        <a:xfrm>
          <a:off x="278400" y="27390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/>
            <a:t>Insight:</a:t>
          </a:r>
          <a:r>
            <a:rPr lang="en-US" sz="1300" b="0" i="0" kern="1200" baseline="0" dirty="0"/>
            <a:t> 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</a:rPr>
            <a:t>Majority of movies on platform are from 2017 to 2020, peaking in content from 2019</a:t>
          </a:r>
          <a:endParaRPr lang="en-US" sz="1300" kern="1200" dirty="0"/>
        </a:p>
      </dsp:txBody>
      <dsp:txXfrm>
        <a:off x="278400" y="2739010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004FA-2C2D-48B1-931F-CFFF08FD42A1}">
      <dsp:nvSpPr>
        <dsp:cNvPr id="0" name=""/>
        <dsp:cNvSpPr/>
      </dsp:nvSpPr>
      <dsp:spPr>
        <a:xfrm>
          <a:off x="0" y="1321053"/>
          <a:ext cx="5318760" cy="11323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8C01E-D1D6-463F-8578-8F24DB3AEF49}">
      <dsp:nvSpPr>
        <dsp:cNvPr id="0" name=""/>
        <dsp:cNvSpPr/>
      </dsp:nvSpPr>
      <dsp:spPr>
        <a:xfrm>
          <a:off x="342530" y="1575828"/>
          <a:ext cx="622782" cy="622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87C9E-D439-49A4-A7B9-634CB7098A47}">
      <dsp:nvSpPr>
        <dsp:cNvPr id="0" name=""/>
        <dsp:cNvSpPr/>
      </dsp:nvSpPr>
      <dsp:spPr>
        <a:xfrm>
          <a:off x="1307843" y="1321053"/>
          <a:ext cx="4010916" cy="1132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38" tIns="119838" rIns="119838" bIns="1198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Insight:</a:t>
          </a:r>
          <a:r>
            <a:rPr lang="en-US" sz="1900" b="0" i="0" kern="1200" baseline="0" dirty="0"/>
            <a:t>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TV-MA and TV-14 dominate the category mix</a:t>
          </a:r>
        </a:p>
      </dsp:txBody>
      <dsp:txXfrm>
        <a:off x="1307843" y="1321053"/>
        <a:ext cx="4010916" cy="11323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F7BE5-EF2B-40A8-B6B4-2ADB31044B9A}">
      <dsp:nvSpPr>
        <dsp:cNvPr id="0" name=""/>
        <dsp:cNvSpPr/>
      </dsp:nvSpPr>
      <dsp:spPr>
        <a:xfrm>
          <a:off x="1466400" y="32457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0D445-F4F3-4EBF-BB82-AE5624F2CD46}">
      <dsp:nvSpPr>
        <dsp:cNvPr id="0" name=""/>
        <dsp:cNvSpPr/>
      </dsp:nvSpPr>
      <dsp:spPr>
        <a:xfrm>
          <a:off x="278400" y="27390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/>
            <a:t>Insight:</a:t>
          </a:r>
          <a:r>
            <a:rPr lang="en-US" sz="1300" b="0" i="0" kern="1200" baseline="0" dirty="0"/>
            <a:t> 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Top 5 content creators were the US, India, UK, Japan and South Korea</a:t>
          </a:r>
        </a:p>
      </dsp:txBody>
      <dsp:txXfrm>
        <a:off x="278400" y="27390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2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2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4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4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4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8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7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8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5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8" r:id="rId8"/>
    <p:sldLayoutId id="2147483745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B614023-3F38-44EB-8ABB-B52E5B9E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C5F9310-ED3E-45B9-9D97-AC0F2C89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F33B4713-1F7E-C053-3687-0B3C3C0A5B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351" b="22664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61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275" y="3523512"/>
            <a:ext cx="6198566" cy="2603208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Netflix Dataset Analysis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Exploring Netflix's 2021 Movie &amp; TV Show Data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CFF6C-66E0-3EF0-3998-A3454D2A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Introduction and Objective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728A5D4-5F43-1A23-DBA7-EC1F66C04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294566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984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CFF6C-66E0-3EF0-3998-A3454D2A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Data Preparation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A6E618E-4322-9418-54CC-C767E7257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858465"/>
              </p:ext>
            </p:extLst>
          </p:nvPr>
        </p:nvGraphicFramePr>
        <p:xfrm>
          <a:off x="838200" y="2514600"/>
          <a:ext cx="10515600" cy="4202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339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CFF6C-66E0-3EF0-3998-A3454D2A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Data Cleaning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2716F60-5672-8ED2-F236-8E7DFFF258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14600"/>
            <a:ext cx="4876800" cy="37835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Duplicate Records: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Removed to ensure data accuracy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Handling Null Values: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Focus on columns with critical missing data, such as 'Director' and 'Cast' </a:t>
            </a:r>
          </a:p>
        </p:txBody>
      </p:sp>
      <p:pic>
        <p:nvPicPr>
          <p:cNvPr id="7" name="Picture 6" descr="A black and red chart with white text&#10;&#10;Description automatically generated">
            <a:extLst>
              <a:ext uri="{FF2B5EF4-FFF2-40B4-BE49-F238E27FC236}">
                <a16:creationId xmlns:a16="http://schemas.microsoft.com/office/drawing/2014/main" id="{AAA77174-F4E2-FF0C-1042-EFD3E094D0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" r="-3" b="19158"/>
          <a:stretch/>
        </p:blipFill>
        <p:spPr>
          <a:xfrm>
            <a:off x="5996628" y="2217529"/>
            <a:ext cx="6195372" cy="46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9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CFF6C-66E0-3EF0-3998-A3454D2A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Insights: Category Distribution</a:t>
            </a:r>
          </a:p>
        </p:txBody>
      </p:sp>
      <p:pic>
        <p:nvPicPr>
          <p:cNvPr id="7" name="Picture 6" descr="A blue and white graph&#10;&#10;Description automatically generated">
            <a:extLst>
              <a:ext uri="{FF2B5EF4-FFF2-40B4-BE49-F238E27FC236}">
                <a16:creationId xmlns:a16="http://schemas.microsoft.com/office/drawing/2014/main" id="{C8726994-B66E-98C4-A8BC-362132BCA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" r="3404" b="-3"/>
          <a:stretch/>
        </p:blipFill>
        <p:spPr>
          <a:xfrm>
            <a:off x="5996628" y="2217529"/>
            <a:ext cx="6195372" cy="4640471"/>
          </a:xfrm>
          <a:prstGeom prst="rect">
            <a:avLst/>
          </a:prstGeom>
        </p:spPr>
      </p:pic>
      <p:graphicFrame>
        <p:nvGraphicFramePr>
          <p:cNvPr id="62" name="Rectangle 1">
            <a:extLst>
              <a:ext uri="{FF2B5EF4-FFF2-40B4-BE49-F238E27FC236}">
                <a16:creationId xmlns:a16="http://schemas.microsoft.com/office/drawing/2014/main" id="{B5CCF8CD-CB26-1E88-8CB5-71C95D6EC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232945"/>
              </p:ext>
            </p:extLst>
          </p:nvPr>
        </p:nvGraphicFramePr>
        <p:xfrm>
          <a:off x="396240" y="2514600"/>
          <a:ext cx="5318760" cy="377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4708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CFF6C-66E0-3EF0-3998-A3454D2A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Insights: Release Year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BBF4C3-E96D-6E7E-5F0F-2C3575907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258" y="2745362"/>
            <a:ext cx="4280511" cy="3552824"/>
          </a:xfrm>
          <a:prstGeom prst="rect">
            <a:avLst/>
          </a:prstGeom>
        </p:spPr>
      </p:pic>
      <p:graphicFrame>
        <p:nvGraphicFramePr>
          <p:cNvPr id="15" name="Rectangle 1">
            <a:extLst>
              <a:ext uri="{FF2B5EF4-FFF2-40B4-BE49-F238E27FC236}">
                <a16:creationId xmlns:a16="http://schemas.microsoft.com/office/drawing/2014/main" id="{81847498-CD0E-7E50-0F69-DD4A628367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2303856"/>
              </p:ext>
            </p:extLst>
          </p:nvPr>
        </p:nvGraphicFramePr>
        <p:xfrm>
          <a:off x="838200" y="2514600"/>
          <a:ext cx="4876800" cy="3783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8085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CFF6C-66E0-3EF0-3998-A3454D2A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754360" cy="1600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Insights: Content Rating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46B58-7A52-0AC7-4D3C-8802A5A748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8406" t="370" r="-4" b="-3"/>
          <a:stretch/>
        </p:blipFill>
        <p:spPr>
          <a:xfrm>
            <a:off x="5996628" y="2217529"/>
            <a:ext cx="6195372" cy="4640471"/>
          </a:xfrm>
          <a:prstGeom prst="rect">
            <a:avLst/>
          </a:prstGeom>
        </p:spPr>
      </p:pic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A40DE22A-C6FD-F661-D6AA-45D281D775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462837"/>
              </p:ext>
            </p:extLst>
          </p:nvPr>
        </p:nvGraphicFramePr>
        <p:xfrm>
          <a:off x="396240" y="2514600"/>
          <a:ext cx="5318760" cy="3774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850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CFF6C-66E0-3EF0-3998-A3454D2A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Insights: Content Rating Distribution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F6C81-FAB2-4EDB-AD62-1387605D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72" r="-3" b="-3"/>
          <a:stretch/>
        </p:blipFill>
        <p:spPr>
          <a:xfrm>
            <a:off x="5996628" y="2217529"/>
            <a:ext cx="6195372" cy="4640471"/>
          </a:xfrm>
          <a:prstGeom prst="rect">
            <a:avLst/>
          </a:prstGeom>
        </p:spPr>
      </p:pic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A40DE22A-C6FD-F661-D6AA-45D281D775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479808"/>
              </p:ext>
            </p:extLst>
          </p:nvPr>
        </p:nvGraphicFramePr>
        <p:xfrm>
          <a:off x="838200" y="2514600"/>
          <a:ext cx="4876800" cy="3783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4174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CFF6C-66E0-3EF0-3998-A3454D2A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Conclusions &amp; Next Steps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376BC-7F37-7C76-1DEB-F6E1ABBF6AE7}"/>
              </a:ext>
            </a:extLst>
          </p:cNvPr>
          <p:cNvSpPr txBox="1"/>
          <p:nvPr/>
        </p:nvSpPr>
        <p:spPr>
          <a:xfrm>
            <a:off x="413969" y="3209375"/>
            <a:ext cx="50017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b="1" i="0" baseline="0" dirty="0"/>
              <a:t>Content Release Frame: </a:t>
            </a:r>
            <a:r>
              <a:rPr lang="en-US" sz="1800" b="0" i="0" baseline="0" dirty="0"/>
              <a:t>Majority of movies on platform are from 2017 to 2020, peaking in content from 2019</a:t>
            </a:r>
          </a:p>
          <a:p>
            <a:pPr lvl="0"/>
            <a:r>
              <a:rPr lang="en-US" sz="1800" b="1" i="0" baseline="0" dirty="0"/>
              <a:t>Category Trends: </a:t>
            </a:r>
            <a:r>
              <a:rPr lang="en-US" sz="1800" b="0" i="0" baseline="0" dirty="0"/>
              <a:t>Movies dominate, but TV shows with multiple seasons likely drive longer engagement.</a:t>
            </a:r>
            <a:endParaRPr lang="en-US" sz="1800" dirty="0"/>
          </a:p>
          <a:p>
            <a:pPr lvl="0"/>
            <a:r>
              <a:rPr lang="en-US" sz="1800" b="1" i="0" baseline="0" dirty="0"/>
              <a:t>Mature</a:t>
            </a:r>
            <a:r>
              <a:rPr lang="en-US" sz="1800" b="1" dirty="0"/>
              <a:t> </a:t>
            </a:r>
            <a:r>
              <a:rPr lang="en-US" sz="1800" b="1" i="0" baseline="0" dirty="0"/>
              <a:t>Content: </a:t>
            </a:r>
            <a:r>
              <a:rPr lang="en-US" sz="1800" b="0" i="0" baseline="0" dirty="0"/>
              <a:t>High presence of TV-MA and TV-14 ratings indicates a focus on mature and teen audiences.</a:t>
            </a:r>
            <a:endParaRPr lang="en-US" sz="1800" dirty="0"/>
          </a:p>
          <a:p>
            <a:pPr lvl="0"/>
            <a:r>
              <a:rPr lang="en-US" sz="1800" b="1" i="0" baseline="0" dirty="0"/>
              <a:t>Regional Focus: </a:t>
            </a:r>
            <a:r>
              <a:rPr lang="en-US" sz="1800" b="0" i="0" baseline="0" dirty="0"/>
              <a:t>U.S., U.K., Japan, and South Korea are top content sources, showing geographic concentration.</a:t>
            </a:r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30D16B-1044-052E-F953-8601C61DFD77}"/>
              </a:ext>
            </a:extLst>
          </p:cNvPr>
          <p:cNvGrpSpPr/>
          <p:nvPr/>
        </p:nvGrpSpPr>
        <p:grpSpPr>
          <a:xfrm>
            <a:off x="440041" y="2617040"/>
            <a:ext cx="5001768" cy="564765"/>
            <a:chOff x="0" y="0"/>
            <a:chExt cx="5289136" cy="56476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E3216E2-517F-A339-D04C-BBC787D58071}"/>
                </a:ext>
              </a:extLst>
            </p:cNvPr>
            <p:cNvSpPr/>
            <p:nvPr/>
          </p:nvSpPr>
          <p:spPr>
            <a:xfrm>
              <a:off x="0" y="0"/>
              <a:ext cx="5289136" cy="5647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FE62554F-6F0C-369C-8515-4C1E6F3E75C7}"/>
                </a:ext>
              </a:extLst>
            </p:cNvPr>
            <p:cNvSpPr txBox="1"/>
            <p:nvPr/>
          </p:nvSpPr>
          <p:spPr>
            <a:xfrm>
              <a:off x="27570" y="27570"/>
              <a:ext cx="5233996" cy="5096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b="1" i="0" kern="1200" baseline="0" dirty="0"/>
                <a:t>Conclusions</a:t>
              </a:r>
              <a:endParaRPr lang="en-US" sz="2300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CBAECCA-352A-90E0-5ACE-7DCA04E1BF79}"/>
              </a:ext>
            </a:extLst>
          </p:cNvPr>
          <p:cNvSpPr txBox="1"/>
          <p:nvPr/>
        </p:nvSpPr>
        <p:spPr>
          <a:xfrm>
            <a:off x="6492951" y="3209376"/>
            <a:ext cx="5001768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algn="l" defTabSz="8001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altLang="en-US" sz="1800" b="1" i="0" kern="1200" baseline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venir Next LT Pro"/>
                <a:ea typeface="+mn-ea"/>
                <a:cs typeface="+mn-cs"/>
              </a:rPr>
              <a:t>Yearly Trends: </a:t>
            </a:r>
            <a:r>
              <a:rPr lang="en-US" altLang="en-US" sz="1800" b="0" i="0" kern="1200" baseline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venir Next LT Pro"/>
                <a:ea typeface="+mn-ea"/>
                <a:cs typeface="+mn-cs"/>
              </a:rPr>
              <a:t>Analyze post-2020 content shifts, including COVID-19’s impact.</a:t>
            </a:r>
            <a:endParaRPr lang="en-US" sz="1800" b="0" i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venir Next LT Pro"/>
              <a:ea typeface="+mn-ea"/>
              <a:cs typeface="+mn-cs"/>
            </a:endParaRPr>
          </a:p>
          <a:p>
            <a:pPr marL="171450" lvl="0" indent="-171450" algn="l" defTabSz="8001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altLang="en-US" sz="1800" b="1" i="0" kern="1200" baseline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venir Next LT Pro"/>
                <a:ea typeface="+mn-ea"/>
                <a:cs typeface="+mn-cs"/>
              </a:rPr>
              <a:t>User Engagement: </a:t>
            </a:r>
            <a:r>
              <a:rPr lang="en-US" altLang="en-US" sz="1800" b="0" i="0" kern="1200" baseline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venir Next LT Pro"/>
                <a:ea typeface="+mn-ea"/>
                <a:cs typeface="+mn-cs"/>
              </a:rPr>
              <a:t>Correlate popular categories/ratings with engagement metrics to identify viewer preferences.</a:t>
            </a:r>
          </a:p>
          <a:p>
            <a:pPr marL="171450" lvl="0" indent="-171450" algn="l" defTabSz="8001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altLang="en-US" sz="1800" b="1" i="0" kern="1200" baseline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venir Next LT Pro"/>
                <a:ea typeface="+mn-ea"/>
                <a:cs typeface="+mn-cs"/>
              </a:rPr>
              <a:t>Genre Focus: </a:t>
            </a:r>
            <a:r>
              <a:rPr lang="en-US" altLang="en-US" sz="1800" b="0" i="0" kern="1200" baseline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venir Next LT Pro"/>
                <a:ea typeface="+mn-ea"/>
                <a:cs typeface="+mn-cs"/>
              </a:rPr>
              <a:t>Dive deeper into mature-rated genres to refine content strategy.</a:t>
            </a:r>
          </a:p>
          <a:p>
            <a:pPr marL="171450" lvl="0" indent="-171450" algn="l" defTabSz="8001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altLang="en-US" sz="1800" b="1" i="0" kern="1200" baseline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venir Next LT Pro"/>
                <a:ea typeface="+mn-ea"/>
                <a:cs typeface="+mn-cs"/>
              </a:rPr>
              <a:t>Regional Analysis: </a:t>
            </a:r>
            <a:r>
              <a:rPr lang="en-US" altLang="en-US" sz="1800" b="0" i="0" kern="1200" baseline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venir Next LT Pro"/>
                <a:ea typeface="+mn-ea"/>
                <a:cs typeface="+mn-cs"/>
              </a:rPr>
              <a:t>Examine Netflix’s partnerships in top content-producing countries.</a:t>
            </a:r>
          </a:p>
          <a:p>
            <a:pPr marL="171450" lvl="0" indent="-171450" algn="l" defTabSz="8001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altLang="en-US" sz="1800" b="1" i="0" kern="1200" baseline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venir Next LT Pro"/>
                <a:ea typeface="+mn-ea"/>
                <a:cs typeface="+mn-cs"/>
              </a:rPr>
              <a:t>Format Exploration: </a:t>
            </a:r>
            <a:r>
              <a:rPr lang="en-US" altLang="en-US" sz="1800" b="0" i="0" kern="1200" baseline="0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Avenir Next LT Pro"/>
                <a:ea typeface="+mn-ea"/>
                <a:cs typeface="+mn-cs"/>
              </a:rPr>
              <a:t>Study reception of experimental formats (e.g., interactive films, multi-season series).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85B360-9BAB-7EB6-C44F-56E8736E8DD1}"/>
              </a:ext>
            </a:extLst>
          </p:cNvPr>
          <p:cNvGrpSpPr/>
          <p:nvPr/>
        </p:nvGrpSpPr>
        <p:grpSpPr>
          <a:xfrm>
            <a:off x="6492951" y="2617041"/>
            <a:ext cx="5001609" cy="564765"/>
            <a:chOff x="0" y="0"/>
            <a:chExt cx="5289136" cy="56476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09A13C9-1642-F4FA-98EA-210692CF9599}"/>
                </a:ext>
              </a:extLst>
            </p:cNvPr>
            <p:cNvSpPr/>
            <p:nvPr/>
          </p:nvSpPr>
          <p:spPr>
            <a:xfrm>
              <a:off x="0" y="0"/>
              <a:ext cx="5289136" cy="56476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23ED3466-9973-FF74-DE14-13E444F11542}"/>
                </a:ext>
              </a:extLst>
            </p:cNvPr>
            <p:cNvSpPr txBox="1"/>
            <p:nvPr/>
          </p:nvSpPr>
          <p:spPr>
            <a:xfrm>
              <a:off x="27570" y="27570"/>
              <a:ext cx="5233996" cy="5096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b="1" i="0" kern="1200" baseline="0" dirty="0"/>
                <a:t>Next Steps</a:t>
              </a:r>
              <a:endParaRPr lang="en-US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479885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39213B"/>
      </a:dk2>
      <a:lt2>
        <a:srgbClr val="E4E2E8"/>
      </a:lt2>
      <a:accent1>
        <a:srgbClr val="8AAC4A"/>
      </a:accent1>
      <a:accent2>
        <a:srgbClr val="ABA439"/>
      </a:accent2>
      <a:accent3>
        <a:srgbClr val="E68927"/>
      </a:accent3>
      <a:accent4>
        <a:srgbClr val="EA5E4E"/>
      </a:accent4>
      <a:accent5>
        <a:srgbClr val="EE6E97"/>
      </a:accent5>
      <a:accent6>
        <a:srgbClr val="EA4EC1"/>
      </a:accent6>
      <a:hlink>
        <a:srgbClr val="8169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AvenirNext LT Pro Medium</vt:lpstr>
      <vt:lpstr>BlockprintVTI</vt:lpstr>
      <vt:lpstr>Netflix Dataset Analysis Exploring Netflix's 2021 Movie &amp; TV Show Data</vt:lpstr>
      <vt:lpstr>Introduction and Objective</vt:lpstr>
      <vt:lpstr>Data Preparation</vt:lpstr>
      <vt:lpstr>Data Cleaning</vt:lpstr>
      <vt:lpstr>Insights: Category Distribution</vt:lpstr>
      <vt:lpstr>Insights: Release Year Analysis</vt:lpstr>
      <vt:lpstr>Insights: Content Rating Distribution</vt:lpstr>
      <vt:lpstr>Insights: Content Rating Distribution</vt:lpstr>
      <vt:lpstr>Conclusions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Jonathon Briggs</dc:creator>
  <cp:lastModifiedBy>Jonathon Briggs</cp:lastModifiedBy>
  <cp:revision>11</cp:revision>
  <dcterms:created xsi:type="dcterms:W3CDTF">2024-10-11T19:13:17Z</dcterms:created>
  <dcterms:modified xsi:type="dcterms:W3CDTF">2024-10-11T21:24:38Z</dcterms:modified>
</cp:coreProperties>
</file>