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7" r:id="rId3"/>
    <p:sldId id="257" r:id="rId4"/>
    <p:sldId id="258" r:id="rId5"/>
    <p:sldId id="259" r:id="rId6"/>
    <p:sldId id="264" r:id="rId7"/>
    <p:sldId id="262" r:id="rId8"/>
    <p:sldId id="260" r:id="rId9"/>
    <p:sldId id="261" r:id="rId10"/>
    <p:sldId id="263" r:id="rId11"/>
    <p:sldId id="265" r:id="rId12"/>
    <p:sldId id="266" r:id="rId13"/>
    <p:sldId id="267" r:id="rId14"/>
    <p:sldId id="268" r:id="rId15"/>
    <p:sldId id="269" r:id="rId16"/>
    <p:sldId id="270" r:id="rId17"/>
    <p:sldId id="272" r:id="rId18"/>
    <p:sldId id="273" r:id="rId19"/>
    <p:sldId id="274" r:id="rId20"/>
    <p:sldId id="275" r:id="rId21"/>
    <p:sldId id="271"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12/12/2017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12/12/2017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www.crummy.com/software/BeautifulSou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aike.so.com/doc/5341011-5576454.html" TargetMode="External"/><Relationship Id="rId2" Type="http://schemas.openxmlformats.org/officeDocument/2006/relationships/hyperlink" Target="https://baike.so.com/doc/2642930-2790752.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1C703B-C5D9-46ED-AB6E-89DC06F637A9}"/>
              </a:ext>
            </a:extLst>
          </p:cNvPr>
          <p:cNvSpPr>
            <a:spLocks noGrp="1"/>
          </p:cNvSpPr>
          <p:nvPr>
            <p:ph type="ctrTitle"/>
          </p:nvPr>
        </p:nvSpPr>
        <p:spPr/>
        <p:txBody>
          <a:bodyPr>
            <a:normAutofit/>
          </a:bodyPr>
          <a:lstStyle/>
          <a:p>
            <a:r>
              <a:rPr lang="en-US" altLang="zh-CN" b="1" dirty="0">
                <a:solidFill>
                  <a:srgbClr val="FF0000"/>
                </a:solidFill>
              </a:rPr>
              <a:t>Python</a:t>
            </a:r>
            <a:r>
              <a:rPr lang="zh-CN" altLang="en-US" b="1" dirty="0">
                <a:solidFill>
                  <a:srgbClr val="FF0000"/>
                </a:solidFill>
              </a:rPr>
              <a:t>爬虫</a:t>
            </a:r>
          </a:p>
        </p:txBody>
      </p:sp>
      <p:sp>
        <p:nvSpPr>
          <p:cNvPr id="3" name="副标题 2">
            <a:extLst>
              <a:ext uri="{FF2B5EF4-FFF2-40B4-BE49-F238E27FC236}">
                <a16:creationId xmlns:a16="http://schemas.microsoft.com/office/drawing/2014/main" id="{4B31D0B2-3085-4959-BA43-620A08DDB09D}"/>
              </a:ext>
            </a:extLst>
          </p:cNvPr>
          <p:cNvSpPr>
            <a:spLocks noGrp="1"/>
          </p:cNvSpPr>
          <p:nvPr>
            <p:ph type="subTitle" idx="1"/>
          </p:nvPr>
        </p:nvSpPr>
        <p:spPr/>
        <p:txBody>
          <a:bodyPr/>
          <a:lstStyle/>
          <a:p>
            <a:r>
              <a:rPr lang="zh-CN" altLang="en-US" dirty="0"/>
              <a:t>表情图片爬取</a:t>
            </a:r>
            <a:endParaRPr lang="en-US" altLang="zh-CN" dirty="0"/>
          </a:p>
          <a:p>
            <a:r>
              <a:rPr lang="en-US" altLang="zh-CN" dirty="0"/>
              <a:t>Python2.7</a:t>
            </a:r>
            <a:endParaRPr lang="zh-CN" altLang="en-US" dirty="0"/>
          </a:p>
        </p:txBody>
      </p:sp>
    </p:spTree>
    <p:extLst>
      <p:ext uri="{BB962C8B-B14F-4D97-AF65-F5344CB8AC3E}">
        <p14:creationId xmlns:p14="http://schemas.microsoft.com/office/powerpoint/2010/main" val="3128813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F99CF3-E119-48A5-9219-0D763568E952}"/>
              </a:ext>
            </a:extLst>
          </p:cNvPr>
          <p:cNvSpPr>
            <a:spLocks noGrp="1"/>
          </p:cNvSpPr>
          <p:nvPr>
            <p:ph type="title"/>
          </p:nvPr>
        </p:nvSpPr>
        <p:spPr/>
        <p:txBody>
          <a:bodyPr/>
          <a:lstStyle/>
          <a:p>
            <a:r>
              <a:rPr lang="zh-CN" altLang="en-US" dirty="0"/>
              <a:t>网络解释器</a:t>
            </a:r>
          </a:p>
        </p:txBody>
      </p:sp>
      <p:sp>
        <p:nvSpPr>
          <p:cNvPr id="4" name="Rectangle 1">
            <a:extLst>
              <a:ext uri="{FF2B5EF4-FFF2-40B4-BE49-F238E27FC236}">
                <a16:creationId xmlns:a16="http://schemas.microsoft.com/office/drawing/2014/main" id="{ECA8EB6B-A76A-4502-8B60-24F55E3F0270}"/>
              </a:ext>
            </a:extLst>
          </p:cNvPr>
          <p:cNvSpPr>
            <a:spLocks noGrp="1" noChangeArrowheads="1"/>
          </p:cNvSpPr>
          <p:nvPr>
            <p:ph idx="1"/>
          </p:nvPr>
        </p:nvSpPr>
        <p:spPr bwMode="auto">
          <a:xfrm>
            <a:off x="838200" y="1197733"/>
            <a:ext cx="7401385"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1" i="0" u="none" strike="noStrike" cap="none" normalizeH="0" baseline="0" dirty="0">
                <a:ln>
                  <a:noFill/>
                </a:ln>
                <a:solidFill>
                  <a:srgbClr val="FF0000"/>
                </a:solidFill>
                <a:effectLst/>
                <a:latin typeface="宋体" panose="02010600030101010101" pitchFamily="2" charset="-122"/>
                <a:ea typeface="宋体" panose="02010600030101010101" pitchFamily="2" charset="-122"/>
              </a:rPr>
              <a:t>例子：</a:t>
            </a:r>
            <a:endParaRPr kumimoji="0" lang="en-US" altLang="zh-CN" b="1" i="0" u="none" strike="noStrike" cap="none" normalizeH="0" baseline="0" dirty="0">
              <a:ln>
                <a:noFill/>
              </a:ln>
              <a:solidFill>
                <a:srgbClr val="FF000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import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requests</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from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bs4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import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BeautifulSoup</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r = requests.get(</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"http://www.baidu.com"</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en-US"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indent="0" eaLnBrk="0" fontAlgn="base" hangingPunct="0">
              <a:lnSpc>
                <a:spcPct val="100000"/>
              </a:lnSpc>
              <a:spcBef>
                <a:spcPct val="0"/>
              </a:spcBef>
              <a:spcAft>
                <a:spcPct val="0"/>
              </a:spcAft>
              <a:buNone/>
            </a:pPr>
            <a:r>
              <a:rPr lang="zh-CN" altLang="zh-CN" dirty="0">
                <a:solidFill>
                  <a:srgbClr val="000000"/>
                </a:solidFill>
                <a:latin typeface="宋体" panose="02010600030101010101" pitchFamily="2" charset="-122"/>
                <a:ea typeface="宋体" panose="02010600030101010101" pitchFamily="2" charset="-122"/>
              </a:rPr>
              <a:t>soup=BeautifulSoup(r.content, </a:t>
            </a:r>
            <a:r>
              <a:rPr lang="zh-CN" altLang="zh-CN" b="1" dirty="0">
                <a:solidFill>
                  <a:srgbClr val="008000"/>
                </a:solidFill>
                <a:latin typeface="宋体" panose="02010600030101010101" pitchFamily="2" charset="-122"/>
                <a:ea typeface="宋体" panose="02010600030101010101" pitchFamily="2" charset="-122"/>
              </a:rPr>
              <a:t>'lxml'</a:t>
            </a:r>
            <a:r>
              <a:rPr lang="zh-CN" altLang="zh-CN" dirty="0">
                <a:solidFill>
                  <a:srgbClr val="000000"/>
                </a:solidFill>
                <a:latin typeface="宋体" panose="02010600030101010101" pitchFamily="2" charset="-122"/>
                <a:ea typeface="宋体" panose="02010600030101010101" pitchFamily="2" charset="-122"/>
              </a:rPr>
              <a:t>)</a:t>
            </a:r>
            <a:br>
              <a:rPr lang="zh-CN" altLang="zh-CN" dirty="0">
                <a:solidFill>
                  <a:srgbClr val="000000"/>
                </a:solidFill>
                <a:latin typeface="宋体" panose="02010600030101010101" pitchFamily="2" charset="-122"/>
                <a:ea typeface="宋体" panose="02010600030101010101" pitchFamily="2" charset="-122"/>
              </a:rPr>
            </a:br>
            <a:r>
              <a:rPr lang="zh-CN" altLang="zh-CN" b="1" dirty="0">
                <a:solidFill>
                  <a:srgbClr val="000080"/>
                </a:solidFill>
                <a:latin typeface="宋体" panose="02010600030101010101" pitchFamily="2" charset="-122"/>
                <a:ea typeface="宋体" panose="02010600030101010101" pitchFamily="2" charset="-122"/>
              </a:rPr>
              <a:t>print </a:t>
            </a:r>
            <a:r>
              <a:rPr lang="zh-CN" altLang="zh-CN" dirty="0">
                <a:solidFill>
                  <a:srgbClr val="000000"/>
                </a:solidFill>
                <a:latin typeface="宋体" panose="02010600030101010101" pitchFamily="2" charset="-122"/>
                <a:ea typeface="宋体" panose="02010600030101010101" pitchFamily="2" charset="-122"/>
              </a:rPr>
              <a:t>soup.</a:t>
            </a:r>
            <a:r>
              <a:rPr lang="en-US" altLang="zh-CN" dirty="0">
                <a:solidFill>
                  <a:srgbClr val="000000"/>
                </a:solidFill>
                <a:latin typeface="宋体" panose="02010600030101010101" pitchFamily="2" charset="-122"/>
                <a:ea typeface="宋体" panose="02010600030101010101" pitchFamily="2" charset="-122"/>
              </a:rPr>
              <a:t>title</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7ACB63F-AAC1-4E76-A21E-B3861A0A0CE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6891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2F1E34-AC1D-48F9-9247-A7D3338679AA}"/>
              </a:ext>
            </a:extLst>
          </p:cNvPr>
          <p:cNvSpPr>
            <a:spLocks noGrp="1"/>
          </p:cNvSpPr>
          <p:nvPr>
            <p:ph type="title"/>
          </p:nvPr>
        </p:nvSpPr>
        <p:spPr/>
        <p:txBody>
          <a:bodyPr/>
          <a:lstStyle/>
          <a:p>
            <a:r>
              <a:rPr lang="zh-CN" altLang="en-US" dirty="0"/>
              <a:t>数据存储器</a:t>
            </a:r>
          </a:p>
        </p:txBody>
      </p:sp>
      <p:sp>
        <p:nvSpPr>
          <p:cNvPr id="3" name="内容占位符 2">
            <a:extLst>
              <a:ext uri="{FF2B5EF4-FFF2-40B4-BE49-F238E27FC236}">
                <a16:creationId xmlns:a16="http://schemas.microsoft.com/office/drawing/2014/main" id="{BF1D733C-9E00-4BCB-BFF9-3A065944C81E}"/>
              </a:ext>
            </a:extLst>
          </p:cNvPr>
          <p:cNvSpPr>
            <a:spLocks noGrp="1"/>
          </p:cNvSpPr>
          <p:nvPr>
            <p:ph idx="1"/>
          </p:nvPr>
        </p:nvSpPr>
        <p:spPr/>
        <p:txBody>
          <a:bodyPr/>
          <a:lstStyle/>
          <a:p>
            <a:r>
              <a:rPr lang="zh-CN" altLang="en-US" dirty="0"/>
              <a:t>数据存储器主要保括两个方法，</a:t>
            </a:r>
            <a:r>
              <a:rPr lang="en-US" altLang="zh-CN" dirty="0" err="1"/>
              <a:t>store_data</a:t>
            </a:r>
            <a:r>
              <a:rPr lang="en-US" altLang="zh-CN" dirty="0"/>
              <a:t>(data)</a:t>
            </a:r>
            <a:r>
              <a:rPr lang="zh-CN" altLang="en-US" dirty="0"/>
              <a:t>用于将解析出来的数据存储在内存中，也可以把数据 输出到指定的文件格式。</a:t>
            </a:r>
          </a:p>
        </p:txBody>
      </p:sp>
    </p:spTree>
    <p:extLst>
      <p:ext uri="{BB962C8B-B14F-4D97-AF65-F5344CB8AC3E}">
        <p14:creationId xmlns:p14="http://schemas.microsoft.com/office/powerpoint/2010/main" val="3030559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462844-88A4-4552-9D48-01196CDA25E3}"/>
              </a:ext>
            </a:extLst>
          </p:cNvPr>
          <p:cNvSpPr>
            <a:spLocks noGrp="1"/>
          </p:cNvSpPr>
          <p:nvPr>
            <p:ph type="title"/>
          </p:nvPr>
        </p:nvSpPr>
        <p:spPr/>
        <p:txBody>
          <a:bodyPr/>
          <a:lstStyle/>
          <a:p>
            <a:r>
              <a:rPr lang="zh-CN" altLang="en-US" dirty="0"/>
              <a:t>爬取表情图片</a:t>
            </a:r>
          </a:p>
        </p:txBody>
      </p:sp>
      <p:sp>
        <p:nvSpPr>
          <p:cNvPr id="3" name="内容占位符 2">
            <a:extLst>
              <a:ext uri="{FF2B5EF4-FFF2-40B4-BE49-F238E27FC236}">
                <a16:creationId xmlns:a16="http://schemas.microsoft.com/office/drawing/2014/main" id="{1075C080-3816-4F00-8408-263C9A2F137C}"/>
              </a:ext>
            </a:extLst>
          </p:cNvPr>
          <p:cNvSpPr>
            <a:spLocks noGrp="1"/>
          </p:cNvSpPr>
          <p:nvPr>
            <p:ph idx="1"/>
          </p:nvPr>
        </p:nvSpPr>
        <p:spPr/>
        <p:txBody>
          <a:bodyPr>
            <a:normAutofit/>
          </a:bodyPr>
          <a:lstStyle/>
          <a:p>
            <a:r>
              <a:rPr lang="zh-CN" altLang="en-US" sz="4000" dirty="0"/>
              <a:t>这次大作业坎坷的之路我们分为三个站，第一站，爬虫主体。第二站，</a:t>
            </a:r>
            <a:r>
              <a:rPr lang="en-US" altLang="zh-CN" sz="4000" dirty="0"/>
              <a:t>GUI</a:t>
            </a:r>
            <a:r>
              <a:rPr lang="zh-CN" altLang="en-US" sz="4000" dirty="0"/>
              <a:t>。</a:t>
            </a:r>
            <a:r>
              <a:rPr lang="zh-CN" altLang="en-US" sz="4000" dirty="0">
                <a:solidFill>
                  <a:srgbClr val="FF0000"/>
                </a:solidFill>
              </a:rPr>
              <a:t>最后一站是</a:t>
            </a:r>
            <a:r>
              <a:rPr lang="en-US" altLang="zh-CN" sz="4000" dirty="0" err="1">
                <a:solidFill>
                  <a:srgbClr val="FF0000"/>
                </a:solidFill>
              </a:rPr>
              <a:t>wxpython</a:t>
            </a:r>
            <a:r>
              <a:rPr lang="zh-CN" altLang="en-US" sz="4000" dirty="0">
                <a:solidFill>
                  <a:srgbClr val="FF0000"/>
                </a:solidFill>
              </a:rPr>
              <a:t>多线程 。</a:t>
            </a:r>
          </a:p>
        </p:txBody>
      </p:sp>
    </p:spTree>
    <p:extLst>
      <p:ext uri="{BB962C8B-B14F-4D97-AF65-F5344CB8AC3E}">
        <p14:creationId xmlns:p14="http://schemas.microsoft.com/office/powerpoint/2010/main" val="3011484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1141E4-1947-4C11-A915-D30F63FA1EB4}"/>
              </a:ext>
            </a:extLst>
          </p:cNvPr>
          <p:cNvSpPr>
            <a:spLocks noGrp="1"/>
          </p:cNvSpPr>
          <p:nvPr>
            <p:ph type="title"/>
          </p:nvPr>
        </p:nvSpPr>
        <p:spPr/>
        <p:txBody>
          <a:bodyPr/>
          <a:lstStyle/>
          <a:p>
            <a:r>
              <a:rPr lang="zh-CN" altLang="en-US" dirty="0"/>
              <a:t>第一站：爬虫主体</a:t>
            </a:r>
          </a:p>
        </p:txBody>
      </p:sp>
      <p:sp>
        <p:nvSpPr>
          <p:cNvPr id="3" name="内容占位符 2">
            <a:extLst>
              <a:ext uri="{FF2B5EF4-FFF2-40B4-BE49-F238E27FC236}">
                <a16:creationId xmlns:a16="http://schemas.microsoft.com/office/drawing/2014/main" id="{4F46542C-B8F5-46DA-8D6D-E937165F2F5B}"/>
              </a:ext>
            </a:extLst>
          </p:cNvPr>
          <p:cNvSpPr>
            <a:spLocks noGrp="1"/>
          </p:cNvSpPr>
          <p:nvPr>
            <p:ph idx="1"/>
          </p:nvPr>
        </p:nvSpPr>
        <p:spPr>
          <a:xfrm>
            <a:off x="838200" y="1825625"/>
            <a:ext cx="10515600" cy="4351338"/>
          </a:xfrm>
        </p:spPr>
        <p:txBody>
          <a:bodyPr/>
          <a:lstStyle/>
          <a:p>
            <a:endParaRPr lang="en-US" altLang="zh-CN" dirty="0"/>
          </a:p>
          <a:p>
            <a:endParaRPr lang="en-US" altLang="zh-CN" dirty="0"/>
          </a:p>
          <a:p>
            <a:r>
              <a:rPr lang="zh-CN" altLang="en-US" sz="2000" dirty="0"/>
              <a:t>之前我们所说的要找出指定一个‘爸爸</a:t>
            </a:r>
            <a:r>
              <a:rPr lang="en-US" altLang="zh-CN" sz="2000" dirty="0" err="1"/>
              <a:t>url</a:t>
            </a:r>
            <a:r>
              <a:rPr lang="en-US" altLang="zh-CN" sz="2000" dirty="0"/>
              <a:t> </a:t>
            </a:r>
            <a:r>
              <a:rPr lang="zh-CN" altLang="en-US" sz="2000" dirty="0"/>
              <a:t>’</a:t>
            </a:r>
            <a:r>
              <a:rPr lang="en-US" altLang="zh-CN" sz="2000" dirty="0"/>
              <a:t>=‘https://www.doutula.com/photo/list/?page=</a:t>
            </a:r>
            <a:r>
              <a:rPr lang="zh-CN" altLang="en-US" sz="2000" dirty="0"/>
              <a:t>” 德然后从网页文本可以看出来，通过“爸爸”的特点我们可以看出这个网页的规律就是在</a:t>
            </a:r>
            <a:r>
              <a:rPr lang="en-US" altLang="zh-CN" sz="2000" dirty="0"/>
              <a:t>page</a:t>
            </a:r>
            <a:r>
              <a:rPr lang="zh-CN" altLang="en-US" sz="2000" dirty="0"/>
              <a:t>加数字，那么就可以用一个</a:t>
            </a:r>
            <a:r>
              <a:rPr lang="en-US" altLang="zh-CN" sz="2000" dirty="0"/>
              <a:t>for</a:t>
            </a:r>
            <a:r>
              <a:rPr lang="zh-CN" altLang="en-US" sz="2000" dirty="0"/>
              <a:t>循环迭代数字就行翻页，也就是说能一页一页的下载图片了。</a:t>
            </a:r>
            <a:endParaRPr lang="en-US" altLang="zh-CN" sz="2000" dirty="0"/>
          </a:p>
          <a:p>
            <a:r>
              <a:rPr lang="zh-CN" altLang="en-US" sz="2000" dirty="0"/>
              <a:t>一个个</a:t>
            </a:r>
            <a:r>
              <a:rPr lang="en-US" altLang="zh-CN" sz="2000" dirty="0" err="1"/>
              <a:t>url</a:t>
            </a:r>
            <a:r>
              <a:rPr lang="zh-CN" altLang="en-US" sz="2000" dirty="0"/>
              <a:t>放在一个待爬取的列表里面，列表里面的</a:t>
            </a:r>
            <a:r>
              <a:rPr lang="en-US" altLang="zh-CN" sz="2000" dirty="0" err="1"/>
              <a:t>url</a:t>
            </a:r>
            <a:r>
              <a:rPr lang="zh-CN" altLang="en-US" sz="2000" dirty="0"/>
              <a:t>又一个一个地跳出到爬取图片的迭代里面，通过</a:t>
            </a:r>
            <a:r>
              <a:rPr lang="en-US" altLang="zh-CN" sz="2000" dirty="0" err="1"/>
              <a:t>beautifulsoup</a:t>
            </a:r>
            <a:r>
              <a:rPr lang="zh-CN" altLang="en-US" sz="2000" dirty="0"/>
              <a:t>解析出你想要的数据，（嗯</a:t>
            </a:r>
            <a:r>
              <a:rPr lang="en-US" altLang="zh-CN" sz="2000" dirty="0"/>
              <a:t>…</a:t>
            </a:r>
            <a:r>
              <a:rPr lang="zh-CN" altLang="en-US" sz="2000" dirty="0"/>
              <a:t>快点进来个碗汤里，我们可以打开爸爸</a:t>
            </a:r>
            <a:r>
              <a:rPr lang="en-US" altLang="zh-CN" sz="2000" dirty="0" err="1"/>
              <a:t>url</a:t>
            </a:r>
            <a:r>
              <a:rPr lang="zh-CN" altLang="en-US" sz="2000" dirty="0"/>
              <a:t>检查一张图片查看他</a:t>
            </a:r>
            <a:r>
              <a:rPr lang="en-US" altLang="zh-CN" sz="2000" dirty="0"/>
              <a:t>html</a:t>
            </a:r>
            <a:r>
              <a:rPr lang="zh-CN" altLang="en-US" sz="2000" dirty="0"/>
              <a:t>文本的标签）然后采用这个</a:t>
            </a:r>
            <a:r>
              <a:rPr lang="en-US" altLang="zh-CN" sz="1400" dirty="0" err="1"/>
              <a:t>urllib.urlretrieve</a:t>
            </a:r>
            <a:r>
              <a:rPr lang="en-US" altLang="zh-CN" sz="1400" dirty="0"/>
              <a:t>(</a:t>
            </a:r>
            <a:r>
              <a:rPr lang="en-US" altLang="zh-CN" sz="1400" dirty="0" err="1"/>
              <a:t>url</a:t>
            </a:r>
            <a:r>
              <a:rPr lang="en-US" altLang="zh-CN" sz="1400" dirty="0"/>
              <a:t>, </a:t>
            </a:r>
            <a:r>
              <a:rPr lang="zh-CN" altLang="en-US" sz="1400" dirty="0"/>
              <a:t>路径</a:t>
            </a:r>
            <a:r>
              <a:rPr lang="en-US" altLang="zh-CN" sz="1400" dirty="0"/>
              <a:t>, </a:t>
            </a:r>
            <a:r>
              <a:rPr lang="zh-CN" altLang="en-US" sz="1400" dirty="0"/>
              <a:t>进度条</a:t>
            </a:r>
            <a:r>
              <a:rPr lang="en-US" altLang="zh-CN" sz="1400" dirty="0"/>
              <a:t>)</a:t>
            </a:r>
          </a:p>
          <a:p>
            <a:pPr marL="0" indent="0">
              <a:buNone/>
            </a:pPr>
            <a:endParaRPr lang="en-US" altLang="zh-CN" sz="1400" dirty="0"/>
          </a:p>
          <a:p>
            <a:pPr marL="0" indent="0">
              <a:buNone/>
            </a:pPr>
            <a:endParaRPr lang="en-US" altLang="zh-CN" sz="1400" dirty="0"/>
          </a:p>
        </p:txBody>
      </p:sp>
      <p:pic>
        <p:nvPicPr>
          <p:cNvPr id="7" name="图片 6">
            <a:extLst>
              <a:ext uri="{FF2B5EF4-FFF2-40B4-BE49-F238E27FC236}">
                <a16:creationId xmlns:a16="http://schemas.microsoft.com/office/drawing/2014/main" id="{B7C8AB00-3F84-4D8E-B2A8-7F7EB4472142}"/>
              </a:ext>
            </a:extLst>
          </p:cNvPr>
          <p:cNvPicPr>
            <a:picLocks noChangeAspect="1"/>
          </p:cNvPicPr>
          <p:nvPr/>
        </p:nvPicPr>
        <p:blipFill>
          <a:blip r:embed="rId2"/>
          <a:stretch>
            <a:fillRect/>
          </a:stretch>
        </p:blipFill>
        <p:spPr>
          <a:xfrm>
            <a:off x="1185442" y="2062591"/>
            <a:ext cx="3448050" cy="408518"/>
          </a:xfrm>
          <a:prstGeom prst="rect">
            <a:avLst/>
          </a:prstGeom>
        </p:spPr>
      </p:pic>
      <p:pic>
        <p:nvPicPr>
          <p:cNvPr id="10" name="图片 9">
            <a:extLst>
              <a:ext uri="{FF2B5EF4-FFF2-40B4-BE49-F238E27FC236}">
                <a16:creationId xmlns:a16="http://schemas.microsoft.com/office/drawing/2014/main" id="{022618B3-242E-46D5-B6BC-0D7B7412BD78}"/>
              </a:ext>
            </a:extLst>
          </p:cNvPr>
          <p:cNvPicPr>
            <a:picLocks noChangeAspect="1"/>
          </p:cNvPicPr>
          <p:nvPr/>
        </p:nvPicPr>
        <p:blipFill>
          <a:blip r:embed="rId3"/>
          <a:stretch>
            <a:fillRect/>
          </a:stretch>
        </p:blipFill>
        <p:spPr>
          <a:xfrm>
            <a:off x="4980734" y="2037547"/>
            <a:ext cx="3943350" cy="323850"/>
          </a:xfrm>
          <a:prstGeom prst="rect">
            <a:avLst/>
          </a:prstGeom>
        </p:spPr>
      </p:pic>
      <p:sp>
        <p:nvSpPr>
          <p:cNvPr id="13" name="Rectangle 3">
            <a:extLst>
              <a:ext uri="{FF2B5EF4-FFF2-40B4-BE49-F238E27FC236}">
                <a16:creationId xmlns:a16="http://schemas.microsoft.com/office/drawing/2014/main" id="{2832D0F5-E71D-4077-A231-FD0F00C1E2D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535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4567FB-8D03-4351-89ED-D3F9E32E81AB}"/>
              </a:ext>
            </a:extLst>
          </p:cNvPr>
          <p:cNvSpPr>
            <a:spLocks noGrp="1"/>
          </p:cNvSpPr>
          <p:nvPr>
            <p:ph type="title"/>
          </p:nvPr>
        </p:nvSpPr>
        <p:spPr/>
        <p:txBody>
          <a:bodyPr/>
          <a:lstStyle/>
          <a:p>
            <a:r>
              <a:rPr lang="en-US" altLang="zh-CN" dirty="0"/>
              <a:t>GUI</a:t>
            </a:r>
            <a:r>
              <a:rPr lang="zh-CN" altLang="en-US" dirty="0"/>
              <a:t>之</a:t>
            </a:r>
            <a:r>
              <a:rPr lang="en-US" altLang="zh-CN" dirty="0" err="1"/>
              <a:t>wxpython</a:t>
            </a:r>
            <a:endParaRPr lang="zh-CN" altLang="en-US" dirty="0"/>
          </a:p>
        </p:txBody>
      </p:sp>
      <p:sp>
        <p:nvSpPr>
          <p:cNvPr id="3" name="内容占位符 2">
            <a:extLst>
              <a:ext uri="{FF2B5EF4-FFF2-40B4-BE49-F238E27FC236}">
                <a16:creationId xmlns:a16="http://schemas.microsoft.com/office/drawing/2014/main" id="{69FD6AF3-6DA6-4077-8164-A39144781F0B}"/>
              </a:ext>
            </a:extLst>
          </p:cNvPr>
          <p:cNvSpPr>
            <a:spLocks noGrp="1"/>
          </p:cNvSpPr>
          <p:nvPr>
            <p:ph idx="1"/>
          </p:nvPr>
        </p:nvSpPr>
        <p:spPr/>
        <p:txBody>
          <a:bodyPr/>
          <a:lstStyle/>
          <a:p>
            <a:pPr marL="0" indent="0">
              <a:buNone/>
            </a:pPr>
            <a:r>
              <a:rPr lang="en-US" altLang="zh-CN" dirty="0"/>
              <a:t>1.Python</a:t>
            </a:r>
            <a:r>
              <a:rPr lang="zh-CN" altLang="en-US" dirty="0"/>
              <a:t>中有好几个支持做</a:t>
            </a:r>
            <a:r>
              <a:rPr lang="en-US" altLang="zh-CN" dirty="0"/>
              <a:t>GUI</a:t>
            </a:r>
            <a:r>
              <a:rPr lang="zh-CN" altLang="en-US" dirty="0"/>
              <a:t>的模块</a:t>
            </a:r>
            <a:r>
              <a:rPr lang="en-US" altLang="zh-CN" dirty="0" err="1"/>
              <a:t>wxpython,tkinter,pyQT,pyGTK</a:t>
            </a:r>
            <a:r>
              <a:rPr lang="en-US" altLang="zh-CN" dirty="0"/>
              <a:t>(</a:t>
            </a:r>
            <a:r>
              <a:rPr lang="zh-CN" altLang="en-US" dirty="0"/>
              <a:t>在</a:t>
            </a:r>
            <a:r>
              <a:rPr lang="en-US" altLang="zh-CN" dirty="0" err="1"/>
              <a:t>linux</a:t>
            </a:r>
            <a:r>
              <a:rPr lang="zh-CN" altLang="en-US" dirty="0"/>
              <a:t>上流行</a:t>
            </a:r>
            <a:r>
              <a:rPr lang="en-US" altLang="zh-CN" dirty="0"/>
              <a:t>)</a:t>
            </a:r>
          </a:p>
          <a:p>
            <a:pPr marL="0" indent="0">
              <a:buNone/>
            </a:pP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2180173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382F86-3A1A-437B-8BB4-E2776E42C9A6}"/>
              </a:ext>
            </a:extLst>
          </p:cNvPr>
          <p:cNvSpPr>
            <a:spLocks noGrp="1"/>
          </p:cNvSpPr>
          <p:nvPr>
            <p:ph type="title"/>
          </p:nvPr>
        </p:nvSpPr>
        <p:spPr/>
        <p:txBody>
          <a:bodyPr/>
          <a:lstStyle/>
          <a:p>
            <a:r>
              <a:rPr lang="en-US" altLang="zh-CN" dirty="0"/>
              <a:t>GUI</a:t>
            </a:r>
            <a:r>
              <a:rPr lang="zh-CN" altLang="en-US" dirty="0"/>
              <a:t>之</a:t>
            </a:r>
            <a:r>
              <a:rPr lang="en-US" altLang="zh-CN" dirty="0" err="1"/>
              <a:t>wxpython</a:t>
            </a:r>
            <a:endParaRPr lang="zh-CN" altLang="en-US" dirty="0"/>
          </a:p>
        </p:txBody>
      </p:sp>
      <p:sp>
        <p:nvSpPr>
          <p:cNvPr id="3" name="内容占位符 2">
            <a:extLst>
              <a:ext uri="{FF2B5EF4-FFF2-40B4-BE49-F238E27FC236}">
                <a16:creationId xmlns:a16="http://schemas.microsoft.com/office/drawing/2014/main" id="{D36A14A9-D533-4BBB-96D8-66F1B657115E}"/>
              </a:ext>
            </a:extLst>
          </p:cNvPr>
          <p:cNvSpPr>
            <a:spLocks noGrp="1"/>
          </p:cNvSpPr>
          <p:nvPr>
            <p:ph idx="1"/>
          </p:nvPr>
        </p:nvSpPr>
        <p:spPr/>
        <p:txBody>
          <a:bodyPr/>
          <a:lstStyle/>
          <a:p>
            <a:r>
              <a:rPr lang="en-US" altLang="zh-CN" dirty="0"/>
              <a:t>Python</a:t>
            </a:r>
            <a:r>
              <a:rPr lang="zh-CN" altLang="en-US" dirty="0"/>
              <a:t>中有好几个支持做</a:t>
            </a:r>
            <a:r>
              <a:rPr lang="en-US" altLang="zh-CN" dirty="0"/>
              <a:t>GUI</a:t>
            </a:r>
            <a:r>
              <a:rPr lang="zh-CN" altLang="en-US" dirty="0"/>
              <a:t>的模块</a:t>
            </a:r>
            <a:r>
              <a:rPr lang="en-US" altLang="zh-CN" dirty="0" err="1"/>
              <a:t>wxpython,tkinter,pyQT,pyGTK</a:t>
            </a:r>
            <a:r>
              <a:rPr lang="en-US" altLang="zh-CN" dirty="0"/>
              <a:t>(</a:t>
            </a:r>
            <a:r>
              <a:rPr lang="zh-CN" altLang="en-US" dirty="0"/>
              <a:t>在</a:t>
            </a:r>
            <a:r>
              <a:rPr lang="en-US" altLang="zh-CN" dirty="0" err="1"/>
              <a:t>linux</a:t>
            </a:r>
            <a:r>
              <a:rPr lang="zh-CN" altLang="en-US" dirty="0"/>
              <a:t>上流行</a:t>
            </a:r>
            <a:r>
              <a:rPr lang="en-US" altLang="zh-CN" dirty="0"/>
              <a:t>),</a:t>
            </a:r>
            <a:r>
              <a:rPr lang="zh-CN" altLang="en-US" dirty="0"/>
              <a:t>我用的是</a:t>
            </a:r>
            <a:r>
              <a:rPr lang="en-US" altLang="zh-CN" dirty="0" err="1"/>
              <a:t>wxpython</a:t>
            </a:r>
            <a:r>
              <a:rPr lang="en-US" altLang="zh-CN" dirty="0"/>
              <a:t>(</a:t>
            </a:r>
            <a:r>
              <a:rPr lang="zh-CN" altLang="en-US" dirty="0"/>
              <a:t>比较流行</a:t>
            </a:r>
            <a:r>
              <a:rPr lang="en-US" altLang="zh-CN" dirty="0"/>
              <a:t>)</a:t>
            </a:r>
          </a:p>
          <a:p>
            <a:r>
              <a:rPr lang="zh-CN" altLang="en-US" dirty="0">
                <a:solidFill>
                  <a:srgbClr val="FF0000"/>
                </a:solidFill>
              </a:rPr>
              <a:t>在这个</a:t>
            </a:r>
            <a:r>
              <a:rPr lang="en-US" altLang="zh-CN" dirty="0" err="1">
                <a:solidFill>
                  <a:srgbClr val="FF0000"/>
                </a:solidFill>
              </a:rPr>
              <a:t>Gui</a:t>
            </a:r>
            <a:r>
              <a:rPr lang="zh-CN" altLang="en-US" dirty="0">
                <a:solidFill>
                  <a:srgbClr val="FF0000"/>
                </a:solidFill>
              </a:rPr>
              <a:t>上我们要实现四个功能，爬取图片，查看结果，停止爬取，播放音乐。</a:t>
            </a:r>
            <a:endParaRPr lang="en-US" altLang="zh-CN" dirty="0">
              <a:solidFill>
                <a:srgbClr val="FF0000"/>
              </a:solidFill>
            </a:endParaRPr>
          </a:p>
          <a:p>
            <a:r>
              <a:rPr lang="zh-CN" altLang="en-US" dirty="0">
                <a:solidFill>
                  <a:srgbClr val="FF0000"/>
                </a:solidFill>
              </a:rPr>
              <a:t>在这里是整个界面的做法不现实，大家可以直接上</a:t>
            </a:r>
            <a:r>
              <a:rPr lang="en-US" altLang="zh-CN" dirty="0">
                <a:solidFill>
                  <a:srgbClr val="FF0000"/>
                </a:solidFill>
              </a:rPr>
              <a:t>wx.python.org</a:t>
            </a:r>
            <a:r>
              <a:rPr lang="zh-CN" altLang="en-US" dirty="0">
                <a:solidFill>
                  <a:srgbClr val="FF0000"/>
                </a:solidFill>
              </a:rPr>
              <a:t>官网上查看文档。</a:t>
            </a:r>
            <a:endParaRPr lang="en-US" altLang="zh-CN" dirty="0">
              <a:solidFill>
                <a:srgbClr val="FF0000"/>
              </a:solidFill>
            </a:endParaRPr>
          </a:p>
          <a:p>
            <a:r>
              <a:rPr lang="zh-CN" altLang="en-US" dirty="0">
                <a:solidFill>
                  <a:srgbClr val="FF0000"/>
                </a:solidFill>
              </a:rPr>
              <a:t>在我的</a:t>
            </a:r>
            <a:r>
              <a:rPr lang="en-US" altLang="zh-CN" dirty="0" err="1">
                <a:solidFill>
                  <a:srgbClr val="FF0000"/>
                </a:solidFill>
              </a:rPr>
              <a:t>gui</a:t>
            </a:r>
            <a:r>
              <a:rPr lang="zh-CN" altLang="en-US" dirty="0">
                <a:solidFill>
                  <a:srgbClr val="FF0000"/>
                </a:solidFill>
              </a:rPr>
              <a:t>里面最难的是进度条还有怎么把结果传到</a:t>
            </a:r>
            <a:r>
              <a:rPr lang="en-US" altLang="zh-CN" dirty="0" err="1">
                <a:solidFill>
                  <a:srgbClr val="FF0000"/>
                </a:solidFill>
              </a:rPr>
              <a:t>listbox</a:t>
            </a:r>
            <a:r>
              <a:rPr lang="zh-CN" altLang="en-US" dirty="0">
                <a:solidFill>
                  <a:srgbClr val="FF0000"/>
                </a:solidFill>
              </a:rPr>
              <a:t>里面的结果。这里涉及改一下之前做好的爬体添加算法还有参数。想到大家不一定用到就不详细说了。</a:t>
            </a:r>
          </a:p>
        </p:txBody>
      </p:sp>
    </p:spTree>
    <p:extLst>
      <p:ext uri="{BB962C8B-B14F-4D97-AF65-F5344CB8AC3E}">
        <p14:creationId xmlns:p14="http://schemas.microsoft.com/office/powerpoint/2010/main" val="2978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D7478D-0F52-4C7F-A6C3-79B20F35ED84}"/>
              </a:ext>
            </a:extLst>
          </p:cNvPr>
          <p:cNvSpPr>
            <a:spLocks noGrp="1"/>
          </p:cNvSpPr>
          <p:nvPr>
            <p:ph type="title"/>
          </p:nvPr>
        </p:nvSpPr>
        <p:spPr/>
        <p:txBody>
          <a:bodyPr/>
          <a:lstStyle/>
          <a:p>
            <a:r>
              <a:rPr lang="en-US" altLang="zh-CN" dirty="0">
                <a:solidFill>
                  <a:srgbClr val="FF0000"/>
                </a:solidFill>
              </a:rPr>
              <a:t>GUI</a:t>
            </a:r>
            <a:endParaRPr lang="zh-CN" altLang="en-US" dirty="0">
              <a:solidFill>
                <a:srgbClr val="FF0000"/>
              </a:solidFill>
            </a:endParaRPr>
          </a:p>
        </p:txBody>
      </p:sp>
      <p:sp>
        <p:nvSpPr>
          <p:cNvPr id="3" name="内容占位符 2">
            <a:extLst>
              <a:ext uri="{FF2B5EF4-FFF2-40B4-BE49-F238E27FC236}">
                <a16:creationId xmlns:a16="http://schemas.microsoft.com/office/drawing/2014/main" id="{22EE1EBA-6F9A-4E08-868D-C19E39276EE4}"/>
              </a:ext>
            </a:extLst>
          </p:cNvPr>
          <p:cNvSpPr>
            <a:spLocks noGrp="1"/>
          </p:cNvSpPr>
          <p:nvPr>
            <p:ph idx="1"/>
          </p:nvPr>
        </p:nvSpPr>
        <p:spPr/>
        <p:txBody>
          <a:bodyPr/>
          <a:lstStyle/>
          <a:p>
            <a:r>
              <a:rPr lang="zh-CN" altLang="en-US" dirty="0"/>
              <a:t>我们首先建好一个</a:t>
            </a:r>
            <a:r>
              <a:rPr lang="en-US" altLang="zh-CN" dirty="0"/>
              <a:t>frame</a:t>
            </a:r>
            <a:r>
              <a:rPr lang="zh-CN" altLang="en-US" dirty="0"/>
              <a:t>主框，在框里面放一个面板，在面板里面加上四个按钮，每个按钮实现一个功能。</a:t>
            </a:r>
            <a:endParaRPr lang="en-US" altLang="zh-CN" dirty="0"/>
          </a:p>
          <a:p>
            <a:r>
              <a:rPr lang="zh-CN" altLang="en-US" dirty="0"/>
              <a:t>美化一下界面，加上背景颜色，加上</a:t>
            </a:r>
            <a:r>
              <a:rPr lang="en-US" altLang="zh-CN" dirty="0" err="1"/>
              <a:t>wx.listbox</a:t>
            </a:r>
            <a:r>
              <a:rPr lang="zh-CN" altLang="en-US" dirty="0"/>
              <a:t>显示结果，还有进度条提醒用户下载情况。</a:t>
            </a:r>
            <a:endParaRPr lang="en-US" altLang="zh-CN" dirty="0"/>
          </a:p>
          <a:p>
            <a:r>
              <a:rPr lang="zh-CN" altLang="en-US" dirty="0"/>
              <a:t>老师问我问什么用这个库，因为</a:t>
            </a:r>
            <a:r>
              <a:rPr lang="en-US" altLang="zh-CN" dirty="0"/>
              <a:t>1.tk</a:t>
            </a:r>
            <a:r>
              <a:rPr lang="zh-CN" altLang="en-US" dirty="0"/>
              <a:t>比较老，界面可能不是很好看</a:t>
            </a:r>
            <a:r>
              <a:rPr lang="en-US" altLang="zh-CN" dirty="0"/>
              <a:t>2.wxpython</a:t>
            </a:r>
            <a:r>
              <a:rPr lang="zh-CN" altLang="en-US" dirty="0"/>
              <a:t>官网上有一个可视化</a:t>
            </a:r>
            <a:r>
              <a:rPr lang="en-US" altLang="zh-CN" dirty="0"/>
              <a:t>ide</a:t>
            </a:r>
            <a:r>
              <a:rPr lang="zh-CN" altLang="en-US" dirty="0"/>
              <a:t>支持开发。</a:t>
            </a:r>
          </a:p>
        </p:txBody>
      </p:sp>
    </p:spTree>
    <p:extLst>
      <p:ext uri="{BB962C8B-B14F-4D97-AF65-F5344CB8AC3E}">
        <p14:creationId xmlns:p14="http://schemas.microsoft.com/office/powerpoint/2010/main" val="2164331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0CDE9D-27C5-4F41-BD15-25AE7D5BEA7B}"/>
              </a:ext>
            </a:extLst>
          </p:cNvPr>
          <p:cNvSpPr>
            <a:spLocks noGrp="1"/>
          </p:cNvSpPr>
          <p:nvPr>
            <p:ph type="title"/>
          </p:nvPr>
        </p:nvSpPr>
        <p:spPr/>
        <p:txBody>
          <a:bodyPr/>
          <a:lstStyle/>
          <a:p>
            <a:r>
              <a:rPr lang="zh-CN" altLang="en-US" dirty="0"/>
              <a:t>爬取图片</a:t>
            </a:r>
          </a:p>
        </p:txBody>
      </p:sp>
      <p:sp>
        <p:nvSpPr>
          <p:cNvPr id="3" name="内容占位符 2">
            <a:extLst>
              <a:ext uri="{FF2B5EF4-FFF2-40B4-BE49-F238E27FC236}">
                <a16:creationId xmlns:a16="http://schemas.microsoft.com/office/drawing/2014/main" id="{26803217-AAFB-4F74-AA92-7EEFABE1C7E6}"/>
              </a:ext>
            </a:extLst>
          </p:cNvPr>
          <p:cNvSpPr>
            <a:spLocks noGrp="1"/>
          </p:cNvSpPr>
          <p:nvPr>
            <p:ph idx="1"/>
          </p:nvPr>
        </p:nvSpPr>
        <p:spPr/>
        <p:txBody>
          <a:bodyPr/>
          <a:lstStyle/>
          <a:p>
            <a:r>
              <a:rPr lang="zh-CN" altLang="en-US" dirty="0"/>
              <a:t>把爬虫算法作为方法调用就行了，然后跟一个按钮绑定起来就能实现第一个功能</a:t>
            </a:r>
            <a:endParaRPr lang="en-US" altLang="zh-CN" dirty="0"/>
          </a:p>
          <a:p>
            <a:pPr marL="0" indent="0">
              <a:buNone/>
            </a:pPr>
            <a:r>
              <a:rPr lang="zh-CN" altLang="en-US" dirty="0"/>
              <a:t>（其实没那么简单）</a:t>
            </a:r>
          </a:p>
        </p:txBody>
      </p:sp>
    </p:spTree>
    <p:extLst>
      <p:ext uri="{BB962C8B-B14F-4D97-AF65-F5344CB8AC3E}">
        <p14:creationId xmlns:p14="http://schemas.microsoft.com/office/powerpoint/2010/main" val="3792935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A2D88-9090-4D16-8DE1-2B37400F05BF}"/>
              </a:ext>
            </a:extLst>
          </p:cNvPr>
          <p:cNvSpPr>
            <a:spLocks noGrp="1"/>
          </p:cNvSpPr>
          <p:nvPr>
            <p:ph type="title"/>
          </p:nvPr>
        </p:nvSpPr>
        <p:spPr/>
        <p:txBody>
          <a:bodyPr/>
          <a:lstStyle/>
          <a:p>
            <a:r>
              <a:rPr lang="zh-CN" altLang="en-US" dirty="0"/>
              <a:t>查看结果</a:t>
            </a:r>
          </a:p>
        </p:txBody>
      </p:sp>
      <p:sp>
        <p:nvSpPr>
          <p:cNvPr id="3" name="内容占位符 2">
            <a:extLst>
              <a:ext uri="{FF2B5EF4-FFF2-40B4-BE49-F238E27FC236}">
                <a16:creationId xmlns:a16="http://schemas.microsoft.com/office/drawing/2014/main" id="{1171402A-D719-4EB6-B73A-BB74BD187156}"/>
              </a:ext>
            </a:extLst>
          </p:cNvPr>
          <p:cNvSpPr>
            <a:spLocks noGrp="1"/>
          </p:cNvSpPr>
          <p:nvPr>
            <p:ph idx="1"/>
          </p:nvPr>
        </p:nvSpPr>
        <p:spPr/>
        <p:txBody>
          <a:bodyPr/>
          <a:lstStyle/>
          <a:p>
            <a:r>
              <a:rPr lang="zh-CN" altLang="en-US" dirty="0"/>
              <a:t>在这里 我运用了一个比较笨的方法，使用了</a:t>
            </a:r>
            <a:r>
              <a:rPr lang="en-US" altLang="zh-CN" dirty="0" err="1"/>
              <a:t>subprocess</a:t>
            </a:r>
            <a:r>
              <a:rPr lang="zh-CN" altLang="en-US" dirty="0"/>
              <a:t>模块，这个模块的功能是调用</a:t>
            </a:r>
            <a:r>
              <a:rPr lang="en-US" altLang="zh-CN" dirty="0"/>
              <a:t>windows</a:t>
            </a:r>
            <a:r>
              <a:rPr lang="zh-CN" altLang="en-US" dirty="0"/>
              <a:t>下面的可执行文件</a:t>
            </a:r>
            <a:r>
              <a:rPr lang="en-US" altLang="zh-CN" dirty="0"/>
              <a:t>exe</a:t>
            </a:r>
            <a:r>
              <a:rPr lang="zh-CN" altLang="en-US" dirty="0"/>
              <a:t>，</a:t>
            </a:r>
            <a:r>
              <a:rPr lang="en-US" altLang="zh-CN" dirty="0"/>
              <a:t>.txt</a:t>
            </a:r>
            <a:r>
              <a:rPr lang="zh-CN" altLang="en-US" dirty="0"/>
              <a:t>等，所以文件夹是不能被打开的。</a:t>
            </a:r>
            <a:endParaRPr lang="en-US" altLang="zh-CN" dirty="0"/>
          </a:p>
          <a:p>
            <a:r>
              <a:rPr lang="zh-CN" altLang="en-US" dirty="0"/>
              <a:t>有人会说能不能文件操作里面的</a:t>
            </a:r>
            <a:r>
              <a:rPr lang="en-US" altLang="zh-CN" dirty="0"/>
              <a:t>OPEN</a:t>
            </a:r>
            <a:r>
              <a:rPr lang="zh-CN" altLang="en-US" dirty="0"/>
              <a:t>函数来打开。</a:t>
            </a:r>
            <a:r>
              <a:rPr lang="en-US" altLang="zh-CN" dirty="0" err="1"/>
              <a:t>En</a:t>
            </a:r>
            <a:r>
              <a:rPr lang="en-US" altLang="zh-CN" dirty="0"/>
              <a:t>….</a:t>
            </a:r>
            <a:r>
              <a:rPr lang="zh-CN" altLang="en-US" dirty="0"/>
              <a:t>好像不行，这只是读写操作，不能打开。</a:t>
            </a:r>
            <a:endParaRPr lang="en-US" altLang="zh-CN" dirty="0"/>
          </a:p>
          <a:p>
            <a:r>
              <a:rPr lang="zh-CN" altLang="en-US" dirty="0"/>
              <a:t>所以我现在在这里抛砖引玉，说一下自己的笨办法</a:t>
            </a:r>
            <a:r>
              <a:rPr lang="en-US" altLang="zh-CN" dirty="0"/>
              <a:t>,windows</a:t>
            </a:r>
            <a:r>
              <a:rPr lang="zh-CN" altLang="en-US" dirty="0"/>
              <a:t>提供了一个文件管理器</a:t>
            </a:r>
            <a:r>
              <a:rPr lang="en-US" altLang="zh-CN" dirty="0"/>
              <a:t>explorer.exe </a:t>
            </a:r>
            <a:r>
              <a:rPr lang="zh-CN" altLang="en-US" dirty="0"/>
              <a:t>我们可以通过直接调用它的接着在后面加入参数就能在运行的时候打开指定的路径文件夹。</a:t>
            </a:r>
            <a:endParaRPr lang="en-US" altLang="zh-CN" dirty="0"/>
          </a:p>
          <a:p>
            <a:pPr marL="0" indent="0">
              <a:buNone/>
            </a:pPr>
            <a:r>
              <a:rPr lang="en-US" altLang="zh-CN" dirty="0"/>
              <a:t>Subprocess.Popen(explorer.exe F:\image,)</a:t>
            </a:r>
            <a:endParaRPr lang="zh-CN" altLang="en-US" dirty="0"/>
          </a:p>
        </p:txBody>
      </p:sp>
    </p:spTree>
    <p:extLst>
      <p:ext uri="{BB962C8B-B14F-4D97-AF65-F5344CB8AC3E}">
        <p14:creationId xmlns:p14="http://schemas.microsoft.com/office/powerpoint/2010/main" val="2655127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3DB6C1-8861-48D9-946C-A684629581C7}"/>
              </a:ext>
            </a:extLst>
          </p:cNvPr>
          <p:cNvSpPr>
            <a:spLocks noGrp="1"/>
          </p:cNvSpPr>
          <p:nvPr>
            <p:ph type="title"/>
          </p:nvPr>
        </p:nvSpPr>
        <p:spPr/>
        <p:txBody>
          <a:bodyPr/>
          <a:lstStyle/>
          <a:p>
            <a:r>
              <a:rPr lang="zh-CN" altLang="en-US" dirty="0"/>
              <a:t>停止爬虫</a:t>
            </a:r>
          </a:p>
        </p:txBody>
      </p:sp>
      <p:sp>
        <p:nvSpPr>
          <p:cNvPr id="3" name="内容占位符 2">
            <a:extLst>
              <a:ext uri="{FF2B5EF4-FFF2-40B4-BE49-F238E27FC236}">
                <a16:creationId xmlns:a16="http://schemas.microsoft.com/office/drawing/2014/main" id="{50AD9DB2-5E7D-402F-953C-AEE8DDC73C54}"/>
              </a:ext>
            </a:extLst>
          </p:cNvPr>
          <p:cNvSpPr>
            <a:spLocks noGrp="1"/>
          </p:cNvSpPr>
          <p:nvPr>
            <p:ph idx="1"/>
          </p:nvPr>
        </p:nvSpPr>
        <p:spPr/>
        <p:txBody>
          <a:bodyPr/>
          <a:lstStyle/>
          <a:p>
            <a:endParaRPr lang="en-US" altLang="zh-CN" dirty="0"/>
          </a:p>
          <a:p>
            <a:r>
              <a:rPr lang="zh-CN" altLang="en-US" dirty="0"/>
              <a:t>有时候在爬取数据的时候 因为数据已经达到预期值或者磁盘快满了想停止爬虫的时候但是可能有其他线程在运行的时候不能够把整个程序停止运行的时候，我们可以采取一下软手段了，埋下炸弹。</a:t>
            </a:r>
            <a:endParaRPr lang="en-US" altLang="zh-CN" dirty="0"/>
          </a:p>
          <a:p>
            <a:r>
              <a:rPr lang="zh-CN" altLang="en-US" dirty="0"/>
              <a:t>安装炸弹我们首先是要在</a:t>
            </a:r>
            <a:r>
              <a:rPr lang="en-US" altLang="zh-CN" dirty="0"/>
              <a:t>gui.py</a:t>
            </a:r>
            <a:r>
              <a:rPr lang="zh-CN" altLang="en-US" dirty="0"/>
              <a:t>中初始一个状态是安全的（就是爬虫能正常运行），在爬体的两个循环里面加入了一个</a:t>
            </a:r>
            <a:r>
              <a:rPr lang="en-US" altLang="zh-CN" dirty="0"/>
              <a:t>if</a:t>
            </a:r>
            <a:r>
              <a:rPr lang="zh-CN" altLang="en-US" dirty="0"/>
              <a:t>判断</a:t>
            </a:r>
            <a:r>
              <a:rPr lang="en-US" altLang="zh-CN" dirty="0"/>
              <a:t>,</a:t>
            </a:r>
            <a:r>
              <a:rPr lang="zh-CN" altLang="en-US" dirty="0"/>
              <a:t>是就继续不是就</a:t>
            </a:r>
            <a:r>
              <a:rPr lang="en-US" altLang="zh-CN" dirty="0"/>
              <a:t>return</a:t>
            </a:r>
            <a:r>
              <a:rPr lang="zh-CN" altLang="en-US" dirty="0"/>
              <a:t>。有人问为什么两个循环都判断一下，因为你不加进度条的时候是不知道爬虫运行到哪里，但大部分都是在下载图片那个循环里面。两个判断会稳一点。</a:t>
            </a:r>
          </a:p>
        </p:txBody>
      </p:sp>
    </p:spTree>
    <p:extLst>
      <p:ext uri="{BB962C8B-B14F-4D97-AF65-F5344CB8AC3E}">
        <p14:creationId xmlns:p14="http://schemas.microsoft.com/office/powerpoint/2010/main" val="950431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5F2FF1-656F-4E05-8F1B-702EBB89EC70}"/>
              </a:ext>
            </a:extLst>
          </p:cNvPr>
          <p:cNvSpPr>
            <a:spLocks noGrp="1"/>
          </p:cNvSpPr>
          <p:nvPr>
            <p:ph type="title"/>
          </p:nvPr>
        </p:nvSpPr>
        <p:spPr/>
        <p:txBody>
          <a:bodyPr/>
          <a:lstStyle/>
          <a:p>
            <a:r>
              <a:rPr lang="zh-CN" altLang="en-US" dirty="0"/>
              <a:t>工欲善其事必先利其器</a:t>
            </a:r>
          </a:p>
        </p:txBody>
      </p:sp>
      <p:sp>
        <p:nvSpPr>
          <p:cNvPr id="3" name="内容占位符 2">
            <a:extLst>
              <a:ext uri="{FF2B5EF4-FFF2-40B4-BE49-F238E27FC236}">
                <a16:creationId xmlns:a16="http://schemas.microsoft.com/office/drawing/2014/main" id="{1C666F07-46B2-4AE1-BB98-929E880394F8}"/>
              </a:ext>
            </a:extLst>
          </p:cNvPr>
          <p:cNvSpPr>
            <a:spLocks noGrp="1"/>
          </p:cNvSpPr>
          <p:nvPr>
            <p:ph idx="1"/>
          </p:nvPr>
        </p:nvSpPr>
        <p:spPr/>
        <p:txBody>
          <a:bodyPr>
            <a:normAutofit fontScale="92500" lnSpcReduction="10000"/>
          </a:bodyPr>
          <a:lstStyle/>
          <a:p>
            <a:r>
              <a:rPr lang="zh-CN" altLang="en-US" dirty="0"/>
              <a:t>使用的工具：基础书</a:t>
            </a:r>
            <a:r>
              <a:rPr lang="en-US" altLang="zh-CN" dirty="0"/>
              <a:t>python</a:t>
            </a:r>
            <a:r>
              <a:rPr lang="zh-CN" altLang="en-US" dirty="0"/>
              <a:t>基础教程（第二版</a:t>
            </a:r>
            <a:r>
              <a:rPr lang="en-US" altLang="zh-CN" dirty="0"/>
              <a:t>【</a:t>
            </a:r>
            <a:r>
              <a:rPr lang="zh-CN" altLang="en-US" dirty="0"/>
              <a:t>挪威</a:t>
            </a:r>
            <a:r>
              <a:rPr lang="en-US" altLang="zh-CN" dirty="0"/>
              <a:t>】</a:t>
            </a:r>
            <a:r>
              <a:rPr lang="en-US" altLang="zh-CN" dirty="0" err="1"/>
              <a:t>Mangnus</a:t>
            </a:r>
            <a:r>
              <a:rPr lang="en-US" altLang="zh-CN" dirty="0"/>
              <a:t> Lie </a:t>
            </a:r>
            <a:r>
              <a:rPr lang="en-US" altLang="zh-CN" dirty="0" err="1"/>
              <a:t>Hetland</a:t>
            </a:r>
            <a:r>
              <a:rPr lang="zh-CN" altLang="en-US" dirty="0"/>
              <a:t>），</a:t>
            </a:r>
            <a:r>
              <a:rPr lang="en-US" altLang="zh-CN" dirty="0"/>
              <a:t>python</a:t>
            </a:r>
            <a:r>
              <a:rPr lang="zh-CN" altLang="en-US" dirty="0"/>
              <a:t>编程快速上手（</a:t>
            </a:r>
            <a:r>
              <a:rPr lang="en-US" altLang="zh-CN" dirty="0"/>
              <a:t>[</a:t>
            </a:r>
            <a:r>
              <a:rPr lang="zh-CN" altLang="en-US" dirty="0"/>
              <a:t>美</a:t>
            </a:r>
            <a:r>
              <a:rPr lang="en-US" altLang="zh-CN" dirty="0"/>
              <a:t>]</a:t>
            </a:r>
            <a:r>
              <a:rPr lang="zh-CN" altLang="en-US" dirty="0"/>
              <a:t>，</a:t>
            </a:r>
            <a:r>
              <a:rPr lang="en-US" altLang="zh-CN" dirty="0"/>
              <a:t>AL </a:t>
            </a:r>
            <a:r>
              <a:rPr lang="en-US" altLang="zh-CN" dirty="0" err="1"/>
              <a:t>Sweigart</a:t>
            </a:r>
            <a:r>
              <a:rPr lang="zh-CN" altLang="en-US" dirty="0"/>
              <a:t>）</a:t>
            </a:r>
            <a:endParaRPr lang="en-US" altLang="zh-CN" dirty="0"/>
          </a:p>
          <a:p>
            <a:pPr marL="0" indent="0">
              <a:buNone/>
            </a:pPr>
            <a:r>
              <a:rPr lang="en-US" altLang="zh-CN" dirty="0"/>
              <a:t>Python</a:t>
            </a:r>
            <a:r>
              <a:rPr lang="zh-CN" altLang="en-US" dirty="0"/>
              <a:t>爬虫开发与项目实战</a:t>
            </a:r>
            <a:r>
              <a:rPr lang="en-US" altLang="zh-CN" dirty="0"/>
              <a:t>[</a:t>
            </a:r>
            <a:r>
              <a:rPr lang="zh-CN" altLang="en-US" dirty="0"/>
              <a:t>范传辉</a:t>
            </a:r>
            <a:r>
              <a:rPr lang="en-US" altLang="zh-CN" dirty="0"/>
              <a:t>]</a:t>
            </a:r>
            <a:r>
              <a:rPr lang="zh-CN" altLang="en-US" dirty="0"/>
              <a:t>（中国人的书不是很推荐）</a:t>
            </a:r>
            <a:endParaRPr lang="en-US" altLang="zh-CN" dirty="0"/>
          </a:p>
          <a:p>
            <a:r>
              <a:rPr lang="zh-CN" altLang="en-US" dirty="0"/>
              <a:t>软件：</a:t>
            </a:r>
            <a:r>
              <a:rPr lang="en-US" altLang="zh-CN" dirty="0"/>
              <a:t>pycharm,python2.7</a:t>
            </a:r>
            <a:r>
              <a:rPr lang="zh-CN" altLang="en-US" dirty="0"/>
              <a:t>，</a:t>
            </a:r>
            <a:r>
              <a:rPr lang="en-US" altLang="zh-CN" dirty="0" err="1"/>
              <a:t>wxFormbuilder</a:t>
            </a:r>
            <a:r>
              <a:rPr lang="en-US" altLang="zh-CN" dirty="0"/>
              <a:t>(</a:t>
            </a:r>
            <a:r>
              <a:rPr lang="zh-CN" altLang="en-US" dirty="0"/>
              <a:t>看个人需要</a:t>
            </a:r>
            <a:r>
              <a:rPr lang="en-US" altLang="zh-CN" dirty="0"/>
              <a:t>)</a:t>
            </a:r>
          </a:p>
          <a:p>
            <a:r>
              <a:rPr lang="zh-CN" altLang="en-US" dirty="0"/>
              <a:t>主要要下载的库：</a:t>
            </a:r>
            <a:r>
              <a:rPr lang="en-US" altLang="zh-CN" dirty="0" err="1"/>
              <a:t>beautifuiSoup,wxpython</a:t>
            </a:r>
            <a:br>
              <a:rPr lang="en-US" altLang="zh-CN" dirty="0"/>
            </a:br>
            <a:endParaRPr lang="en-US" altLang="zh-CN" dirty="0"/>
          </a:p>
          <a:p>
            <a:r>
              <a:rPr lang="zh-CN" altLang="en-US" dirty="0"/>
              <a:t>网址：</a:t>
            </a:r>
            <a:r>
              <a:rPr lang="en-US" altLang="zh-CN" dirty="0" err="1"/>
              <a:t>python.org,wxpython.org</a:t>
            </a:r>
            <a:r>
              <a:rPr lang="en-US" altLang="zh-CN" dirty="0"/>
              <a:t>, </a:t>
            </a:r>
            <a:r>
              <a:rPr lang="en-US" altLang="zh-CN" dirty="0">
                <a:hlinkClick r:id="rId2"/>
              </a:rPr>
              <a:t>https://www.crummy.com/software/BeautifulSoup/</a:t>
            </a:r>
            <a:endParaRPr lang="en-US" altLang="zh-CN" dirty="0"/>
          </a:p>
          <a:p>
            <a:pPr marL="0" indent="0">
              <a:buNone/>
            </a:pPr>
            <a:r>
              <a:rPr lang="en-US" altLang="zh-CN" dirty="0">
                <a:hlinkClick r:id="rId3"/>
              </a:rPr>
              <a:t>https://github.com/</a:t>
            </a:r>
            <a:endParaRPr lang="en-US" altLang="zh-CN" dirty="0"/>
          </a:p>
          <a:p>
            <a:pPr marL="0" indent="0">
              <a:buNone/>
            </a:pPr>
            <a:r>
              <a:rPr lang="en-US" altLang="zh-CN" dirty="0"/>
              <a:t>http://www.imooc.com/learn/563</a:t>
            </a:r>
            <a:br>
              <a:rPr lang="zh-CN" altLang="en-US" dirty="0"/>
            </a:br>
            <a:endParaRPr lang="zh-CN" altLang="en-US" dirty="0"/>
          </a:p>
          <a:p>
            <a:endParaRPr lang="zh-CN" altLang="en-US" dirty="0"/>
          </a:p>
        </p:txBody>
      </p:sp>
    </p:spTree>
    <p:extLst>
      <p:ext uri="{BB962C8B-B14F-4D97-AF65-F5344CB8AC3E}">
        <p14:creationId xmlns:p14="http://schemas.microsoft.com/office/powerpoint/2010/main" val="1500054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0F4C81-636B-46D6-9AA7-9FFEE0B9383F}"/>
              </a:ext>
            </a:extLst>
          </p:cNvPr>
          <p:cNvSpPr>
            <a:spLocks noGrp="1"/>
          </p:cNvSpPr>
          <p:nvPr>
            <p:ph type="title"/>
          </p:nvPr>
        </p:nvSpPr>
        <p:spPr/>
        <p:txBody>
          <a:bodyPr/>
          <a:lstStyle/>
          <a:p>
            <a:r>
              <a:rPr lang="zh-CN" altLang="en-US" dirty="0"/>
              <a:t>播放音乐</a:t>
            </a:r>
          </a:p>
        </p:txBody>
      </p:sp>
      <p:sp>
        <p:nvSpPr>
          <p:cNvPr id="3" name="内容占位符 2">
            <a:extLst>
              <a:ext uri="{FF2B5EF4-FFF2-40B4-BE49-F238E27FC236}">
                <a16:creationId xmlns:a16="http://schemas.microsoft.com/office/drawing/2014/main" id="{00F2F9E5-AE36-4178-ACF7-7DDBC12E4921}"/>
              </a:ext>
            </a:extLst>
          </p:cNvPr>
          <p:cNvSpPr>
            <a:spLocks noGrp="1"/>
          </p:cNvSpPr>
          <p:nvPr>
            <p:ph idx="1"/>
          </p:nvPr>
        </p:nvSpPr>
        <p:spPr/>
        <p:txBody>
          <a:bodyPr/>
          <a:lstStyle/>
          <a:p>
            <a:r>
              <a:rPr lang="zh-CN" altLang="en-US" dirty="0"/>
              <a:t>这个要求很自由，百度一下</a:t>
            </a:r>
            <a:r>
              <a:rPr lang="en-US" altLang="zh-CN" dirty="0" err="1"/>
              <a:t>wxpython</a:t>
            </a:r>
            <a:r>
              <a:rPr lang="zh-CN" altLang="en-US" dirty="0"/>
              <a:t>如何添加音效就行了，而我。。。，觉得播放音乐不是这个大作业的点，也没有使用</a:t>
            </a:r>
            <a:r>
              <a:rPr lang="en-US" altLang="zh-CN" dirty="0" err="1"/>
              <a:t>wx</a:t>
            </a:r>
            <a:r>
              <a:rPr lang="zh-CN" altLang="en-US" dirty="0"/>
              <a:t>里面播放音效有关的组建了。直接调用</a:t>
            </a:r>
            <a:r>
              <a:rPr lang="en-US" altLang="zh-CN" dirty="0"/>
              <a:t> </a:t>
            </a:r>
            <a:r>
              <a:rPr lang="en-US" altLang="zh-CN" dirty="0" err="1"/>
              <a:t>winsound</a:t>
            </a:r>
            <a:r>
              <a:rPr lang="zh-CN" altLang="en-US" dirty="0"/>
              <a:t>（</a:t>
            </a:r>
            <a:r>
              <a:rPr lang="en-US" altLang="zh-CN" dirty="0"/>
              <a:t>windows</a:t>
            </a:r>
            <a:r>
              <a:rPr lang="zh-CN" altLang="en-US" dirty="0"/>
              <a:t>里面的玩意）。在后台加几首喜欢听的歌加个</a:t>
            </a:r>
            <a:r>
              <a:rPr lang="en-US" altLang="zh-CN" dirty="0"/>
              <a:t>while true</a:t>
            </a:r>
            <a:r>
              <a:rPr lang="zh-CN" altLang="en-US" dirty="0"/>
              <a:t>死循环实现循环播放就行了（因为我不知你要爬多久啊！！）这个不难！</a:t>
            </a:r>
          </a:p>
        </p:txBody>
      </p:sp>
    </p:spTree>
    <p:extLst>
      <p:ext uri="{BB962C8B-B14F-4D97-AF65-F5344CB8AC3E}">
        <p14:creationId xmlns:p14="http://schemas.microsoft.com/office/powerpoint/2010/main" val="2890981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8EADD6-AF0E-4503-A0C2-604099A76D5C}"/>
              </a:ext>
            </a:extLst>
          </p:cNvPr>
          <p:cNvSpPr>
            <a:spLocks noGrp="1"/>
          </p:cNvSpPr>
          <p:nvPr>
            <p:ph type="title"/>
          </p:nvPr>
        </p:nvSpPr>
        <p:spPr/>
        <p:txBody>
          <a:bodyPr/>
          <a:lstStyle/>
          <a:p>
            <a:r>
              <a:rPr lang="zh-CN" altLang="en-US" dirty="0"/>
              <a:t>多线程</a:t>
            </a:r>
          </a:p>
        </p:txBody>
      </p:sp>
      <p:sp>
        <p:nvSpPr>
          <p:cNvPr id="3" name="内容占位符 2">
            <a:extLst>
              <a:ext uri="{FF2B5EF4-FFF2-40B4-BE49-F238E27FC236}">
                <a16:creationId xmlns:a16="http://schemas.microsoft.com/office/drawing/2014/main" id="{CD911FB6-E367-422C-89A8-1A4CF50F4C35}"/>
              </a:ext>
            </a:extLst>
          </p:cNvPr>
          <p:cNvSpPr>
            <a:spLocks noGrp="1"/>
          </p:cNvSpPr>
          <p:nvPr>
            <p:ph idx="1"/>
          </p:nvPr>
        </p:nvSpPr>
        <p:spPr/>
        <p:txBody>
          <a:bodyPr/>
          <a:lstStyle/>
          <a:p>
            <a:r>
              <a:rPr lang="en-US" altLang="zh-CN" dirty="0"/>
              <a:t>GUI</a:t>
            </a:r>
            <a:r>
              <a:rPr lang="zh-CN" altLang="en-US" dirty="0"/>
              <a:t>不简单，很多东西都是不如人意的。在一开始，建好了初步的界面的时候，进行爬取图片的时候，整个页面都挂起来了其他功能都不能用了。（就是要等待爬取完图片才能进行其他操作），很委屈，无奈！这是需要创建多线程来解决问题了。</a:t>
            </a:r>
            <a:endParaRPr lang="en-US" altLang="zh-CN" dirty="0"/>
          </a:p>
          <a:p>
            <a:r>
              <a:rPr lang="zh-CN" altLang="en-US" dirty="0"/>
              <a:t>后来查询一下资料分别创建了爬取图片的线程，播放音乐的功能，那样在爬取页面的时候或者是在播放音乐的时候我们的页面都不会挂起来了。</a:t>
            </a:r>
            <a:endParaRPr lang="en-US" altLang="zh-CN" dirty="0"/>
          </a:p>
          <a:p>
            <a:r>
              <a:rPr lang="zh-CN" altLang="en-US" dirty="0"/>
              <a:t>使用的是</a:t>
            </a:r>
            <a:r>
              <a:rPr lang="en-US" altLang="zh-CN" dirty="0"/>
              <a:t>threading</a:t>
            </a:r>
            <a:r>
              <a:rPr lang="zh-CN" altLang="en-US" dirty="0"/>
              <a:t>库。</a:t>
            </a:r>
            <a:endParaRPr lang="en-US" altLang="zh-CN" dirty="0"/>
          </a:p>
          <a:p>
            <a:pPr marL="0" indent="0">
              <a:buNone/>
            </a:pPr>
            <a:endParaRPr lang="zh-CN" altLang="en-US" dirty="0"/>
          </a:p>
        </p:txBody>
      </p:sp>
    </p:spTree>
    <p:extLst>
      <p:ext uri="{BB962C8B-B14F-4D97-AF65-F5344CB8AC3E}">
        <p14:creationId xmlns:p14="http://schemas.microsoft.com/office/powerpoint/2010/main" val="1460060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677590-B328-487B-BF8C-D0F1FB516058}"/>
              </a:ext>
            </a:extLst>
          </p:cNvPr>
          <p:cNvSpPr>
            <a:spLocks noGrp="1"/>
          </p:cNvSpPr>
          <p:nvPr>
            <p:ph type="title"/>
          </p:nvPr>
        </p:nvSpPr>
        <p:spPr/>
        <p:txBody>
          <a:bodyPr/>
          <a:lstStyle/>
          <a:p>
            <a:r>
              <a:rPr lang="zh-CN" altLang="en-US" dirty="0"/>
              <a:t>奇葩走题爬虫</a:t>
            </a:r>
            <a:br>
              <a:rPr lang="en-US" altLang="zh-CN" dirty="0"/>
            </a:br>
            <a:endParaRPr lang="zh-CN" altLang="en-US" dirty="0"/>
          </a:p>
        </p:txBody>
      </p:sp>
      <p:sp>
        <p:nvSpPr>
          <p:cNvPr id="3" name="内容占位符 2">
            <a:extLst>
              <a:ext uri="{FF2B5EF4-FFF2-40B4-BE49-F238E27FC236}">
                <a16:creationId xmlns:a16="http://schemas.microsoft.com/office/drawing/2014/main" id="{FF08F354-E459-4316-9821-48B6AD08EEDE}"/>
              </a:ext>
            </a:extLst>
          </p:cNvPr>
          <p:cNvSpPr>
            <a:spLocks noGrp="1"/>
          </p:cNvSpPr>
          <p:nvPr>
            <p:ph idx="1"/>
          </p:nvPr>
        </p:nvSpPr>
        <p:spPr/>
        <p:txBody>
          <a:bodyPr/>
          <a:lstStyle/>
          <a:p>
            <a:r>
              <a:rPr lang="zh-CN" altLang="en-US" dirty="0"/>
              <a:t>呕心沥血 痛心疾首从零开始做了三个星期终于搞完了，我承认这个玩意的技术要求跑偏了，重点都侧重于</a:t>
            </a:r>
            <a:r>
              <a:rPr lang="en-US" altLang="zh-CN" dirty="0"/>
              <a:t>GUI</a:t>
            </a:r>
            <a:r>
              <a:rPr lang="zh-CN" altLang="en-US" dirty="0"/>
              <a:t>和多线程去了。因为做一个普通的爬虫并不是很难。有兴趣的同学可以接触到</a:t>
            </a:r>
            <a:r>
              <a:rPr lang="en-US" altLang="zh-CN" dirty="0" err="1"/>
              <a:t>js</a:t>
            </a:r>
            <a:r>
              <a:rPr lang="zh-CN" altLang="en-US" dirty="0"/>
              <a:t>大趋势下的反爬虫，多线程技术支持的分布式爬虫，还有。。</a:t>
            </a:r>
            <a:r>
              <a:rPr lang="en-US" altLang="zh-CN" dirty="0" err="1"/>
              <a:t>Selenium,PhantomJS</a:t>
            </a:r>
            <a:r>
              <a:rPr lang="zh-CN" altLang="en-US" dirty="0"/>
              <a:t>等。。。</a:t>
            </a:r>
            <a:endParaRPr lang="en-US" altLang="zh-CN" dirty="0"/>
          </a:p>
          <a:p>
            <a:r>
              <a:rPr lang="zh-CN" altLang="en-US" dirty="0"/>
              <a:t>最后就是我觉得没什么人会看到最后一页，看到的可以私聊我，暗号“日落了”，前两名同学有小礼物哦！特别是想做爬虫还没做完的同学。</a:t>
            </a:r>
          </a:p>
        </p:txBody>
      </p:sp>
    </p:spTree>
    <p:extLst>
      <p:ext uri="{BB962C8B-B14F-4D97-AF65-F5344CB8AC3E}">
        <p14:creationId xmlns:p14="http://schemas.microsoft.com/office/powerpoint/2010/main" val="2991083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B16D3A-1F50-4EFF-A7FB-A7DBBB1EF440}"/>
              </a:ext>
            </a:extLst>
          </p:cNvPr>
          <p:cNvSpPr>
            <a:spLocks noGrp="1"/>
          </p:cNvSpPr>
          <p:nvPr>
            <p:ph type="title"/>
          </p:nvPr>
        </p:nvSpPr>
        <p:spPr/>
        <p:txBody>
          <a:bodyPr/>
          <a:lstStyle/>
          <a:p>
            <a:r>
              <a:rPr lang="zh-CN" altLang="en-US" b="1" dirty="0"/>
              <a:t>什么是爬虫？</a:t>
            </a:r>
          </a:p>
        </p:txBody>
      </p:sp>
      <p:sp>
        <p:nvSpPr>
          <p:cNvPr id="3" name="内容占位符 2">
            <a:extLst>
              <a:ext uri="{FF2B5EF4-FFF2-40B4-BE49-F238E27FC236}">
                <a16:creationId xmlns:a16="http://schemas.microsoft.com/office/drawing/2014/main" id="{B752653B-16A8-485C-B230-2BCAAD9A8711}"/>
              </a:ext>
            </a:extLst>
          </p:cNvPr>
          <p:cNvSpPr>
            <a:spLocks noGrp="1"/>
          </p:cNvSpPr>
          <p:nvPr>
            <p:ph idx="1"/>
          </p:nvPr>
        </p:nvSpPr>
        <p:spPr/>
        <p:txBody>
          <a:bodyPr/>
          <a:lstStyle/>
          <a:p>
            <a:r>
              <a:rPr lang="zh-CN" altLang="en-US" dirty="0"/>
              <a:t>俗不可耐的说就是：自动访问互联网并且提取你想要数据的程序。</a:t>
            </a:r>
            <a:endParaRPr lang="en-US" altLang="zh-CN" dirty="0"/>
          </a:p>
          <a:p>
            <a:r>
              <a:rPr lang="zh-CN" altLang="en-US" dirty="0"/>
              <a:t>专业表达为：网络爬虫</a:t>
            </a:r>
            <a:r>
              <a:rPr lang="en-US" altLang="zh-CN" dirty="0"/>
              <a:t>(</a:t>
            </a:r>
            <a:r>
              <a:rPr lang="zh-CN" altLang="en-US" dirty="0"/>
              <a:t>又被称为网页蜘蛛，网络机器人，在</a:t>
            </a:r>
            <a:r>
              <a:rPr lang="en-US" altLang="zh-CN" dirty="0">
                <a:hlinkClick r:id="rId2"/>
              </a:rPr>
              <a:t>FOAF</a:t>
            </a:r>
            <a:r>
              <a:rPr lang="zh-CN" altLang="en-US" dirty="0"/>
              <a:t>社区中间，更经常的称为网页追逐者</a:t>
            </a:r>
            <a:r>
              <a:rPr lang="en-US" altLang="zh-CN" dirty="0"/>
              <a:t>)</a:t>
            </a:r>
            <a:r>
              <a:rPr lang="zh-CN" altLang="en-US" dirty="0"/>
              <a:t>，是一种按照一定的规则，自动的抓取</a:t>
            </a:r>
            <a:r>
              <a:rPr lang="zh-CN" altLang="en-US" dirty="0">
                <a:hlinkClick r:id="rId3"/>
              </a:rPr>
              <a:t>万维网</a:t>
            </a:r>
            <a:r>
              <a:rPr lang="zh-CN" altLang="en-US" dirty="0"/>
              <a:t>信息的程序或者脚本。</a:t>
            </a:r>
            <a:endParaRPr lang="en-US" altLang="zh-CN" dirty="0"/>
          </a:p>
          <a:p>
            <a:pPr marL="0" indent="0">
              <a:buNone/>
            </a:pPr>
            <a:r>
              <a:rPr lang="zh-CN" altLang="en-US" dirty="0">
                <a:solidFill>
                  <a:srgbClr val="FF0000"/>
                </a:solidFill>
              </a:rPr>
              <a:t>爬虫的价值：总的一句来说网络数据为我所用！</a:t>
            </a:r>
            <a:endParaRPr lang="en-US" altLang="zh-CN" dirty="0">
              <a:solidFill>
                <a:srgbClr val="FF0000"/>
              </a:solidFill>
            </a:endParaRPr>
          </a:p>
          <a:p>
            <a:pPr marL="0" indent="0">
              <a:buNone/>
            </a:pPr>
            <a:r>
              <a:rPr lang="zh-CN" altLang="en-US" dirty="0"/>
              <a:t>例如：我们可以讲网上搞笑的段子图片做成一个暴笑</a:t>
            </a:r>
            <a:r>
              <a:rPr lang="en-US" altLang="zh-CN" dirty="0"/>
              <a:t>APP</a:t>
            </a:r>
            <a:r>
              <a:rPr lang="zh-CN" altLang="en-US" dirty="0"/>
              <a:t>；可以抓取各大电商的评论及销量数据，对各种商品每个季度的销量以及用户的消费意图进行分析。（这就是数据分析师要干的事）</a:t>
            </a:r>
            <a:endParaRPr lang="en-US" altLang="zh-CN" dirty="0"/>
          </a:p>
        </p:txBody>
      </p:sp>
    </p:spTree>
    <p:extLst>
      <p:ext uri="{BB962C8B-B14F-4D97-AF65-F5344CB8AC3E}">
        <p14:creationId xmlns:p14="http://schemas.microsoft.com/office/powerpoint/2010/main" val="3060623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DC4E04-1A5D-44A3-99A3-B7ED6C9B6EA4}"/>
              </a:ext>
            </a:extLst>
          </p:cNvPr>
          <p:cNvSpPr>
            <a:spLocks noGrp="1"/>
          </p:cNvSpPr>
          <p:nvPr>
            <p:ph type="title"/>
          </p:nvPr>
        </p:nvSpPr>
        <p:spPr/>
        <p:txBody>
          <a:bodyPr/>
          <a:lstStyle/>
          <a:p>
            <a:r>
              <a:rPr lang="zh-CN" altLang="en-US" dirty="0"/>
              <a:t>爬虫的</a:t>
            </a:r>
            <a:r>
              <a:rPr lang="en-US" altLang="zh-CN" dirty="0"/>
              <a:t>”</a:t>
            </a:r>
            <a:r>
              <a:rPr lang="zh-CN" altLang="en-US" dirty="0"/>
              <a:t>万金油</a:t>
            </a:r>
            <a:r>
              <a:rPr lang="en-US" altLang="zh-CN" dirty="0"/>
              <a:t>”</a:t>
            </a:r>
            <a:r>
              <a:rPr lang="zh-CN" altLang="en-US" dirty="0"/>
              <a:t>的框架结构</a:t>
            </a:r>
          </a:p>
        </p:txBody>
      </p:sp>
      <p:sp>
        <p:nvSpPr>
          <p:cNvPr id="9" name="内容占位符 8">
            <a:extLst>
              <a:ext uri="{FF2B5EF4-FFF2-40B4-BE49-F238E27FC236}">
                <a16:creationId xmlns:a16="http://schemas.microsoft.com/office/drawing/2014/main" id="{1B20FD8A-9584-419D-BE8C-AC6519649B2C}"/>
              </a:ext>
            </a:extLst>
          </p:cNvPr>
          <p:cNvSpPr>
            <a:spLocks noGrp="1"/>
          </p:cNvSpPr>
          <p:nvPr>
            <p:ph idx="1"/>
          </p:nvPr>
        </p:nvSpPr>
        <p:spPr>
          <a:xfrm>
            <a:off x="1007533" y="1580092"/>
            <a:ext cx="10515600" cy="4351338"/>
          </a:xfrm>
        </p:spPr>
        <p:txBody>
          <a:bodyPr/>
          <a:lstStyle/>
          <a:p>
            <a:r>
              <a:rPr lang="en-US" altLang="zh-CN" dirty="0"/>
              <a:t>1.url</a:t>
            </a:r>
            <a:r>
              <a:rPr lang="zh-CN" altLang="en-US" dirty="0"/>
              <a:t> （统一资源定位器）下载器</a:t>
            </a:r>
            <a:endParaRPr lang="en-US" altLang="zh-CN" dirty="0"/>
          </a:p>
          <a:p>
            <a:r>
              <a:rPr lang="en-US" altLang="zh-CN" dirty="0"/>
              <a:t>2.url</a:t>
            </a:r>
            <a:r>
              <a:rPr lang="zh-CN" altLang="en-US" dirty="0"/>
              <a:t>的管理器</a:t>
            </a:r>
            <a:endParaRPr lang="en-US" altLang="zh-CN" dirty="0"/>
          </a:p>
          <a:p>
            <a:r>
              <a:rPr lang="en-US" altLang="zh-CN" dirty="0"/>
              <a:t>3.</a:t>
            </a:r>
            <a:r>
              <a:rPr lang="zh-CN" altLang="en-US" dirty="0"/>
              <a:t>网络解释器（</a:t>
            </a:r>
            <a:r>
              <a:rPr lang="en-US" altLang="zh-CN" dirty="0" err="1"/>
              <a:t>beautifulSoup</a:t>
            </a:r>
            <a:r>
              <a:rPr lang="zh-CN" altLang="en-US" dirty="0"/>
              <a:t>）</a:t>
            </a:r>
            <a:endParaRPr lang="en-US" altLang="zh-CN" dirty="0"/>
          </a:p>
          <a:p>
            <a:r>
              <a:rPr lang="en-US" altLang="zh-CN" dirty="0"/>
              <a:t>4.(</a:t>
            </a:r>
            <a:r>
              <a:rPr lang="zh-CN" altLang="en-US" dirty="0"/>
              <a:t>格式</a:t>
            </a:r>
            <a:r>
              <a:rPr lang="en-US" altLang="zh-CN" dirty="0"/>
              <a:t>)</a:t>
            </a:r>
            <a:r>
              <a:rPr lang="zh-CN" altLang="en-US" dirty="0"/>
              <a:t>输出器</a:t>
            </a:r>
            <a:endParaRPr lang="en-US" altLang="zh-CN" dirty="0"/>
          </a:p>
          <a:p>
            <a:pPr marL="0" indent="0">
              <a:buNone/>
            </a:pPr>
            <a:r>
              <a:rPr lang="zh-CN" altLang="en-US" dirty="0"/>
              <a:t>原理：             </a:t>
            </a:r>
            <a:endParaRPr lang="en-US" altLang="zh-CN" dirty="0"/>
          </a:p>
          <a:p>
            <a:pPr marL="0" indent="0">
              <a:buNone/>
            </a:pPr>
            <a:r>
              <a:rPr lang="en-US" altLang="zh-CN" dirty="0"/>
              <a:t>                                                          </a:t>
            </a:r>
            <a:r>
              <a:rPr lang="zh-CN" altLang="en-US" sz="1400" dirty="0">
                <a:solidFill>
                  <a:srgbClr val="FF0000"/>
                </a:solidFill>
              </a:rPr>
              <a:t>换衣服（解析）</a:t>
            </a:r>
          </a:p>
        </p:txBody>
      </p:sp>
      <p:sp>
        <p:nvSpPr>
          <p:cNvPr id="10" name="矩形 9">
            <a:extLst>
              <a:ext uri="{FF2B5EF4-FFF2-40B4-BE49-F238E27FC236}">
                <a16:creationId xmlns:a16="http://schemas.microsoft.com/office/drawing/2014/main" id="{2788D507-C33C-4B69-99C8-D40D1EE8960D}"/>
              </a:ext>
            </a:extLst>
          </p:cNvPr>
          <p:cNvSpPr/>
          <p:nvPr/>
        </p:nvSpPr>
        <p:spPr>
          <a:xfrm>
            <a:off x="1295400" y="4123267"/>
            <a:ext cx="838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爸爸</a:t>
            </a:r>
            <a:r>
              <a:rPr lang="en-US" altLang="zh-CN" dirty="0"/>
              <a:t>URL</a:t>
            </a:r>
            <a:endParaRPr lang="zh-CN" altLang="en-US" dirty="0"/>
          </a:p>
        </p:txBody>
      </p:sp>
      <p:sp>
        <p:nvSpPr>
          <p:cNvPr id="11" name="矩形 10">
            <a:extLst>
              <a:ext uri="{FF2B5EF4-FFF2-40B4-BE49-F238E27FC236}">
                <a16:creationId xmlns:a16="http://schemas.microsoft.com/office/drawing/2014/main" id="{FEEAC910-B44C-4D84-89CF-6FED782FF03C}"/>
              </a:ext>
            </a:extLst>
          </p:cNvPr>
          <p:cNvSpPr/>
          <p:nvPr/>
        </p:nvSpPr>
        <p:spPr>
          <a:xfrm>
            <a:off x="2451099" y="3806032"/>
            <a:ext cx="838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孤儿</a:t>
            </a:r>
            <a:r>
              <a:rPr lang="en-US" altLang="zh-CN" dirty="0"/>
              <a:t>URL</a:t>
            </a:r>
            <a:endParaRPr lang="zh-CN" altLang="en-US" dirty="0"/>
          </a:p>
        </p:txBody>
      </p:sp>
      <p:sp>
        <p:nvSpPr>
          <p:cNvPr id="12" name="矩形 11">
            <a:extLst>
              <a:ext uri="{FF2B5EF4-FFF2-40B4-BE49-F238E27FC236}">
                <a16:creationId xmlns:a16="http://schemas.microsoft.com/office/drawing/2014/main" id="{2D8F42E3-DED6-4370-A3CE-6F3B90F02553}"/>
              </a:ext>
            </a:extLst>
          </p:cNvPr>
          <p:cNvSpPr/>
          <p:nvPr/>
        </p:nvSpPr>
        <p:spPr>
          <a:xfrm>
            <a:off x="3441701" y="5011208"/>
            <a:ext cx="838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孤儿</a:t>
            </a:r>
            <a:r>
              <a:rPr lang="en-US" altLang="zh-CN"/>
              <a:t>URL</a:t>
            </a:r>
            <a:endParaRPr lang="zh-CN" altLang="en-US" dirty="0"/>
          </a:p>
        </p:txBody>
      </p:sp>
      <p:sp>
        <p:nvSpPr>
          <p:cNvPr id="13" name="矩形 12">
            <a:extLst>
              <a:ext uri="{FF2B5EF4-FFF2-40B4-BE49-F238E27FC236}">
                <a16:creationId xmlns:a16="http://schemas.microsoft.com/office/drawing/2014/main" id="{E6BA34A1-33D1-4D7B-BC7F-6C0998620226}"/>
              </a:ext>
            </a:extLst>
          </p:cNvPr>
          <p:cNvSpPr/>
          <p:nvPr/>
        </p:nvSpPr>
        <p:spPr>
          <a:xfrm>
            <a:off x="3589866" y="3856567"/>
            <a:ext cx="838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孤儿</a:t>
            </a:r>
            <a:r>
              <a:rPr lang="en-US" altLang="zh-CN" dirty="0"/>
              <a:t>URL</a:t>
            </a:r>
            <a:endParaRPr lang="zh-CN" altLang="en-US" dirty="0"/>
          </a:p>
          <a:p>
            <a:pPr algn="ctr"/>
            <a:endParaRPr lang="zh-CN" altLang="en-US" dirty="0"/>
          </a:p>
        </p:txBody>
      </p:sp>
      <p:sp>
        <p:nvSpPr>
          <p:cNvPr id="14" name="矩形 13">
            <a:extLst>
              <a:ext uri="{FF2B5EF4-FFF2-40B4-BE49-F238E27FC236}">
                <a16:creationId xmlns:a16="http://schemas.microsoft.com/office/drawing/2014/main" id="{6EA836E4-5283-400C-98B5-560A6165AE25}"/>
              </a:ext>
            </a:extLst>
          </p:cNvPr>
          <p:cNvSpPr/>
          <p:nvPr/>
        </p:nvSpPr>
        <p:spPr>
          <a:xfrm>
            <a:off x="4559300" y="4946915"/>
            <a:ext cx="838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孤儿</a:t>
            </a:r>
            <a:r>
              <a:rPr lang="en-US" altLang="zh-CN"/>
              <a:t>URL</a:t>
            </a:r>
            <a:endParaRPr lang="zh-CN" altLang="en-US" dirty="0"/>
          </a:p>
        </p:txBody>
      </p:sp>
      <p:sp>
        <p:nvSpPr>
          <p:cNvPr id="15" name="矩形 14">
            <a:extLst>
              <a:ext uri="{FF2B5EF4-FFF2-40B4-BE49-F238E27FC236}">
                <a16:creationId xmlns:a16="http://schemas.microsoft.com/office/drawing/2014/main" id="{6C5B97C5-3F6B-4585-A009-8F4377E25A9B}"/>
              </a:ext>
            </a:extLst>
          </p:cNvPr>
          <p:cNvSpPr/>
          <p:nvPr/>
        </p:nvSpPr>
        <p:spPr>
          <a:xfrm>
            <a:off x="4728633" y="4123267"/>
            <a:ext cx="838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孤儿</a:t>
            </a:r>
            <a:r>
              <a:rPr lang="en-US" altLang="zh-CN"/>
              <a:t>URL</a:t>
            </a:r>
            <a:endParaRPr lang="zh-CN" altLang="en-US" dirty="0"/>
          </a:p>
        </p:txBody>
      </p:sp>
      <p:sp>
        <p:nvSpPr>
          <p:cNvPr id="16" name="矩形 15">
            <a:extLst>
              <a:ext uri="{FF2B5EF4-FFF2-40B4-BE49-F238E27FC236}">
                <a16:creationId xmlns:a16="http://schemas.microsoft.com/office/drawing/2014/main" id="{741A6896-41A8-49E8-B19C-6FD0C568E27B}"/>
              </a:ext>
            </a:extLst>
          </p:cNvPr>
          <p:cNvSpPr/>
          <p:nvPr/>
        </p:nvSpPr>
        <p:spPr>
          <a:xfrm>
            <a:off x="2256367" y="4946915"/>
            <a:ext cx="838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孤儿</a:t>
            </a:r>
            <a:r>
              <a:rPr lang="en-US" altLang="zh-CN"/>
              <a:t>URL</a:t>
            </a:r>
            <a:endParaRPr lang="zh-CN" altLang="en-US" dirty="0"/>
          </a:p>
        </p:txBody>
      </p:sp>
      <p:cxnSp>
        <p:nvCxnSpPr>
          <p:cNvPr id="18" name="直接箭头连接符 17">
            <a:extLst>
              <a:ext uri="{FF2B5EF4-FFF2-40B4-BE49-F238E27FC236}">
                <a16:creationId xmlns:a16="http://schemas.microsoft.com/office/drawing/2014/main" id="{524DA542-DAFA-4E50-9679-43332E22B836}"/>
              </a:ext>
            </a:extLst>
          </p:cNvPr>
          <p:cNvCxnSpPr>
            <a:cxnSpLocks/>
            <a:stCxn id="10" idx="3"/>
            <a:endCxn id="11" idx="1"/>
          </p:cNvCxnSpPr>
          <p:nvPr/>
        </p:nvCxnSpPr>
        <p:spPr>
          <a:xfrm flipV="1">
            <a:off x="2133600" y="4072732"/>
            <a:ext cx="317499" cy="317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AD7A2314-213E-40D4-A09B-C9A4C4B83169}"/>
              </a:ext>
            </a:extLst>
          </p:cNvPr>
          <p:cNvCxnSpPr>
            <a:cxnSpLocks/>
          </p:cNvCxnSpPr>
          <p:nvPr/>
        </p:nvCxnSpPr>
        <p:spPr>
          <a:xfrm flipH="1" flipV="1">
            <a:off x="4131732" y="5194828"/>
            <a:ext cx="446617" cy="86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9E9DECA4-F83A-4D9D-B562-8A5039FF782C}"/>
              </a:ext>
            </a:extLst>
          </p:cNvPr>
          <p:cNvCxnSpPr>
            <a:cxnSpLocks/>
            <a:stCxn id="13" idx="3"/>
            <a:endCxn id="15" idx="1"/>
          </p:cNvCxnSpPr>
          <p:nvPr/>
        </p:nvCxnSpPr>
        <p:spPr>
          <a:xfrm>
            <a:off x="4428066" y="4123267"/>
            <a:ext cx="300567" cy="26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22136733-5138-4FA2-97F6-8F7A2AA40994}"/>
              </a:ext>
            </a:extLst>
          </p:cNvPr>
          <p:cNvCxnSpPr>
            <a:cxnSpLocks/>
            <a:endCxn id="14" idx="0"/>
          </p:cNvCxnSpPr>
          <p:nvPr/>
        </p:nvCxnSpPr>
        <p:spPr>
          <a:xfrm>
            <a:off x="4978400" y="4542367"/>
            <a:ext cx="0" cy="404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3DF9BAC3-C839-456C-B205-953FE2A7E383}"/>
              </a:ext>
            </a:extLst>
          </p:cNvPr>
          <p:cNvCxnSpPr>
            <a:cxnSpLocks/>
            <a:stCxn id="11" idx="3"/>
          </p:cNvCxnSpPr>
          <p:nvPr/>
        </p:nvCxnSpPr>
        <p:spPr>
          <a:xfrm>
            <a:off x="3289299" y="4072732"/>
            <a:ext cx="287867" cy="260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3C583457-488D-4D28-AEAA-BE3FA3836B9B}"/>
              </a:ext>
            </a:extLst>
          </p:cNvPr>
          <p:cNvCxnSpPr>
            <a:cxnSpLocks/>
            <a:endCxn id="12" idx="0"/>
          </p:cNvCxnSpPr>
          <p:nvPr/>
        </p:nvCxnSpPr>
        <p:spPr>
          <a:xfrm>
            <a:off x="3268134" y="4364700"/>
            <a:ext cx="592667" cy="646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557A156E-E57F-420A-B284-74B882301391}"/>
              </a:ext>
            </a:extLst>
          </p:cNvPr>
          <p:cNvCxnSpPr>
            <a:cxnSpLocks/>
            <a:stCxn id="16" idx="0"/>
          </p:cNvCxnSpPr>
          <p:nvPr/>
        </p:nvCxnSpPr>
        <p:spPr>
          <a:xfrm flipV="1">
            <a:off x="2675467" y="4351207"/>
            <a:ext cx="194732" cy="595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9DD49A84-DDD7-40F3-95D8-59AF406B1506}"/>
              </a:ext>
            </a:extLst>
          </p:cNvPr>
          <p:cNvCxnSpPr>
            <a:cxnSpLocks/>
            <a:stCxn id="12" idx="1"/>
            <a:endCxn id="16" idx="3"/>
          </p:cNvCxnSpPr>
          <p:nvPr/>
        </p:nvCxnSpPr>
        <p:spPr>
          <a:xfrm flipH="1" flipV="1">
            <a:off x="3094567" y="5213615"/>
            <a:ext cx="347134" cy="64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72943868-D8DD-4BFB-AEBB-097B0AD7FB02}"/>
              </a:ext>
            </a:extLst>
          </p:cNvPr>
          <p:cNvCxnSpPr>
            <a:cxnSpLocks/>
            <a:endCxn id="15" idx="1"/>
          </p:cNvCxnSpPr>
          <p:nvPr/>
        </p:nvCxnSpPr>
        <p:spPr>
          <a:xfrm flipV="1">
            <a:off x="4110567" y="4389967"/>
            <a:ext cx="618066" cy="671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 name="直接箭头连接符 3">
            <a:extLst>
              <a:ext uri="{FF2B5EF4-FFF2-40B4-BE49-F238E27FC236}">
                <a16:creationId xmlns:a16="http://schemas.microsoft.com/office/drawing/2014/main" id="{54E92473-53BF-45CA-8A7D-A086699C2FA5}"/>
              </a:ext>
            </a:extLst>
          </p:cNvPr>
          <p:cNvCxnSpPr/>
          <p:nvPr/>
        </p:nvCxnSpPr>
        <p:spPr>
          <a:xfrm>
            <a:off x="5748867" y="4749800"/>
            <a:ext cx="11091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椭圆 4">
            <a:extLst>
              <a:ext uri="{FF2B5EF4-FFF2-40B4-BE49-F238E27FC236}">
                <a16:creationId xmlns:a16="http://schemas.microsoft.com/office/drawing/2014/main" id="{104DF3A3-CD62-4658-ACA7-73B49BAB1C4B}"/>
              </a:ext>
            </a:extLst>
          </p:cNvPr>
          <p:cNvSpPr/>
          <p:nvPr/>
        </p:nvSpPr>
        <p:spPr>
          <a:xfrm>
            <a:off x="6858000" y="4333613"/>
            <a:ext cx="1888065" cy="8799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家（存数据）</a:t>
            </a:r>
          </a:p>
        </p:txBody>
      </p:sp>
    </p:spTree>
    <p:extLst>
      <p:ext uri="{BB962C8B-B14F-4D97-AF65-F5344CB8AC3E}">
        <p14:creationId xmlns:p14="http://schemas.microsoft.com/office/powerpoint/2010/main" val="322907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679B52-FD6E-47F6-8552-E92CBA04E4AC}"/>
              </a:ext>
            </a:extLst>
          </p:cNvPr>
          <p:cNvSpPr>
            <a:spLocks noGrp="1"/>
          </p:cNvSpPr>
          <p:nvPr>
            <p:ph type="title"/>
          </p:nvPr>
        </p:nvSpPr>
        <p:spPr/>
        <p:txBody>
          <a:bodyPr/>
          <a:lstStyle/>
          <a:p>
            <a:r>
              <a:rPr lang="en-US" altLang="zh-CN" dirty="0" err="1"/>
              <a:t>url</a:t>
            </a:r>
            <a:r>
              <a:rPr lang="zh-CN" altLang="en-US" dirty="0"/>
              <a:t>下载器及其工具模块</a:t>
            </a:r>
            <a:br>
              <a:rPr lang="en-US" altLang="zh-CN" dirty="0"/>
            </a:br>
            <a:endParaRPr lang="zh-CN" altLang="en-US" dirty="0"/>
          </a:p>
        </p:txBody>
      </p:sp>
      <p:sp>
        <p:nvSpPr>
          <p:cNvPr id="3" name="内容占位符 2">
            <a:extLst>
              <a:ext uri="{FF2B5EF4-FFF2-40B4-BE49-F238E27FC236}">
                <a16:creationId xmlns:a16="http://schemas.microsoft.com/office/drawing/2014/main" id="{8F7617E2-1B2F-452D-8AE7-1180757CBD35}"/>
              </a:ext>
            </a:extLst>
          </p:cNvPr>
          <p:cNvSpPr>
            <a:spLocks noGrp="1"/>
          </p:cNvSpPr>
          <p:nvPr>
            <p:ph idx="1"/>
          </p:nvPr>
        </p:nvSpPr>
        <p:spPr>
          <a:xfrm>
            <a:off x="838200" y="1825625"/>
            <a:ext cx="10515600" cy="4351338"/>
          </a:xfrm>
        </p:spPr>
        <p:txBody>
          <a:bodyPr/>
          <a:lstStyle/>
          <a:p>
            <a:r>
              <a:rPr lang="zh-CN" altLang="en-US" dirty="0"/>
              <a:t>读取</a:t>
            </a:r>
            <a:r>
              <a:rPr lang="en-US" altLang="zh-CN" dirty="0" err="1"/>
              <a:t>url</a:t>
            </a:r>
            <a:r>
              <a:rPr lang="en-US" altLang="zh-CN" dirty="0"/>
              <a:t>,</a:t>
            </a:r>
            <a:r>
              <a:rPr lang="zh-CN" altLang="en-US" dirty="0"/>
              <a:t>下载网页是每个爬虫必备的且关键的功能。</a:t>
            </a:r>
            <a:r>
              <a:rPr lang="en-US" altLang="zh-CN" dirty="0"/>
              <a:t>Python</a:t>
            </a:r>
            <a:r>
              <a:rPr lang="zh-CN" altLang="en-US" dirty="0"/>
              <a:t>中比较常用的</a:t>
            </a:r>
            <a:r>
              <a:rPr lang="en-US" altLang="zh-CN" dirty="0"/>
              <a:t>http</a:t>
            </a:r>
            <a:r>
              <a:rPr lang="zh-CN" altLang="en-US" dirty="0"/>
              <a:t>请求的方式有两种</a:t>
            </a:r>
            <a:r>
              <a:rPr lang="en-US" altLang="zh-CN" dirty="0"/>
              <a:t>urllib2/</a:t>
            </a:r>
            <a:r>
              <a:rPr lang="en-US" altLang="zh-CN" dirty="0" err="1"/>
              <a:t>urllib</a:t>
            </a:r>
            <a:r>
              <a:rPr lang="zh-CN" altLang="en-US" dirty="0"/>
              <a:t>和</a:t>
            </a:r>
            <a:r>
              <a:rPr lang="en-US" altLang="zh-CN" dirty="0"/>
              <a:t>requests</a:t>
            </a:r>
            <a:r>
              <a:rPr lang="zh-CN" altLang="en-US" dirty="0"/>
              <a:t>。</a:t>
            </a:r>
            <a:endParaRPr lang="en-US" altLang="zh-CN" dirty="0"/>
          </a:p>
          <a:p>
            <a:r>
              <a:rPr lang="en-US" altLang="zh-CN" dirty="0"/>
              <a:t>urllib2/</a:t>
            </a:r>
            <a:r>
              <a:rPr lang="en-US" altLang="zh-CN" dirty="0" err="1"/>
              <a:t>urllib</a:t>
            </a:r>
            <a:r>
              <a:rPr lang="zh-CN" altLang="en-US" dirty="0"/>
              <a:t>在实现</a:t>
            </a:r>
            <a:r>
              <a:rPr lang="en-US" altLang="zh-CN" dirty="0"/>
              <a:t>http</a:t>
            </a:r>
            <a:r>
              <a:rPr lang="zh-CN" altLang="en-US" dirty="0"/>
              <a:t>功能的时候，</a:t>
            </a:r>
            <a:r>
              <a:rPr lang="en-US" altLang="zh-CN" dirty="0" err="1"/>
              <a:t>url</a:t>
            </a:r>
            <a:r>
              <a:rPr lang="en-US" altLang="zh-CN" dirty="0"/>
              <a:t> urllib2</a:t>
            </a:r>
            <a:r>
              <a:rPr lang="zh-CN" altLang="en-US" dirty="0"/>
              <a:t>为主，</a:t>
            </a:r>
            <a:r>
              <a:rPr lang="en-US" altLang="zh-CN" dirty="0" err="1"/>
              <a:t>urllib</a:t>
            </a:r>
            <a:r>
              <a:rPr lang="zh-CN" altLang="en-US" dirty="0"/>
              <a:t>为辅。其中</a:t>
            </a:r>
            <a:r>
              <a:rPr lang="en-US" altLang="zh-CN" dirty="0"/>
              <a:t>urllib2</a:t>
            </a:r>
            <a:r>
              <a:rPr lang="zh-CN" altLang="en-US" dirty="0"/>
              <a:t>中有一个基本的函数</a:t>
            </a:r>
            <a:r>
              <a:rPr lang="en-US" altLang="zh-CN" dirty="0"/>
              <a:t>urllib2.urlopen</a:t>
            </a:r>
            <a:r>
              <a:rPr lang="zh-CN" altLang="en-US" dirty="0"/>
              <a:t>通过向指定的</a:t>
            </a:r>
            <a:r>
              <a:rPr lang="en-US" altLang="zh-CN" dirty="0" err="1"/>
              <a:t>url</a:t>
            </a:r>
            <a:r>
              <a:rPr lang="zh-CN" altLang="en-US" dirty="0"/>
              <a:t>发送指定的</a:t>
            </a:r>
            <a:r>
              <a:rPr lang="en-US" altLang="zh-CN" dirty="0" err="1"/>
              <a:t>url</a:t>
            </a:r>
            <a:r>
              <a:rPr lang="zh-CN" altLang="en-US" dirty="0"/>
              <a:t>发送请求来获取数据</a:t>
            </a:r>
            <a:r>
              <a:rPr lang="en-US" altLang="zh-CN" dirty="0"/>
              <a:t>.</a:t>
            </a:r>
            <a:r>
              <a:rPr lang="zh-CN" altLang="en-US" dirty="0"/>
              <a:t>而</a:t>
            </a:r>
            <a:r>
              <a:rPr lang="en-US" altLang="zh-CN" dirty="0" err="1"/>
              <a:t>urllib</a:t>
            </a:r>
            <a:r>
              <a:rPr lang="zh-CN" altLang="en-US" dirty="0"/>
              <a:t>一般是增加请求数据的时候用到。</a:t>
            </a:r>
            <a:endParaRPr lang="en-US" altLang="zh-CN" dirty="0"/>
          </a:p>
          <a:p>
            <a:r>
              <a:rPr lang="en-US" altLang="zh-CN" dirty="0"/>
              <a:t>Requests</a:t>
            </a:r>
            <a:r>
              <a:rPr lang="zh-CN" altLang="en-US" dirty="0"/>
              <a:t>库是第三方的模块，实现</a:t>
            </a:r>
            <a:r>
              <a:rPr lang="en-US" altLang="zh-CN" dirty="0"/>
              <a:t>http</a:t>
            </a:r>
            <a:r>
              <a:rPr lang="zh-CN" altLang="en-US" dirty="0"/>
              <a:t>的请求更加简单。使用的时候要先说安装在</a:t>
            </a:r>
            <a:r>
              <a:rPr lang="en-US" altLang="zh-CN" dirty="0"/>
              <a:t>script</a:t>
            </a:r>
            <a:r>
              <a:rPr lang="zh-CN" altLang="en-US" dirty="0"/>
              <a:t>文件夹下建一个</a:t>
            </a:r>
            <a:r>
              <a:rPr lang="en-US" altLang="zh-CN" dirty="0"/>
              <a:t>bat</a:t>
            </a:r>
            <a:r>
              <a:rPr lang="zh-CN" altLang="en-US" dirty="0"/>
              <a:t>文件，然后输入</a:t>
            </a:r>
            <a:r>
              <a:rPr lang="en-US" altLang="zh-CN" dirty="0"/>
              <a:t>pip install requests </a:t>
            </a:r>
            <a:r>
              <a:rPr lang="zh-CN" altLang="en-US" dirty="0"/>
              <a:t>进行安装。</a:t>
            </a:r>
            <a:endParaRPr lang="en-US" altLang="zh-CN" dirty="0"/>
          </a:p>
          <a:p>
            <a:pPr marL="0" indent="0">
              <a:buNone/>
            </a:pPr>
            <a:endParaRPr lang="en-US" altLang="zh-CN" dirty="0"/>
          </a:p>
          <a:p>
            <a:endParaRPr lang="en-US" altLang="zh-CN" dirty="0"/>
          </a:p>
        </p:txBody>
      </p:sp>
    </p:spTree>
    <p:extLst>
      <p:ext uri="{BB962C8B-B14F-4D97-AF65-F5344CB8AC3E}">
        <p14:creationId xmlns:p14="http://schemas.microsoft.com/office/powerpoint/2010/main" val="908176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D2872-33E3-4658-93C3-63D6D3BDBB92}"/>
              </a:ext>
            </a:extLst>
          </p:cNvPr>
          <p:cNvSpPr>
            <a:spLocks noGrp="1"/>
          </p:cNvSpPr>
          <p:nvPr>
            <p:ph type="title"/>
          </p:nvPr>
        </p:nvSpPr>
        <p:spPr/>
        <p:txBody>
          <a:bodyPr/>
          <a:lstStyle/>
          <a:p>
            <a:r>
              <a:rPr lang="en-US" altLang="zh-CN" dirty="0" err="1"/>
              <a:t>url</a:t>
            </a:r>
            <a:r>
              <a:rPr lang="zh-CN" altLang="en-US" dirty="0"/>
              <a:t>下载器及其工具模块</a:t>
            </a:r>
          </a:p>
        </p:txBody>
      </p:sp>
      <p:sp>
        <p:nvSpPr>
          <p:cNvPr id="3" name="内容占位符 2">
            <a:extLst>
              <a:ext uri="{FF2B5EF4-FFF2-40B4-BE49-F238E27FC236}">
                <a16:creationId xmlns:a16="http://schemas.microsoft.com/office/drawing/2014/main" id="{BD6E7D06-CDBB-4554-9B7F-9A2F47C99BA4}"/>
              </a:ext>
            </a:extLst>
          </p:cNvPr>
          <p:cNvSpPr>
            <a:spLocks noGrp="1"/>
          </p:cNvSpPr>
          <p:nvPr>
            <p:ph idx="1"/>
          </p:nvPr>
        </p:nvSpPr>
        <p:spPr/>
        <p:txBody>
          <a:bodyPr/>
          <a:lstStyle/>
          <a:p>
            <a:r>
              <a:rPr lang="zh-CN" altLang="en-US" dirty="0"/>
              <a:t>例子</a:t>
            </a:r>
            <a:endParaRPr lang="en-US" altLang="zh-CN" dirty="0"/>
          </a:p>
          <a:p>
            <a:r>
              <a:rPr lang="en-US" altLang="zh-CN" dirty="0"/>
              <a:t>import requests</a:t>
            </a:r>
          </a:p>
          <a:p>
            <a:pPr marL="0" indent="0">
              <a:buNone/>
            </a:pPr>
            <a:r>
              <a:rPr lang="en-US" altLang="zh-CN" dirty="0"/>
              <a:t>   r=</a:t>
            </a:r>
            <a:r>
              <a:rPr lang="en-US" altLang="zh-CN" dirty="0" err="1"/>
              <a:t>requests.get</a:t>
            </a:r>
            <a:r>
              <a:rPr lang="en-US" altLang="zh-CN" dirty="0"/>
              <a:t>(“http://WWW.baidu.com”) #</a:t>
            </a:r>
            <a:r>
              <a:rPr lang="zh-CN" altLang="en-US" dirty="0"/>
              <a:t>请求</a:t>
            </a:r>
            <a:endParaRPr lang="en-US" altLang="zh-CN" dirty="0"/>
          </a:p>
          <a:p>
            <a:pPr marL="0" indent="0">
              <a:buNone/>
            </a:pPr>
            <a:r>
              <a:rPr lang="en-US" altLang="zh-CN" dirty="0"/>
              <a:t>   print  </a:t>
            </a:r>
            <a:r>
              <a:rPr lang="en-US" altLang="zh-CN" dirty="0" err="1"/>
              <a:t>r.content</a:t>
            </a:r>
            <a:r>
              <a:rPr lang="en-US" altLang="zh-CN" dirty="0"/>
              <a:t>        #</a:t>
            </a:r>
            <a:r>
              <a:rPr lang="zh-CN" altLang="en-US" dirty="0"/>
              <a:t>读取返回的字节形式文本</a:t>
            </a:r>
            <a:endParaRPr lang="en-US" altLang="zh-CN" dirty="0"/>
          </a:p>
          <a:p>
            <a:pPr marL="0" indent="0">
              <a:buNone/>
            </a:pPr>
            <a:r>
              <a:rPr lang="en-US" altLang="zh-CN" dirty="0"/>
              <a:t>   print </a:t>
            </a:r>
            <a:r>
              <a:rPr lang="en-US" altLang="zh-CN" dirty="0" err="1"/>
              <a:t>len</a:t>
            </a:r>
            <a:r>
              <a:rPr lang="en-US" altLang="zh-CN" dirty="0"/>
              <a:t>(</a:t>
            </a:r>
            <a:r>
              <a:rPr lang="en-US" altLang="zh-CN" dirty="0" err="1"/>
              <a:t>r.content</a:t>
            </a:r>
            <a:r>
              <a:rPr lang="en-US" altLang="zh-CN" dirty="0"/>
              <a:t>)#</a:t>
            </a:r>
            <a:r>
              <a:rPr lang="zh-CN" altLang="en-US" dirty="0"/>
              <a:t>返回文本的长度</a:t>
            </a:r>
          </a:p>
        </p:txBody>
      </p:sp>
    </p:spTree>
    <p:extLst>
      <p:ext uri="{BB962C8B-B14F-4D97-AF65-F5344CB8AC3E}">
        <p14:creationId xmlns:p14="http://schemas.microsoft.com/office/powerpoint/2010/main" val="717644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B4D5DD-0C82-4295-8845-A0ADED9C82DA}"/>
              </a:ext>
            </a:extLst>
          </p:cNvPr>
          <p:cNvSpPr>
            <a:spLocks noGrp="1"/>
          </p:cNvSpPr>
          <p:nvPr>
            <p:ph type="title"/>
          </p:nvPr>
        </p:nvSpPr>
        <p:spPr/>
        <p:txBody>
          <a:bodyPr/>
          <a:lstStyle/>
          <a:p>
            <a:r>
              <a:rPr lang="en-US" altLang="zh-CN" dirty="0" err="1"/>
              <a:t>url</a:t>
            </a:r>
            <a:r>
              <a:rPr lang="zh-CN" altLang="en-US" dirty="0"/>
              <a:t>下载器</a:t>
            </a:r>
          </a:p>
        </p:txBody>
      </p:sp>
      <p:sp>
        <p:nvSpPr>
          <p:cNvPr id="3" name="内容占位符 2">
            <a:extLst>
              <a:ext uri="{FF2B5EF4-FFF2-40B4-BE49-F238E27FC236}">
                <a16:creationId xmlns:a16="http://schemas.microsoft.com/office/drawing/2014/main" id="{3063B770-A024-46F3-9A6D-BFBD4613139F}"/>
              </a:ext>
            </a:extLst>
          </p:cNvPr>
          <p:cNvSpPr>
            <a:spLocks noGrp="1"/>
          </p:cNvSpPr>
          <p:nvPr>
            <p:ph idx="1"/>
          </p:nvPr>
        </p:nvSpPr>
        <p:spPr/>
        <p:txBody>
          <a:bodyPr/>
          <a:lstStyle/>
          <a:p>
            <a:r>
              <a:rPr lang="zh-CN" altLang="en-US" dirty="0"/>
              <a:t>伪装成“自己人”</a:t>
            </a:r>
            <a:endParaRPr lang="en-US" altLang="zh-CN" dirty="0"/>
          </a:p>
          <a:p>
            <a:pPr marL="0" indent="0">
              <a:buNone/>
            </a:pPr>
            <a:r>
              <a:rPr lang="zh-CN" altLang="en-US" dirty="0"/>
              <a:t>在</a:t>
            </a:r>
            <a:r>
              <a:rPr lang="en-US" altLang="zh-CN" dirty="0" err="1"/>
              <a:t>url</a:t>
            </a:r>
            <a:r>
              <a:rPr lang="zh-CN" altLang="en-US" dirty="0"/>
              <a:t>请求中并不是一帆风顺的，有时候明明</a:t>
            </a:r>
            <a:r>
              <a:rPr lang="en-US" altLang="zh-CN" dirty="0"/>
              <a:t>post</a:t>
            </a:r>
            <a:r>
              <a:rPr lang="zh-CN" altLang="en-US" dirty="0"/>
              <a:t>的数据是正确的。但是就是</a:t>
            </a:r>
            <a:r>
              <a:rPr lang="en-US" altLang="zh-CN" dirty="0"/>
              <a:t>get</a:t>
            </a:r>
            <a:r>
              <a:rPr lang="zh-CN" altLang="en-US" dirty="0"/>
              <a:t>不到东西。那是因为服务器拒绝了你的请求，服务器会检查请求头，来判断你是不是来自浏览器的访问，这也是反爬虫的一种常用手段。因此我们要伪装成“自己人”！</a:t>
            </a:r>
            <a:endParaRPr lang="en-US" altLang="zh-CN" dirty="0"/>
          </a:p>
          <a:p>
            <a:pPr marL="0" indent="0">
              <a:buNone/>
            </a:pPr>
            <a:r>
              <a:rPr lang="zh-CN" altLang="en-US" dirty="0"/>
              <a:t> </a:t>
            </a:r>
            <a:r>
              <a:rPr lang="zh-CN" altLang="en-US" dirty="0">
                <a:solidFill>
                  <a:srgbClr val="FF0000"/>
                </a:solidFill>
              </a:rPr>
              <a:t>以</a:t>
            </a:r>
            <a:r>
              <a:rPr lang="en-US" altLang="zh-CN" dirty="0">
                <a:solidFill>
                  <a:srgbClr val="FF0000"/>
                </a:solidFill>
              </a:rPr>
              <a:t>request</a:t>
            </a:r>
            <a:r>
              <a:rPr lang="zh-CN" altLang="en-US" dirty="0">
                <a:solidFill>
                  <a:srgbClr val="FF0000"/>
                </a:solidFill>
              </a:rPr>
              <a:t>为例：</a:t>
            </a:r>
            <a:endParaRPr lang="en-US" altLang="zh-CN" dirty="0">
              <a:solidFill>
                <a:srgbClr val="FF0000"/>
              </a:solidFill>
            </a:endParaRPr>
          </a:p>
          <a:p>
            <a:pPr marL="0" indent="0">
              <a:buNone/>
            </a:pPr>
            <a:r>
              <a:rPr lang="en-US" altLang="zh-CN" dirty="0"/>
              <a:t>Import requests</a:t>
            </a:r>
          </a:p>
          <a:p>
            <a:pPr marL="0" indent="0">
              <a:buNone/>
            </a:pPr>
            <a:r>
              <a:rPr lang="en-US" altLang="zh-CN" dirty="0" err="1"/>
              <a:t>User_agent</a:t>
            </a:r>
            <a:r>
              <a:rPr lang="en-US" altLang="zh-CN" dirty="0"/>
              <a:t>=‘Mozilla/4.0(compatible);MSIE 5.5;Windows NT)’</a:t>
            </a:r>
          </a:p>
          <a:p>
            <a:pPr marL="0" indent="0">
              <a:buNone/>
            </a:pPr>
            <a:r>
              <a:rPr lang="en-US" altLang="zh-CN" dirty="0"/>
              <a:t>Headers={‘User-Agent’:</a:t>
            </a:r>
            <a:r>
              <a:rPr lang="en-US" altLang="zh-CN" dirty="0" err="1"/>
              <a:t>user_agent</a:t>
            </a:r>
            <a:r>
              <a:rPr lang="en-US" altLang="zh-CN" dirty="0"/>
              <a:t>} #</a:t>
            </a:r>
            <a:r>
              <a:rPr lang="zh-CN" altLang="en-US" dirty="0"/>
              <a:t>然后该干嘛就干嘛</a:t>
            </a: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2083651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68656-0547-4AF4-A823-0F0DDF7C1564}"/>
              </a:ext>
            </a:extLst>
          </p:cNvPr>
          <p:cNvSpPr>
            <a:spLocks noGrp="1"/>
          </p:cNvSpPr>
          <p:nvPr>
            <p:ph type="title"/>
          </p:nvPr>
        </p:nvSpPr>
        <p:spPr/>
        <p:txBody>
          <a:bodyPr/>
          <a:lstStyle/>
          <a:p>
            <a:r>
              <a:rPr lang="en-US" altLang="zh-CN" dirty="0" err="1"/>
              <a:t>url</a:t>
            </a:r>
            <a:r>
              <a:rPr lang="zh-CN" altLang="en-US" dirty="0"/>
              <a:t>管理器</a:t>
            </a:r>
          </a:p>
        </p:txBody>
      </p:sp>
      <p:sp>
        <p:nvSpPr>
          <p:cNvPr id="3" name="内容占位符 2">
            <a:extLst>
              <a:ext uri="{FF2B5EF4-FFF2-40B4-BE49-F238E27FC236}">
                <a16:creationId xmlns:a16="http://schemas.microsoft.com/office/drawing/2014/main" id="{D6885DD3-46D2-40D4-A6BB-CFD79E71CEF8}"/>
              </a:ext>
            </a:extLst>
          </p:cNvPr>
          <p:cNvSpPr>
            <a:spLocks noGrp="1"/>
          </p:cNvSpPr>
          <p:nvPr>
            <p:ph idx="1"/>
          </p:nvPr>
        </p:nvSpPr>
        <p:spPr/>
        <p:txBody>
          <a:bodyPr/>
          <a:lstStyle/>
          <a:p>
            <a:r>
              <a:rPr lang="en-US" altLang="zh-CN" dirty="0" err="1"/>
              <a:t>url</a:t>
            </a:r>
            <a:r>
              <a:rPr lang="zh-CN" altLang="en-US" dirty="0"/>
              <a:t>管理器是主要包括两个变量，一个是已爬取</a:t>
            </a:r>
            <a:r>
              <a:rPr lang="en-US" altLang="zh-CN" dirty="0" err="1"/>
              <a:t>url</a:t>
            </a:r>
            <a:r>
              <a:rPr lang="zh-CN" altLang="en-US" dirty="0"/>
              <a:t>的集合，另一个是未爬取</a:t>
            </a:r>
            <a:r>
              <a:rPr lang="en-US" altLang="zh-CN" dirty="0" err="1"/>
              <a:t>url</a:t>
            </a:r>
            <a:r>
              <a:rPr lang="zh-CN" altLang="en-US" dirty="0"/>
              <a:t>的集合。采用</a:t>
            </a:r>
            <a:r>
              <a:rPr lang="en-US" altLang="zh-CN" dirty="0"/>
              <a:t>Python</a:t>
            </a:r>
            <a:r>
              <a:rPr lang="zh-CN" altLang="en-US" dirty="0"/>
              <a:t>中</a:t>
            </a:r>
            <a:r>
              <a:rPr lang="en-US" altLang="zh-CN" dirty="0"/>
              <a:t>set</a:t>
            </a:r>
            <a:r>
              <a:rPr lang="zh-CN" altLang="en-US" dirty="0"/>
              <a:t>的类型，主要是使用</a:t>
            </a:r>
            <a:r>
              <a:rPr lang="en-US" altLang="zh-CN" dirty="0"/>
              <a:t>set</a:t>
            </a:r>
            <a:r>
              <a:rPr lang="zh-CN" altLang="en-US" dirty="0"/>
              <a:t>去重复功能，防止重复爬取。</a:t>
            </a:r>
            <a:endParaRPr lang="en-US" altLang="zh-CN" dirty="0"/>
          </a:p>
          <a:p>
            <a:pPr marL="0" indent="0">
              <a:buNone/>
            </a:pPr>
            <a:endParaRPr lang="zh-CN" altLang="en-US" dirty="0"/>
          </a:p>
        </p:txBody>
      </p:sp>
      <p:sp>
        <p:nvSpPr>
          <p:cNvPr id="4" name="Rectangle 1">
            <a:extLst>
              <a:ext uri="{FF2B5EF4-FFF2-40B4-BE49-F238E27FC236}">
                <a16:creationId xmlns:a16="http://schemas.microsoft.com/office/drawing/2014/main" id="{317D4691-F6D1-471E-920E-25DF624FD79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0134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6ED273-5075-4841-ABED-2726648A8641}"/>
              </a:ext>
            </a:extLst>
          </p:cNvPr>
          <p:cNvSpPr>
            <a:spLocks noGrp="1"/>
          </p:cNvSpPr>
          <p:nvPr>
            <p:ph type="title"/>
          </p:nvPr>
        </p:nvSpPr>
        <p:spPr/>
        <p:txBody>
          <a:bodyPr/>
          <a:lstStyle/>
          <a:p>
            <a:r>
              <a:rPr lang="zh-CN" altLang="en-US" dirty="0"/>
              <a:t>网络解释器</a:t>
            </a:r>
          </a:p>
        </p:txBody>
      </p:sp>
      <p:sp>
        <p:nvSpPr>
          <p:cNvPr id="3" name="内容占位符 2">
            <a:extLst>
              <a:ext uri="{FF2B5EF4-FFF2-40B4-BE49-F238E27FC236}">
                <a16:creationId xmlns:a16="http://schemas.microsoft.com/office/drawing/2014/main" id="{A8758E9E-BD35-48A4-808C-B46220E45CB6}"/>
              </a:ext>
            </a:extLst>
          </p:cNvPr>
          <p:cNvSpPr>
            <a:spLocks noGrp="1"/>
          </p:cNvSpPr>
          <p:nvPr>
            <p:ph idx="1"/>
          </p:nvPr>
        </p:nvSpPr>
        <p:spPr/>
        <p:txBody>
          <a:bodyPr/>
          <a:lstStyle/>
          <a:p>
            <a:r>
              <a:rPr lang="en-US" altLang="zh-CN" dirty="0"/>
              <a:t>Beautiful Soup</a:t>
            </a:r>
            <a:r>
              <a:rPr lang="zh-CN" altLang="en-US" dirty="0"/>
              <a:t>用来解析和检查经常在网上看到的杂乱无章的不规范的</a:t>
            </a:r>
            <a:r>
              <a:rPr lang="en-US" altLang="zh-CN" dirty="0"/>
              <a:t>HTML</a:t>
            </a:r>
            <a:r>
              <a:rPr lang="zh-CN" altLang="en-US" dirty="0"/>
              <a:t>内容。那些糟糕的页面不是你自己写的，而你只想从中提取一些数据，那么</a:t>
            </a:r>
            <a:r>
              <a:rPr lang="en-US" altLang="zh-CN" dirty="0" err="1"/>
              <a:t>beautifulsoup</a:t>
            </a:r>
            <a:r>
              <a:rPr lang="zh-CN" altLang="en-US" dirty="0"/>
              <a:t>可以帮到你！</a:t>
            </a:r>
            <a:endParaRPr lang="en-US" altLang="zh-CN" dirty="0"/>
          </a:p>
          <a:p>
            <a:r>
              <a:rPr lang="zh-CN" altLang="en-US" dirty="0"/>
              <a:t>一般我们是用正则表达式来解析网页中有价值的数据的，但是遇到复杂的网页文本的时候，正则表达式并不是那么容易编写出来。</a:t>
            </a:r>
            <a:endParaRPr lang="en-US" altLang="zh-CN" dirty="0"/>
          </a:p>
          <a:p>
            <a:pPr marL="0" indent="0">
              <a:buNone/>
            </a:pPr>
            <a:r>
              <a:rPr lang="zh-CN" altLang="en-US" dirty="0"/>
              <a:t>这个时候这碗“漂亮的汤”又可以帮助到你了。</a:t>
            </a: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2621117887"/>
      </p:ext>
    </p:extLst>
  </p:cSld>
  <p:clrMapOvr>
    <a:masterClrMapping/>
  </p:clrMapOvr>
</p:sld>
</file>

<file path=ppt/theme/theme1.xml><?xml version="1.0" encoding="utf-8"?>
<a:theme xmlns:a="http://schemas.openxmlformats.org/drawingml/2006/main" name="Office 主题​​">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2305</TotalTime>
  <Words>1797</Words>
  <Application>Microsoft Office PowerPoint</Application>
  <PresentationFormat>宽屏</PresentationFormat>
  <Paragraphs>101</Paragraphs>
  <Slides>22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等线</vt:lpstr>
      <vt:lpstr>等线 Light</vt:lpstr>
      <vt:lpstr>宋体</vt:lpstr>
      <vt:lpstr>Arial</vt:lpstr>
      <vt:lpstr>Calibri</vt:lpstr>
      <vt:lpstr>Calibri Light</vt:lpstr>
      <vt:lpstr>Office 主题​​</vt:lpstr>
      <vt:lpstr>Python爬虫</vt:lpstr>
      <vt:lpstr>工欲善其事必先利其器</vt:lpstr>
      <vt:lpstr>什么是爬虫？</vt:lpstr>
      <vt:lpstr>爬虫的”万金油”的框架结构</vt:lpstr>
      <vt:lpstr>url下载器及其工具模块 </vt:lpstr>
      <vt:lpstr>url下载器及其工具模块</vt:lpstr>
      <vt:lpstr>url下载器</vt:lpstr>
      <vt:lpstr>url管理器</vt:lpstr>
      <vt:lpstr>网络解释器</vt:lpstr>
      <vt:lpstr>网络解释器</vt:lpstr>
      <vt:lpstr>数据存储器</vt:lpstr>
      <vt:lpstr>爬取表情图片</vt:lpstr>
      <vt:lpstr>第一站：爬虫主体</vt:lpstr>
      <vt:lpstr>GUI之wxpython</vt:lpstr>
      <vt:lpstr>GUI之wxpython</vt:lpstr>
      <vt:lpstr>GUI</vt:lpstr>
      <vt:lpstr>爬取图片</vt:lpstr>
      <vt:lpstr>查看结果</vt:lpstr>
      <vt:lpstr>停止爬虫</vt:lpstr>
      <vt:lpstr>播放音乐</vt:lpstr>
      <vt:lpstr>多线程</vt:lpstr>
      <vt:lpstr>奇葩走题爬虫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Python爬虫</dc:title>
  <dc:creator>猫他说</dc:creator>
  <cp:lastModifiedBy>猫他说</cp:lastModifiedBy>
  <cp:revision>6</cp:revision>
  <dcterms:created xsi:type="dcterms:W3CDTF">2017-12-05T15:40:00Z</dcterms:created>
  <dcterms:modified xsi:type="dcterms:W3CDTF">2017-12-12T09:32:19Z</dcterms:modified>
</cp:coreProperties>
</file>