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NFT Trading Records Analysis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Opensea Seaport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1290" y="3342640"/>
            <a:ext cx="7581900" cy="28860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480820"/>
            <a:ext cx="10515600" cy="463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Key event: Orderfulfilled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‘</a:t>
            </a:r>
            <a:r>
              <a:rPr lang="en-US" altLang="zh-CN" i="1">
                <a:solidFill>
                  <a:schemeClr val="tx1"/>
                </a:solidFill>
              </a:rPr>
              <a:t>offerer’ </a:t>
            </a:r>
            <a:r>
              <a:rPr lang="en-US" altLang="zh-CN">
                <a:solidFill>
                  <a:schemeClr val="tx1"/>
                </a:solidFill>
              </a:rPr>
              <a:t>spends the items in ‘</a:t>
            </a:r>
            <a:r>
              <a:rPr lang="en-US" altLang="zh-CN" i="1">
                <a:solidFill>
                  <a:schemeClr val="tx1"/>
                </a:solidFill>
              </a:rPr>
              <a:t>offer’ </a:t>
            </a:r>
            <a:r>
              <a:rPr lang="en-US" altLang="zh-CN">
                <a:solidFill>
                  <a:schemeClr val="tx1"/>
                </a:solidFill>
              </a:rPr>
              <a:t>to </a:t>
            </a:r>
            <a:r>
              <a:rPr lang="en-US" altLang="zh-CN" i="1">
                <a:solidFill>
                  <a:schemeClr val="tx1"/>
                </a:solidFill>
              </a:rPr>
              <a:t>recipient </a:t>
            </a:r>
            <a:r>
              <a:rPr lang="en-US" altLang="zh-CN">
                <a:solidFill>
                  <a:schemeClr val="tx1"/>
                </a:solidFill>
              </a:rPr>
              <a:t>in return of ‘</a:t>
            </a:r>
            <a:r>
              <a:rPr lang="en-US" altLang="zh-CN" i="1">
                <a:solidFill>
                  <a:schemeClr val="tx1"/>
                </a:solidFill>
              </a:rPr>
              <a:t>consideration’ </a:t>
            </a:r>
            <a:endParaRPr lang="en-US" altLang="zh-CN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Opensea Wyvern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Only one event emitted from the market place contract</a:t>
            </a:r>
            <a:endParaRPr lang="en-US" altLang="zh-CN"/>
          </a:p>
          <a:p>
            <a:r>
              <a:rPr lang="en-US" altLang="zh-CN"/>
              <a:t>No NFT data inside</a:t>
            </a:r>
            <a:endParaRPr lang="en-US" altLang="zh-CN"/>
          </a:p>
          <a:p>
            <a:r>
              <a:rPr lang="en-US" altLang="zh-CN"/>
              <a:t>Solution: Input data / NFT transfer log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79010" y="5901690"/>
            <a:ext cx="6574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Transaction Hash: 0x474ae3af949afc3304d885458c3da83e1ce63bbafd4559531a464713e4c87a42</a:t>
            </a:r>
            <a:endParaRPr lang="en-US" altLang="zh-CN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13760"/>
            <a:ext cx="8150860" cy="2487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8670"/>
            <a:ext cx="10515600" cy="5388610"/>
          </a:xfrm>
        </p:spPr>
        <p:txBody>
          <a:bodyPr/>
          <a:p>
            <a:r>
              <a:rPr lang="en-US" altLang="zh-CN"/>
              <a:t>Input data example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Why not referring to NFT log</a:t>
            </a:r>
            <a:endParaRPr lang="en-US" altLang="zh-CN" b="1"/>
          </a:p>
          <a:p>
            <a:pPr lvl="1"/>
            <a:r>
              <a:rPr lang="en-US" altLang="zh-CN"/>
              <a:t>Because log can be complicated when the function is called internally by another contract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1485265"/>
            <a:ext cx="8382000" cy="21812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07380" y="1843405"/>
            <a:ext cx="2927350" cy="20383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74790" y="9664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NFT data</a:t>
            </a:r>
            <a:endParaRPr lang="en-US" altLang="zh-CN" sz="1400" b="1"/>
          </a:p>
        </p:txBody>
      </p:sp>
      <p:cxnSp>
        <p:nvCxnSpPr>
          <p:cNvPr id="7" name="曲线连接符 6"/>
          <p:cNvCxnSpPr/>
          <p:nvPr/>
        </p:nvCxnSpPr>
        <p:spPr>
          <a:xfrm>
            <a:off x="7365365" y="1150620"/>
            <a:ext cx="1269365" cy="775335"/>
          </a:xfrm>
          <a:prstGeom prst="curvedConnector3">
            <a:avLst>
              <a:gd name="adj1" fmla="val 134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Analysis Method</a:t>
            </a:r>
            <a:endParaRPr lang="en-US" altLang="zh-CN"/>
          </a:p>
          <a:p>
            <a:pPr lvl="1"/>
            <a:r>
              <a:rPr lang="en-US" altLang="zh-CN"/>
              <a:t>Fund Transfer</a:t>
            </a:r>
            <a:endParaRPr lang="en-US" altLang="zh-CN"/>
          </a:p>
          <a:p>
            <a:pPr lvl="1"/>
            <a:r>
              <a:rPr lang="en-US" altLang="zh-CN"/>
              <a:t>Trading Record</a:t>
            </a:r>
            <a:endParaRPr lang="en-US" altLang="zh-CN"/>
          </a:p>
          <a:p>
            <a:pPr lvl="1"/>
            <a:r>
              <a:rPr lang="en-US" altLang="zh-CN"/>
              <a:t>Marketplace Contract</a:t>
            </a:r>
            <a:endParaRPr lang="en-US" altLang="zh-CN"/>
          </a:p>
          <a:p>
            <a:r>
              <a:rPr lang="en-US" altLang="zh-CN"/>
              <a:t>Analysis Tool</a:t>
            </a:r>
            <a:endParaRPr lang="en-US" altLang="zh-CN"/>
          </a:p>
          <a:p>
            <a:r>
              <a:rPr lang="en-US" altLang="zh-CN"/>
              <a:t>Result Understanding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 Transfer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Native Token: ETH</a:t>
            </a:r>
            <a:endParaRPr lang="en-US" altLang="zh-CN"/>
          </a:p>
          <a:p>
            <a:r>
              <a:rPr lang="en-US" altLang="zh-CN"/>
              <a:t>ERC20 Token: USDT, USDC, WETH...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652270" y="376872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Native Token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ERC20 Token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Defined by </a:t>
                      </a:r>
                      <a:r>
                        <a:rPr lang="en-US" altLang="zh-CN" b="1"/>
                        <a:t>Blockchain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Defined by</a:t>
                      </a:r>
                      <a:r>
                        <a:rPr lang="en-US" altLang="zh-CN" b="1"/>
                        <a:t> Smart Contract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Transfer by sending Ethereum transactions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Transfer by calling contract functions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Recorded in every transaction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Recorded in contract logs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Created when mining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Created according to the contract code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ETH Transfer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Sender: 0x86c297B511A1f9b434E29ecE6CDbF4F2D834277B</a:t>
            </a:r>
            <a:endParaRPr lang="en-US" altLang="zh-CN"/>
          </a:p>
          <a:p>
            <a:r>
              <a:rPr lang="en-US" altLang="zh-CN"/>
              <a:t>Receiver: 0x9e6f33b98e3fA3900f46c714569b2a5E981E6f0a</a:t>
            </a:r>
            <a:endParaRPr lang="en-US" altLang="zh-CN"/>
          </a:p>
          <a:p>
            <a:r>
              <a:rPr lang="en-US" altLang="zh-CN"/>
              <a:t>Transfer: 0.000092958 ETH</a:t>
            </a:r>
            <a:endParaRPr lang="en-US" altLang="zh-CN"/>
          </a:p>
          <a:p>
            <a:r>
              <a:rPr lang="en-US" altLang="zh-CN"/>
              <a:t>Data can be found in transaction fields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79010" y="5901690"/>
            <a:ext cx="6574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Transaction Hash: 0x335f01c6ace6cc9e686c6a6a63c0fd95e7f29ba23ca3f12481e9a29953363236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928110"/>
            <a:ext cx="86296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ERC20 Transfer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Sender: 0x62F7Eb3538ddD17F7f6BC301c5a3dd7c04283DAe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Receiver: 0x91D8e7358147C91E9A6a4Cd5Ebe553270782494C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Transfer: 399.45 USDT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Data can be found in transaction log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3948430"/>
            <a:ext cx="7298690" cy="1951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79010" y="5901690"/>
            <a:ext cx="6574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Transaction Hash: 0x47e4e9ae3767a7d60203a0f64ef081b0d9fa366c03e9569fb9db5ca4ac9682ef</a:t>
            </a:r>
            <a:endParaRPr lang="en-US" altLang="zh-CN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2791460"/>
            <a:ext cx="10363200" cy="24193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2528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Transaction field: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To: the ERC20 token address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Value: 0 (otherwise ‘from’ address will send ETH to the contract address)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NFT Trading Record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NFT transfer record can be located similar to ERC20</a:t>
            </a:r>
            <a:endParaRPr lang="en-US" altLang="zh-CN"/>
          </a:p>
          <a:p>
            <a:r>
              <a:rPr lang="en-US" altLang="zh-CN"/>
              <a:t>But trading record can only be found in the </a:t>
            </a:r>
            <a:r>
              <a:rPr lang="en-US" altLang="zh-CN" b="1"/>
              <a:t>marketplace contract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Smart Contract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Every NFT marketplace deploys one or several smart contracts on chain</a:t>
            </a:r>
            <a:endParaRPr lang="en-US" altLang="zh-CN"/>
          </a:p>
          <a:p>
            <a:r>
              <a:rPr lang="en-US" altLang="zh-CN"/>
              <a:t>These smart contracts perform the core trading logics (e.g. price matching, fund transfer, transaction fee, ...)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39" name="组合 38"/>
          <p:cNvGrpSpPr/>
          <p:nvPr/>
        </p:nvGrpSpPr>
        <p:grpSpPr>
          <a:xfrm>
            <a:off x="602615" y="3802380"/>
            <a:ext cx="11589385" cy="2947367"/>
            <a:chOff x="99" y="5658"/>
            <a:chExt cx="18952" cy="5135"/>
          </a:xfrm>
        </p:grpSpPr>
        <p:sp>
          <p:nvSpPr>
            <p:cNvPr id="35" name="文本框 34"/>
            <p:cNvSpPr txBox="1"/>
            <p:nvPr/>
          </p:nvSpPr>
          <p:spPr>
            <a:xfrm>
              <a:off x="12651" y="8998"/>
              <a:ext cx="6400" cy="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latin typeface="等线" panose="02010600030101010101" charset="-122"/>
                  <a:ea typeface="等线" panose="02010600030101010101" charset="-122"/>
                </a:rPr>
                <a:t>Buy Log (Buyer, Seller, price)</a:t>
              </a:r>
              <a:endParaRPr lang="en-US" altLang="zh-CN" sz="1600" b="1"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99" y="5658"/>
              <a:ext cx="15106" cy="5135"/>
              <a:chOff x="99" y="5658"/>
              <a:chExt cx="15106" cy="513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317" y="10206"/>
                <a:ext cx="7081" cy="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600" b="1">
                    <a:latin typeface="等线" panose="02010600030101010101" charset="-122"/>
                    <a:ea typeface="等线" panose="02010600030101010101" charset="-122"/>
                  </a:rPr>
                  <a:t>Marketplace contract</a:t>
                </a:r>
                <a:endParaRPr lang="en-US" altLang="zh-CN" sz="1600" b="1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99" y="5658"/>
                <a:ext cx="15106" cy="4441"/>
                <a:chOff x="99" y="5658"/>
                <a:chExt cx="15106" cy="444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667" y="6315"/>
                  <a:ext cx="1188" cy="1288"/>
                  <a:chOff x="2209" y="7437"/>
                  <a:chExt cx="1188" cy="1288"/>
                </a:xfrm>
              </p:grpSpPr>
              <p:pic>
                <p:nvPicPr>
                  <p:cNvPr id="4" name="图片 3"/>
                  <p:cNvPicPr/>
                  <p:nvPr/>
                </p:nvPicPr>
                <p:blipFill>
                  <a:blip r:embed="rId1"/>
                </p:blipFill>
                <p:spPr>
                  <a:xfrm>
                    <a:off x="2364" y="7437"/>
                    <a:ext cx="766" cy="698"/>
                  </a:xfrm>
                  <a:prstGeom prst="rect">
                    <a:avLst/>
                  </a:prstGeom>
                </p:spPr>
              </p:pic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2209" y="8138"/>
                    <a:ext cx="1188" cy="5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r>
                      <a:rPr lang="en-US" altLang="zh-CN" sz="1600" b="1">
                        <a:latin typeface="等线" panose="02010600030101010101" charset="-122"/>
                        <a:ea typeface="等线" panose="02010600030101010101" charset="-122"/>
                      </a:rPr>
                      <a:t>Buyer</a:t>
                    </a:r>
                    <a:endParaRPr lang="en-US" altLang="zh-CN" sz="1600" b="1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6729" y="5895"/>
                  <a:ext cx="4259" cy="3892"/>
                  <a:chOff x="6729" y="5895"/>
                  <a:chExt cx="4259" cy="3892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7110" y="6384"/>
                    <a:ext cx="3540" cy="560"/>
                    <a:chOff x="3249" y="9940"/>
                    <a:chExt cx="3540" cy="560"/>
                  </a:xfrm>
                </p:grpSpPr>
                <p:sp>
                  <p:nvSpPr>
                    <p:cNvPr id="10" name="流程图: 可选过程 9"/>
                    <p:cNvSpPr/>
                    <p:nvPr/>
                  </p:nvSpPr>
                  <p:spPr>
                    <a:xfrm>
                      <a:off x="3249" y="9940"/>
                      <a:ext cx="3541" cy="549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3249" y="9940"/>
                      <a:ext cx="354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altLang="zh-CN" sz="1400"/>
                        <a:t>Transfer ETH from buyer</a:t>
                      </a:r>
                      <a:endParaRPr lang="en-US" altLang="zh-CN" sz="1400"/>
                    </a:p>
                  </p:txBody>
                </p:sp>
              </p:grpSp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7110" y="7321"/>
                    <a:ext cx="3540" cy="560"/>
                    <a:chOff x="3249" y="9940"/>
                    <a:chExt cx="3540" cy="560"/>
                  </a:xfrm>
                </p:grpSpPr>
                <p:sp>
                  <p:nvSpPr>
                    <p:cNvPr id="15" name="流程图: 可选过程 14"/>
                    <p:cNvSpPr/>
                    <p:nvPr/>
                  </p:nvSpPr>
                  <p:spPr>
                    <a:xfrm>
                      <a:off x="3249" y="9940"/>
                      <a:ext cx="3541" cy="549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3249" y="9940"/>
                      <a:ext cx="354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altLang="zh-CN" sz="1400"/>
                        <a:t>Transfer NFT from seller</a:t>
                      </a:r>
                      <a:endParaRPr lang="en-US" altLang="zh-CN" sz="1400"/>
                    </a:p>
                  </p:txBody>
                </p:sp>
              </p:grp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7110" y="8247"/>
                    <a:ext cx="3540" cy="560"/>
                    <a:chOff x="3249" y="9940"/>
                    <a:chExt cx="3540" cy="560"/>
                  </a:xfrm>
                </p:grpSpPr>
                <p:sp>
                  <p:nvSpPr>
                    <p:cNvPr id="18" name="流程图: 可选过程 17"/>
                    <p:cNvSpPr/>
                    <p:nvPr/>
                  </p:nvSpPr>
                  <p:spPr>
                    <a:xfrm>
                      <a:off x="3249" y="9940"/>
                      <a:ext cx="3541" cy="549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3249" y="9940"/>
                      <a:ext cx="354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altLang="zh-CN" sz="1400"/>
                        <a:t>Emit Buy event</a:t>
                      </a:r>
                      <a:endParaRPr lang="en-US" altLang="zh-CN" sz="1400"/>
                    </a:p>
                  </p:txBody>
                </p:sp>
              </p:grpSp>
              <p:sp>
                <p:nvSpPr>
                  <p:cNvPr id="20" name="圆角矩形 19"/>
                  <p:cNvSpPr/>
                  <p:nvPr/>
                </p:nvSpPr>
                <p:spPr>
                  <a:xfrm>
                    <a:off x="6729" y="5895"/>
                    <a:ext cx="4259" cy="3892"/>
                  </a:xfrm>
                  <a:prstGeom prst="round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Dot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箭头连接符 20"/>
                  <p:cNvCxnSpPr>
                    <a:stCxn id="12" idx="2"/>
                    <a:endCxn id="16" idx="0"/>
                  </p:cNvCxnSpPr>
                  <p:nvPr/>
                </p:nvCxnSpPr>
                <p:spPr>
                  <a:xfrm>
                    <a:off x="8880" y="6944"/>
                    <a:ext cx="0" cy="3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箭头连接符 21"/>
                  <p:cNvCxnSpPr>
                    <a:stCxn id="16" idx="2"/>
                    <a:endCxn id="19" idx="0"/>
                  </p:cNvCxnSpPr>
                  <p:nvPr/>
                </p:nvCxnSpPr>
                <p:spPr>
                  <a:xfrm>
                    <a:off x="8880" y="7881"/>
                    <a:ext cx="0" cy="36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940" y="9008"/>
                    <a:ext cx="3882" cy="5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en-US" altLang="zh-CN" sz="1600" b="1">
                        <a:latin typeface="等线" panose="02010600030101010101" charset="-122"/>
                        <a:ea typeface="等线" panose="02010600030101010101" charset="-122"/>
                      </a:rPr>
                      <a:t>function Buy</a:t>
                    </a:r>
                    <a:endParaRPr lang="en-US" altLang="zh-CN" sz="1600" b="1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25" name="圆角矩形 24"/>
                <p:cNvSpPr/>
                <p:nvPr/>
              </p:nvSpPr>
              <p:spPr>
                <a:xfrm>
                  <a:off x="5065" y="5658"/>
                  <a:ext cx="7586" cy="44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7" name="直接箭头连接符 26"/>
                <p:cNvCxnSpPr>
                  <a:stCxn id="4" idx="3"/>
                </p:cNvCxnSpPr>
                <p:nvPr/>
              </p:nvCxnSpPr>
              <p:spPr>
                <a:xfrm flipV="1">
                  <a:off x="3588" y="6654"/>
                  <a:ext cx="3096" cy="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组合 27"/>
                <p:cNvGrpSpPr/>
                <p:nvPr/>
              </p:nvGrpSpPr>
              <p:grpSpPr>
                <a:xfrm>
                  <a:off x="2723" y="8556"/>
                  <a:ext cx="1188" cy="1288"/>
                  <a:chOff x="2209" y="7437"/>
                  <a:chExt cx="1188" cy="1288"/>
                </a:xfrm>
              </p:grpSpPr>
              <p:pic>
                <p:nvPicPr>
                  <p:cNvPr id="29" name="图片 28"/>
                  <p:cNvPicPr/>
                  <p:nvPr/>
                </p:nvPicPr>
                <p:blipFill>
                  <a:blip r:embed="rId1"/>
                </p:blipFill>
                <p:spPr>
                  <a:xfrm>
                    <a:off x="2364" y="7437"/>
                    <a:ext cx="766" cy="698"/>
                  </a:xfrm>
                  <a:prstGeom prst="rect">
                    <a:avLst/>
                  </a:prstGeom>
                </p:spPr>
              </p:pic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209" y="8138"/>
                    <a:ext cx="1188" cy="5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r>
                      <a:rPr lang="en-US" altLang="zh-CN" sz="1600" b="1">
                        <a:latin typeface="等线" panose="02010600030101010101" charset="-122"/>
                        <a:ea typeface="等线" panose="02010600030101010101" charset="-122"/>
                      </a:rPr>
                      <a:t>Seller</a:t>
                    </a:r>
                    <a:endParaRPr lang="en-US" altLang="zh-CN" sz="1600" b="1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31" name="文本框 30"/>
                <p:cNvSpPr txBox="1"/>
                <p:nvPr/>
              </p:nvSpPr>
              <p:spPr>
                <a:xfrm>
                  <a:off x="3967" y="6193"/>
                  <a:ext cx="6400" cy="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1. Call Buy function</a:t>
                  </a:r>
                  <a:endParaRPr lang="en-US" altLang="zh-CN" sz="1400"/>
                </a:p>
              </p:txBody>
            </p:sp>
            <p:cxnSp>
              <p:nvCxnSpPr>
                <p:cNvPr id="32" name="直接箭头连接符 31"/>
                <p:cNvCxnSpPr>
                  <a:stCxn id="6" idx="2"/>
                  <a:endCxn id="29" idx="0"/>
                </p:cNvCxnSpPr>
                <p:nvPr/>
              </p:nvCxnSpPr>
              <p:spPr>
                <a:xfrm>
                  <a:off x="3261" y="7546"/>
                  <a:ext cx="0" cy="101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99" y="7395"/>
                  <a:ext cx="3162" cy="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r"/>
                  <a:r>
                    <a:rPr lang="en-US" altLang="zh-CN" sz="1400"/>
                    <a:t>2. Contract activate fund transfer (according to contract code)</a:t>
                  </a:r>
                  <a:endParaRPr lang="en-US" altLang="zh-CN" sz="1400"/>
                </a:p>
              </p:txBody>
            </p:sp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55" y="8173"/>
                  <a:ext cx="750" cy="825"/>
                </a:xfrm>
                <a:prstGeom prst="rect">
                  <a:avLst/>
                </a:prstGeom>
              </p:spPr>
            </p:pic>
            <p:cxnSp>
              <p:nvCxnSpPr>
                <p:cNvPr id="36" name="直接箭头连接符 35"/>
                <p:cNvCxnSpPr>
                  <a:stCxn id="19" idx="3"/>
                </p:cNvCxnSpPr>
                <p:nvPr/>
              </p:nvCxnSpPr>
              <p:spPr>
                <a:xfrm>
                  <a:off x="10650" y="8527"/>
                  <a:ext cx="3634" cy="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632960"/>
          </a:xfrm>
        </p:spPr>
        <p:txBody>
          <a:bodyPr/>
          <a:p>
            <a:r>
              <a:rPr lang="en-US" altLang="zh-CN"/>
              <a:t>Trading data is located in:</a:t>
            </a:r>
            <a:endParaRPr lang="en-US" altLang="zh-CN"/>
          </a:p>
          <a:p>
            <a:pPr lvl="1"/>
            <a:r>
              <a:rPr lang="en-US" altLang="zh-CN"/>
              <a:t>1. Event Log</a:t>
            </a:r>
            <a:endParaRPr lang="en-US" altLang="zh-CN"/>
          </a:p>
          <a:p>
            <a:pPr lvl="2"/>
            <a:r>
              <a:rPr lang="en-US" altLang="zh-CN"/>
              <a:t>Every trading record has a coresponding event log</a:t>
            </a:r>
            <a:endParaRPr lang="en-US" altLang="zh-CN"/>
          </a:p>
          <a:p>
            <a:pPr lvl="2"/>
            <a:r>
              <a:rPr lang="en-US" altLang="zh-CN"/>
              <a:t>Data field defined by the marketplace contracts</a:t>
            </a:r>
            <a:endParaRPr lang="en-US" altLang="zh-CN"/>
          </a:p>
          <a:p>
            <a:pPr lvl="2"/>
            <a:r>
              <a:rPr lang="en-US" altLang="zh-CN"/>
              <a:t>Some data needed may be missing as the contract does not include them</a:t>
            </a:r>
            <a:endParaRPr lang="en-US" altLang="zh-CN"/>
          </a:p>
          <a:p>
            <a:pPr lvl="2"/>
            <a:r>
              <a:rPr lang="en-US" altLang="zh-CN"/>
              <a:t>All event logs are visible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2. Function input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Should contain every piece of information to initiate a trade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Some data may need to refer to the contract’s member variable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Function input may be invisible because of recursive call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Both method need a certain degree of inference according to the contract logic to extract relevant data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ljZmNiZTUwMjUwODM1NDNhZGEyNjNlNTY5ZTc0Z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WPS 演示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WPS</vt:lpstr>
      <vt:lpstr>NFT Trading Records Analysis</vt:lpstr>
      <vt:lpstr>Content</vt:lpstr>
      <vt:lpstr>Fund Transfer Analysis</vt:lpstr>
      <vt:lpstr>Example: ETH Transfer</vt:lpstr>
      <vt:lpstr>Example: ERC20 Transfer</vt:lpstr>
      <vt:lpstr>PowerPoint 演示文稿</vt:lpstr>
      <vt:lpstr>NFT Trading Record</vt:lpstr>
      <vt:lpstr>Smart Contract Analysis</vt:lpstr>
      <vt:lpstr>PowerPoint 演示文稿</vt:lpstr>
      <vt:lpstr>Example: Opensea Seaport</vt:lpstr>
      <vt:lpstr>Example: Opensea Wyvern Protocol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Li</dc:creator>
  <cp:lastModifiedBy>kevin</cp:lastModifiedBy>
  <cp:revision>8</cp:revision>
  <dcterms:created xsi:type="dcterms:W3CDTF">2023-08-09T12:44:00Z</dcterms:created>
  <dcterms:modified xsi:type="dcterms:W3CDTF">2024-07-29T13:59:06Z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