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87" r:id="rId4"/>
    <p:sldId id="270" r:id="rId5"/>
    <p:sldId id="286" r:id="rId6"/>
    <p:sldId id="262" r:id="rId7"/>
    <p:sldId id="260" r:id="rId8"/>
    <p:sldId id="284" r:id="rId9"/>
    <p:sldId id="276" r:id="rId10"/>
    <p:sldId id="258" r:id="rId11"/>
    <p:sldId id="285" r:id="rId12"/>
    <p:sldId id="266" r:id="rId13"/>
    <p:sldId id="272" r:id="rId14"/>
    <p:sldId id="288" r:id="rId15"/>
    <p:sldId id="259" r:id="rId16"/>
    <p:sldId id="273" r:id="rId17"/>
    <p:sldId id="277" r:id="rId18"/>
    <p:sldId id="278" r:id="rId19"/>
    <p:sldId id="289" r:id="rId20"/>
    <p:sldId id="263" r:id="rId21"/>
    <p:sldId id="274" r:id="rId22"/>
    <p:sldId id="275" r:id="rId23"/>
    <p:sldId id="290" r:id="rId24"/>
    <p:sldId id="279" r:id="rId25"/>
    <p:sldId id="280" r:id="rId26"/>
    <p:sldId id="281" r:id="rId27"/>
    <p:sldId id="283" r:id="rId28"/>
    <p:sldId id="291" r:id="rId29"/>
    <p:sldId id="268" r:id="rId30"/>
    <p:sldId id="267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628" autoAdjust="0"/>
  </p:normalViewPr>
  <p:slideViewPr>
    <p:cSldViewPr snapToGrid="0" showGuides="1">
      <p:cViewPr varScale="1">
        <p:scale>
          <a:sx n="61" d="100"/>
          <a:sy n="61" d="100"/>
        </p:scale>
        <p:origin x="15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90BFC-339E-4827-9871-7BB61DA27492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DB74A-ADAA-4C6C-8978-73E1476501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5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https://syknapptic.netlify.com/2018/03/yet-another-tidyverse-intro/ </a:t>
            </a:r>
          </a:p>
          <a:p>
            <a:r>
              <a:rPr lang="en-AU" dirty="0"/>
              <a:t>https://medium.com/@chrisvaccaro_78233/the-absolute-fastest-way-to-learn-r-for-data-science-606ab2b28b7e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980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 far this is nothing different from Base R .. And standard packages.. But there are 2 very important concepts that are used in the TIDYVERSE “family” of packages.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88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the </a:t>
            </a:r>
            <a:r>
              <a:rPr lang="en-AU" dirty="0" err="1"/>
              <a:t>tidyverse</a:t>
            </a:r>
            <a:r>
              <a:rPr lang="en-AU" dirty="0"/>
              <a:t> was created..</a:t>
            </a:r>
            <a:r>
              <a:rPr lang="en-AU" baseline="0" dirty="0"/>
              <a:t> So all post processing and stats could be done using data in the same format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901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There is repetition in some of the variables, but this is how the </a:t>
            </a:r>
            <a:r>
              <a:rPr lang="en-AU" dirty="0" err="1"/>
              <a:t>tidyverse</a:t>
            </a:r>
            <a:r>
              <a:rPr lang="en-AU" dirty="0"/>
              <a:t> then works. It takes a while to get used to this way of working with data. </a:t>
            </a:r>
          </a:p>
          <a:p>
            <a:r>
              <a:rPr lang="en-AU" dirty="0"/>
              <a:t>We often try to record things in WIDE format when we’re in the field.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391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Will cover this at the end of the workshop.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122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Thanks</a:t>
            </a:r>
            <a:r>
              <a:rPr lang="en-AU" baseline="0" dirty="0"/>
              <a:t> to James </a:t>
            </a:r>
            <a:r>
              <a:rPr lang="en-AU" baseline="0" dirty="0" err="1"/>
              <a:t>Lawsons</a:t>
            </a:r>
            <a:r>
              <a:rPr lang="en-AU" baseline="0" dirty="0"/>
              <a:t> DPLYR workshop. </a:t>
            </a:r>
          </a:p>
          <a:p>
            <a:r>
              <a:rPr lang="en-AU" baseline="0" dirty="0"/>
              <a:t>How the packages fit together.. And how to write easy to follow and reproducible code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800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897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Once tested, add this to a variable to “save” the result.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883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These verbs can be linked with the PIPE..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62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Great for summarising your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083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Based on COLUMNS..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09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0122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Now its up to you to keep finding more out about the packages and functions that you need to use the most.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08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Continuation from the beginners workshop.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94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https://medium.com/@chrisvaccaro_78233/the-absolute-fastest-way-to-learn-r-for-data-science-606ab2b28b7e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29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https://medium.com/@chrisvaccaro_78233/the-absolute-fastest-way-to-learn-r-for-data-science-606ab2b28b7e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43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</a:t>
            </a:r>
            <a:r>
              <a:rPr lang="en-AU" baseline="0" dirty="0"/>
              <a:t> progression of emotions when learning R…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66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58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Information from developer – there are more examples in most recent </a:t>
            </a:r>
            <a:r>
              <a:rPr lang="en-AU" dirty="0" err="1"/>
              <a:t>vingettes</a:t>
            </a:r>
            <a:r>
              <a:rPr lang="en-AU" dirty="0"/>
              <a:t>..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2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Everyone always needs to use the help functions – so try to get used to using them, you will remember new things every time you read/look at the docs.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DB74A-ADAA-4C6C-8978-73E14765015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90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15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21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10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8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36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7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18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97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14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04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6CEC-E430-4EAD-A896-2DB6400D2B81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76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6CEC-E430-4EAD-A896-2DB6400D2B81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4749-5981-458A-8995-E9B529D09F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74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te.dodds@mq.edu.a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chrisvaccaro_78233/the-absolute-fastest-way-to-learn-r-for-data-science-606ab2b28b7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.slack.com/t/mqcoders/shared_invite/zt-c2kqitba-E_EBhSXEZouVJOZgOKhu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qRuse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" TargetMode="External"/><Relationship Id="rId7" Type="http://schemas.openxmlformats.org/officeDocument/2006/relationships/hyperlink" Target="https://www.rstudio.com/resources/cheatsheets/" TargetMode="External"/><Relationship Id="rId2" Type="http://schemas.openxmlformats.org/officeDocument/2006/relationships/hyperlink" Target="https://adv-r.hadley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ladiessydney.org/" TargetMode="External"/><Relationship Id="rId5" Type="http://schemas.openxmlformats.org/officeDocument/2006/relationships/hyperlink" Target="https://github.com/rladiessydney/littlemisstidyverse" TargetMode="External"/><Relationship Id="rId4" Type="http://schemas.openxmlformats.org/officeDocument/2006/relationships/hyperlink" Target="http://r-pkgs.had.co.nz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mqRusers" TargetMode="External"/><Relationship Id="rId7" Type="http://schemas.openxmlformats.org/officeDocument/2006/relationships/hyperlink" Target="https://github.com/mqRusers/2018_07_R-Shiny_Worksh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qRusers/loops-and-beyond" TargetMode="External"/><Relationship Id="rId5" Type="http://schemas.openxmlformats.org/officeDocument/2006/relationships/hyperlink" Target="https://github.com/mqRusers/2018_04_ggplot" TargetMode="External"/><Relationship Id="rId4" Type="http://schemas.openxmlformats.org/officeDocument/2006/relationships/hyperlink" Target="https://github.com/mqRusers/2018_02_Dply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yknapptic.netlify.com/2018/03/yet-another-tidyverse-int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Introduction to the “</a:t>
            </a:r>
            <a:r>
              <a:rPr lang="en-AU" dirty="0" err="1">
                <a:solidFill>
                  <a:schemeClr val="bg1"/>
                </a:solidFill>
              </a:rPr>
              <a:t>tidyverse</a:t>
            </a:r>
            <a:r>
              <a:rPr lang="en-AU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Kate Dodds</a:t>
            </a:r>
          </a:p>
          <a:p>
            <a:r>
              <a:rPr lang="en-AU" dirty="0">
                <a:solidFill>
                  <a:schemeClr val="bg1"/>
                </a:solidFill>
                <a:hlinkClick r:id="rId3"/>
              </a:rPr>
              <a:t>Kate.dodds@mq.edu.au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@</a:t>
            </a:r>
            <a:r>
              <a:rPr lang="en-AU" dirty="0" err="1">
                <a:solidFill>
                  <a:schemeClr val="bg1"/>
                </a:solidFill>
              </a:rPr>
              <a:t>kate_c_dodds</a:t>
            </a:r>
            <a:r>
              <a:rPr lang="en-AU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81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05" y="-187286"/>
            <a:ext cx="7382990" cy="7382990"/>
          </a:xfrm>
        </p:spPr>
      </p:pic>
      <p:sp>
        <p:nvSpPr>
          <p:cNvPr id="3" name="TextBox 2"/>
          <p:cNvSpPr txBox="1"/>
          <p:nvPr/>
        </p:nvSpPr>
        <p:spPr>
          <a:xfrm>
            <a:off x="0" y="6304002"/>
            <a:ext cx="12504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https://www.google.com/</a:t>
            </a:r>
            <a:r>
              <a:rPr lang="en-AU" sz="1000" dirty="0" err="1"/>
              <a:t>imgres?imgurl</a:t>
            </a:r>
            <a:r>
              <a:rPr lang="en-AU" sz="1000" dirty="0"/>
              <a:t>=https%3A%2F%2Fcdn-images-1.medium.com%2Fmax%2F1600%2F1*z0FQS9XOnRSs9HVwYwpzCA.jpeg&amp;imgrefurl=https%3A%2F%2Fmedium.com%2F%40chrisvaccaro_78233%2Fthe-absolute-fastest-way-to-learn-r-for-data-science-606ab2b28b7e&amp;docid=fwhA7XxCP4J9JM&amp;tbnid=as2N1TdZkABBQM%3A&amp;vet=10ahUKEwiHq-iJ2oXiAhVWcCsKHUvaATwQMwiAASg1MDU..i&amp;w=1440&amp;h=1440&amp;client=</a:t>
            </a:r>
            <a:r>
              <a:rPr lang="en-AU" sz="1000" dirty="0" err="1"/>
              <a:t>firefox-b-e&amp;bih</a:t>
            </a:r>
            <a:r>
              <a:rPr lang="en-AU" sz="1000" dirty="0"/>
              <a:t>=943&amp;biw=1920&amp;q=Tidyverse%20meme&amp;ved=0ahUKEwiHq-iJ2oXiAhVWcCsKHUvaATwQMwiAASg1MDU&amp;iact=</a:t>
            </a:r>
            <a:r>
              <a:rPr lang="en-AU" sz="1000" dirty="0" err="1"/>
              <a:t>mrc&amp;uact</a:t>
            </a:r>
            <a:r>
              <a:rPr lang="en-AU" sz="1000" dirty="0"/>
              <a:t>=8 </a:t>
            </a:r>
          </a:p>
        </p:txBody>
      </p:sp>
    </p:spTree>
    <p:extLst>
      <p:ext uri="{BB962C8B-B14F-4D97-AF65-F5344CB8AC3E}">
        <p14:creationId xmlns:p14="http://schemas.microsoft.com/office/powerpoint/2010/main" val="85720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C9A8-B40F-4E87-BB3C-0B132962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83" y="0"/>
            <a:ext cx="10515600" cy="1325563"/>
          </a:xfrm>
        </p:spPr>
        <p:txBody>
          <a:bodyPr/>
          <a:lstStyle/>
          <a:p>
            <a:r>
              <a:rPr lang="en-AU" dirty="0"/>
              <a:t>Lets get this universe into our computers..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B762-66D8-448E-B9E0-9A4E5EB9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331"/>
            <a:ext cx="10515600" cy="4887409"/>
          </a:xfrm>
        </p:spPr>
        <p:txBody>
          <a:bodyPr>
            <a:normAutofit/>
          </a:bodyPr>
          <a:lstStyle/>
          <a:p>
            <a:r>
              <a:rPr lang="en-AU" dirty="0"/>
              <a:t>First we need to install it:</a:t>
            </a:r>
          </a:p>
          <a:p>
            <a:pPr lvl="1"/>
            <a:r>
              <a:rPr lang="en-AU" dirty="0"/>
              <a:t> </a:t>
            </a:r>
            <a:r>
              <a:rPr lang="en-AU" dirty="0" err="1">
                <a:highlight>
                  <a:srgbClr val="C0C0C0"/>
                </a:highlight>
              </a:rPr>
              <a:t>install.packages</a:t>
            </a:r>
            <a:r>
              <a:rPr lang="en-AU" dirty="0">
                <a:highlight>
                  <a:srgbClr val="C0C0C0"/>
                </a:highlight>
              </a:rPr>
              <a:t>(“</a:t>
            </a:r>
            <a:r>
              <a:rPr lang="en-AU" dirty="0" err="1">
                <a:highlight>
                  <a:srgbClr val="C0C0C0"/>
                </a:highlight>
              </a:rPr>
              <a:t>tidyverse</a:t>
            </a:r>
            <a:r>
              <a:rPr lang="en-AU" dirty="0">
                <a:highlight>
                  <a:srgbClr val="C0C0C0"/>
                </a:highlight>
              </a:rPr>
              <a:t>”)</a:t>
            </a:r>
          </a:p>
          <a:p>
            <a:pPr lvl="1"/>
            <a:r>
              <a:rPr lang="en-AU" dirty="0"/>
              <a:t>OR click on TOOLS &gt; Install packages &gt; </a:t>
            </a:r>
            <a:r>
              <a:rPr lang="en-AU" dirty="0" err="1"/>
              <a:t>tidyverse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Then we initialise it: </a:t>
            </a:r>
          </a:p>
          <a:p>
            <a:pPr lvl="1"/>
            <a:r>
              <a:rPr lang="en-AU" dirty="0">
                <a:highlight>
                  <a:srgbClr val="C0C0C0"/>
                </a:highlight>
              </a:rPr>
              <a:t>library(“</a:t>
            </a:r>
            <a:r>
              <a:rPr lang="en-AU" dirty="0" err="1">
                <a:highlight>
                  <a:srgbClr val="C0C0C0"/>
                </a:highlight>
              </a:rPr>
              <a:t>tidyverse</a:t>
            </a:r>
            <a:r>
              <a:rPr lang="en-AU" dirty="0">
                <a:highlight>
                  <a:srgbClr val="C0C0C0"/>
                </a:highlight>
              </a:rPr>
              <a:t>”)</a:t>
            </a:r>
          </a:p>
          <a:p>
            <a:pPr lvl="1"/>
            <a:r>
              <a:rPr lang="en-AU" dirty="0"/>
              <a:t>You need to do this at the beginning of every new R session. 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You should now see the various components of the </a:t>
            </a:r>
            <a:r>
              <a:rPr lang="en-AU" dirty="0" err="1"/>
              <a:t>tidyverse</a:t>
            </a:r>
            <a:r>
              <a:rPr lang="en-AU" dirty="0"/>
              <a:t> and their version numbers. </a:t>
            </a:r>
          </a:p>
          <a:p>
            <a:r>
              <a:rPr lang="en-AU" dirty="0"/>
              <a:t>If not, please raise a hand / ask for help on chat. </a:t>
            </a:r>
          </a:p>
        </p:txBody>
      </p:sp>
    </p:spTree>
    <p:extLst>
      <p:ext uri="{BB962C8B-B14F-4D97-AF65-F5344CB8AC3E}">
        <p14:creationId xmlns:p14="http://schemas.microsoft.com/office/powerpoint/2010/main" val="207567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38" y="-103511"/>
            <a:ext cx="10515600" cy="1325563"/>
          </a:xfrm>
        </p:spPr>
        <p:txBody>
          <a:bodyPr/>
          <a:lstStyle/>
          <a:p>
            <a:r>
              <a:rPr lang="en-AU" dirty="0"/>
              <a:t>CORE TIDYVERSE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668770"/>
            <a:ext cx="65" cy="66504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457056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1906" y="227016"/>
            <a:ext cx="743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https://tidyverse.tidyverse.org.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40" y="1190951"/>
            <a:ext cx="5598890" cy="229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78" y="1073556"/>
            <a:ext cx="5788356" cy="2381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75" y="3932336"/>
            <a:ext cx="5827162" cy="2381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955" y="4001293"/>
            <a:ext cx="5846562" cy="25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package??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A TOOL</a:t>
            </a:r>
          </a:p>
          <a:p>
            <a:r>
              <a:rPr lang="en-AU" dirty="0"/>
              <a:t>In this case: a mini toolbox that you can use with other toolboxes.</a:t>
            </a:r>
          </a:p>
          <a:p>
            <a:r>
              <a:rPr lang="en-AU" dirty="0"/>
              <a:t>Group of functions that work together to do specific tasks.</a:t>
            </a:r>
          </a:p>
          <a:p>
            <a:r>
              <a:rPr lang="en-AU" b="1" dirty="0"/>
              <a:t>Vignettes: </a:t>
            </a:r>
            <a:r>
              <a:rPr lang="en-AU" dirty="0"/>
              <a:t> Most packages have Vignettes and they describe the package and are a help document. </a:t>
            </a:r>
          </a:p>
          <a:p>
            <a:r>
              <a:rPr lang="en-AU" b="1" dirty="0"/>
              <a:t>Help on functions within the package: </a:t>
            </a:r>
            <a:r>
              <a:rPr lang="en-AU" dirty="0"/>
              <a:t>Remember to use the ??? 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: ?mutate</a:t>
            </a:r>
          </a:p>
          <a:p>
            <a:pPr lvl="2"/>
            <a:r>
              <a:rPr lang="en-AU" dirty="0"/>
              <a:t>?purr</a:t>
            </a:r>
          </a:p>
          <a:p>
            <a:pPr lvl="2"/>
            <a:r>
              <a:rPr lang="en-AU" dirty="0"/>
              <a:t>vignette(“</a:t>
            </a:r>
            <a:r>
              <a:rPr lang="en-AU" dirty="0" err="1"/>
              <a:t>forcats</a:t>
            </a:r>
            <a:r>
              <a:rPr lang="en-AU" dirty="0"/>
              <a:t>”)</a:t>
            </a:r>
          </a:p>
          <a:p>
            <a:pPr marL="457200" lvl="1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8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CF2B-4BE9-4844-A9F6-4653E2C7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27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 b="1" dirty="0">
                <a:solidFill>
                  <a:schemeClr val="bg1"/>
                </a:solidFill>
              </a:rPr>
              <a:t>KEY CONCEPT 1:  TIDY DATA</a:t>
            </a:r>
          </a:p>
        </p:txBody>
      </p:sp>
    </p:spTree>
    <p:extLst>
      <p:ext uri="{BB962C8B-B14F-4D97-AF65-F5344CB8AC3E}">
        <p14:creationId xmlns:p14="http://schemas.microsoft.com/office/powerpoint/2010/main" val="159816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690" y="-16625"/>
            <a:ext cx="12648036" cy="7054936"/>
          </a:xfrm>
        </p:spPr>
      </p:pic>
      <p:sp>
        <p:nvSpPr>
          <p:cNvPr id="3" name="TextBox 2"/>
          <p:cNvSpPr txBox="1"/>
          <p:nvPr/>
        </p:nvSpPr>
        <p:spPr>
          <a:xfrm>
            <a:off x="787754" y="6704111"/>
            <a:ext cx="11490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hlinkClick r:id="rId4"/>
              </a:rPr>
              <a:t>https://medium.com/@chrisvaccaro_78233/the-absolute-fastest-way-to-learn-r-for-data-science-606ab2b28b7e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57135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621"/>
            <a:ext cx="10515600" cy="1325563"/>
          </a:xfrm>
        </p:spPr>
        <p:txBody>
          <a:bodyPr/>
          <a:lstStyle/>
          <a:p>
            <a:r>
              <a:rPr lang="en-AU" dirty="0"/>
              <a:t>What is tidy data..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142"/>
            <a:ext cx="10515600" cy="4777821"/>
          </a:xfrm>
        </p:spPr>
        <p:txBody>
          <a:bodyPr>
            <a:normAutofit/>
          </a:bodyPr>
          <a:lstStyle/>
          <a:p>
            <a:r>
              <a:rPr lang="en-AU" b="1" dirty="0"/>
              <a:t>Each variable forms a column.</a:t>
            </a:r>
          </a:p>
          <a:p>
            <a:r>
              <a:rPr lang="en-AU" b="1" dirty="0"/>
              <a:t>Each observation forms a row.</a:t>
            </a:r>
          </a:p>
          <a:p>
            <a:r>
              <a:rPr lang="en-AU" b="1" dirty="0"/>
              <a:t>Each type of observational unit forms a table.</a:t>
            </a:r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949852"/>
            <a:ext cx="529590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136" y="2849352"/>
            <a:ext cx="56673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Messy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Column headers are values, not variable names.</a:t>
            </a:r>
          </a:p>
          <a:p>
            <a:r>
              <a:rPr lang="en-AU" dirty="0"/>
              <a:t>Multiple variables are stored in one column. (common)</a:t>
            </a:r>
          </a:p>
          <a:p>
            <a:r>
              <a:rPr lang="en-AU" dirty="0"/>
              <a:t>Variables are stored in both rows and columns.</a:t>
            </a:r>
          </a:p>
          <a:p>
            <a:r>
              <a:rPr lang="en-AU" dirty="0"/>
              <a:t>Multiple types of observational units are stored in the same table.</a:t>
            </a:r>
          </a:p>
          <a:p>
            <a:r>
              <a:rPr lang="en-AU" dirty="0"/>
              <a:t>A single observational unit is stored in multiple tables.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921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Ways to Tidy it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tidying</a:t>
            </a:r>
            <a:r>
              <a:rPr lang="en-AU" dirty="0"/>
              <a:t>: structuring datasets to facilitate analysis.</a:t>
            </a:r>
          </a:p>
          <a:p>
            <a:r>
              <a:rPr lang="en-AU" dirty="0"/>
              <a:t>Tidy datasets and tidy tools work hand in hand to make data analysis easier, allowing you to focus on the interesting domain problem, not on the uninteresting logistics of data.</a:t>
            </a:r>
          </a:p>
          <a:p>
            <a:r>
              <a:rPr lang="en-AU" dirty="0"/>
              <a:t>gathering, separating and spreading. </a:t>
            </a:r>
          </a:p>
          <a:p>
            <a:r>
              <a:rPr lang="en-AU" b="1" dirty="0"/>
              <a:t>OR nowadays: </a:t>
            </a:r>
            <a:r>
              <a:rPr lang="en-AU" b="1" dirty="0" err="1"/>
              <a:t>pivot_wider</a:t>
            </a:r>
            <a:r>
              <a:rPr lang="en-AU" b="1" dirty="0"/>
              <a:t> and </a:t>
            </a:r>
            <a:r>
              <a:rPr lang="en-AU" b="1" dirty="0" err="1"/>
              <a:t>pivot_longer</a:t>
            </a:r>
            <a:endParaRPr lang="en-AU" b="1" dirty="0"/>
          </a:p>
          <a:p>
            <a:r>
              <a:rPr lang="en-AU" dirty="0"/>
              <a:t>Mostly using DPLYR</a:t>
            </a:r>
          </a:p>
          <a:p>
            <a:r>
              <a:rPr lang="en-AU" dirty="0"/>
              <a:t>If you’re just starting out with your data collection, try and keep this in mind! </a:t>
            </a:r>
          </a:p>
        </p:txBody>
      </p:sp>
    </p:spTree>
    <p:extLst>
      <p:ext uri="{BB962C8B-B14F-4D97-AF65-F5344CB8AC3E}">
        <p14:creationId xmlns:p14="http://schemas.microsoft.com/office/powerpoint/2010/main" val="370602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CF2B-4BE9-4844-A9F6-4653E2C7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27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 b="1" dirty="0">
                <a:solidFill>
                  <a:schemeClr val="bg1"/>
                </a:solidFill>
              </a:rPr>
              <a:t>KEY CONCEPT 2:  THE PIPE</a:t>
            </a:r>
          </a:p>
        </p:txBody>
      </p:sp>
    </p:spTree>
    <p:extLst>
      <p:ext uri="{BB962C8B-B14F-4D97-AF65-F5344CB8AC3E}">
        <p14:creationId xmlns:p14="http://schemas.microsoft.com/office/powerpoint/2010/main" val="297289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Workshops on ZOOM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Please mute your microphone</a:t>
            </a:r>
          </a:p>
          <a:p>
            <a:r>
              <a:rPr lang="en-AU" dirty="0"/>
              <a:t>If you need help:</a:t>
            </a:r>
          </a:p>
          <a:p>
            <a:pPr lvl="1"/>
            <a:r>
              <a:rPr lang="en-AU" dirty="0"/>
              <a:t>Post a question on chat and one of the helpers / anyone else will try to respond</a:t>
            </a:r>
          </a:p>
          <a:p>
            <a:pPr lvl="1"/>
            <a:r>
              <a:rPr lang="en-AU" dirty="0"/>
              <a:t>I will try and keep an eye on the chat column. </a:t>
            </a:r>
          </a:p>
          <a:p>
            <a:pPr lvl="1"/>
            <a:r>
              <a:rPr lang="en-AU" dirty="0"/>
              <a:t>If you’d like more detailed help – </a:t>
            </a:r>
            <a:r>
              <a:rPr lang="en-AU" dirty="0" err="1"/>
              <a:t>eg</a:t>
            </a:r>
            <a:r>
              <a:rPr lang="en-AU" dirty="0"/>
              <a:t> if there’s this weird error that won’t go away, then we’re suggesting using the break out room. You will have to coordinate this is in the chat – and a helper can join you in the breakout room. </a:t>
            </a:r>
          </a:p>
          <a:p>
            <a:r>
              <a:rPr lang="en-AU" dirty="0"/>
              <a:t>I’m going to try and record the workshop and the chat will be recorded with it (just FYI). </a:t>
            </a:r>
          </a:p>
          <a:p>
            <a:r>
              <a:rPr lang="en-AU" dirty="0"/>
              <a:t>Watch out for trolls… although we think you are all lovely so we should be fine.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2571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THE 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72" y="1934785"/>
            <a:ext cx="6378767" cy="463126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 'pipe' – means.. Do something.. </a:t>
            </a:r>
            <a:r>
              <a:rPr lang="en-AU" i="1" dirty="0"/>
              <a:t>'and then do this next thing with the output</a:t>
            </a:r>
            <a:r>
              <a:rPr lang="en-AU" dirty="0"/>
              <a:t>‘</a:t>
            </a:r>
          </a:p>
          <a:p>
            <a:r>
              <a:rPr lang="en-AU" dirty="0"/>
              <a:t>“Pipe” instructions down a workflow</a:t>
            </a:r>
          </a:p>
          <a:p>
            <a:r>
              <a:rPr lang="en-AU" dirty="0"/>
              <a:t>pipes allow us to build chains of operations without making intermediate objects</a:t>
            </a:r>
          </a:p>
          <a:p>
            <a:r>
              <a:rPr lang="en-AU" dirty="0"/>
              <a:t>when using 'pipes' they need to go at the end of a line, not the beginning of a new line</a:t>
            </a:r>
          </a:p>
          <a:p>
            <a:r>
              <a:rPr lang="en-AU" dirty="0"/>
              <a:t>or you can put everything on one line if there isn't too much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393" y="121028"/>
            <a:ext cx="3404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600" dirty="0"/>
              <a:t>%&gt;%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05" y="0"/>
            <a:ext cx="5151248" cy="66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4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56" y="-10358"/>
            <a:ext cx="9760944" cy="68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0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48" y="0"/>
            <a:ext cx="10232830" cy="73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08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EE3A-6CF9-476F-A0BC-43258B69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DPLYR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1520-7A9A-414C-BF33-1494ABF9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 err="1"/>
              <a:t>Group_by</a:t>
            </a:r>
            <a:r>
              <a:rPr lang="en-AU" b="1" dirty="0"/>
              <a:t>() </a:t>
            </a:r>
            <a:r>
              <a:rPr lang="en-AU" dirty="0"/>
              <a:t>– groups dataset and performs operations on the groups</a:t>
            </a:r>
          </a:p>
          <a:p>
            <a:r>
              <a:rPr lang="en-AU" b="1" dirty="0"/>
              <a:t>Filter() </a:t>
            </a:r>
            <a:r>
              <a:rPr lang="en-AU" dirty="0"/>
              <a:t>– select specific cases of data based on values / arguments</a:t>
            </a:r>
          </a:p>
          <a:p>
            <a:r>
              <a:rPr lang="en-AU" b="1" dirty="0"/>
              <a:t>Arrange() </a:t>
            </a:r>
            <a:r>
              <a:rPr lang="en-AU" dirty="0"/>
              <a:t>– reorder the data</a:t>
            </a:r>
          </a:p>
          <a:p>
            <a:r>
              <a:rPr lang="en-AU" b="1" dirty="0"/>
              <a:t>Select() </a:t>
            </a:r>
            <a:r>
              <a:rPr lang="en-AU" dirty="0"/>
              <a:t>and </a:t>
            </a:r>
            <a:r>
              <a:rPr lang="en-AU" b="1" dirty="0"/>
              <a:t>rename() </a:t>
            </a:r>
            <a:r>
              <a:rPr lang="en-AU" dirty="0"/>
              <a:t>– select variables and manipulate them/change them</a:t>
            </a:r>
          </a:p>
          <a:p>
            <a:r>
              <a:rPr lang="en-AU" b="1" dirty="0"/>
              <a:t>Mutate() </a:t>
            </a:r>
            <a:r>
              <a:rPr lang="en-AU" dirty="0"/>
              <a:t>– add additional columns</a:t>
            </a:r>
          </a:p>
          <a:p>
            <a:r>
              <a:rPr lang="en-AU" b="1" dirty="0"/>
              <a:t>Summarise() </a:t>
            </a:r>
            <a:r>
              <a:rPr lang="en-AU" dirty="0"/>
              <a:t>– condense multiple values to a single value.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i="1" dirty="0"/>
              <a:t>Hint: </a:t>
            </a:r>
            <a:r>
              <a:rPr lang="en-AU" dirty="0" err="1"/>
              <a:t>vigenette</a:t>
            </a:r>
            <a:r>
              <a:rPr lang="en-AU" dirty="0"/>
              <a:t>(</a:t>
            </a:r>
            <a:r>
              <a:rPr lang="en-AU" dirty="0" err="1"/>
              <a:t>dplyr</a:t>
            </a:r>
            <a:r>
              <a:rPr lang="en-AU" dirty="0"/>
              <a:t>) gives you detailed examples of these in practice and ?</a:t>
            </a:r>
            <a:r>
              <a:rPr lang="en-AU" dirty="0" err="1"/>
              <a:t>infront</a:t>
            </a:r>
            <a:r>
              <a:rPr lang="en-AU" dirty="0"/>
              <a:t> of any of them will provide great help too. </a:t>
            </a:r>
          </a:p>
        </p:txBody>
      </p:sp>
    </p:spTree>
    <p:extLst>
      <p:ext uri="{BB962C8B-B14F-4D97-AF65-F5344CB8AC3E}">
        <p14:creationId xmlns:p14="http://schemas.microsoft.com/office/powerpoint/2010/main" val="207039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57" y="116512"/>
            <a:ext cx="9265754" cy="65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04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95" y="58980"/>
            <a:ext cx="9538010" cy="67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33337"/>
            <a:ext cx="74485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Lets put that all into practice: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Follow along through the script</a:t>
            </a:r>
          </a:p>
          <a:p>
            <a:r>
              <a:rPr lang="en-AU" dirty="0"/>
              <a:t>We’ll look at:</a:t>
            </a:r>
          </a:p>
          <a:p>
            <a:pPr lvl="1"/>
            <a:r>
              <a:rPr lang="en-AU" dirty="0"/>
              <a:t>READR to read in a .csv file</a:t>
            </a:r>
          </a:p>
          <a:p>
            <a:pPr lvl="1"/>
            <a:r>
              <a:rPr lang="en-AU" dirty="0"/>
              <a:t>GGPLOT2 to plot this data </a:t>
            </a:r>
          </a:p>
          <a:p>
            <a:pPr lvl="1"/>
            <a:r>
              <a:rPr lang="en-AU" dirty="0" err="1"/>
              <a:t>Group_by</a:t>
            </a:r>
            <a:r>
              <a:rPr lang="en-AU" dirty="0"/>
              <a:t> and some others to summarise your data</a:t>
            </a:r>
          </a:p>
          <a:p>
            <a:pPr lvl="1"/>
            <a:r>
              <a:rPr lang="en-AU" dirty="0"/>
              <a:t>PURRR to loop through multiple iterations and save them</a:t>
            </a:r>
          </a:p>
          <a:p>
            <a:pPr lvl="1"/>
            <a:r>
              <a:rPr lang="en-AU" dirty="0"/>
              <a:t>FORCATS to recode factorial data</a:t>
            </a:r>
          </a:p>
          <a:p>
            <a:pPr lvl="1"/>
            <a:r>
              <a:rPr lang="en-AU" dirty="0"/>
              <a:t>PIVOT to make your wide data longer</a:t>
            </a:r>
          </a:p>
        </p:txBody>
      </p:sp>
    </p:spTree>
    <p:extLst>
      <p:ext uri="{BB962C8B-B14F-4D97-AF65-F5344CB8AC3E}">
        <p14:creationId xmlns:p14="http://schemas.microsoft.com/office/powerpoint/2010/main" val="264180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07A68-9694-4164-A2C8-1BFA6E242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9478" y="-425407"/>
            <a:ext cx="12840748" cy="69838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E1E26-6386-4008-A1B4-2CBE1BE2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95673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This was just the tip of the iceberg.. </a:t>
            </a:r>
          </a:p>
        </p:txBody>
      </p:sp>
    </p:spTree>
    <p:extLst>
      <p:ext uri="{BB962C8B-B14F-4D97-AF65-F5344CB8AC3E}">
        <p14:creationId xmlns:p14="http://schemas.microsoft.com/office/powerpoint/2010/main" val="3720038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What's next..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5464098"/>
          </a:xfrm>
        </p:spPr>
        <p:txBody>
          <a:bodyPr>
            <a:normAutofit/>
          </a:bodyPr>
          <a:lstStyle/>
          <a:p>
            <a:r>
              <a:rPr lang="en-AU" dirty="0"/>
              <a:t>Use bits of the </a:t>
            </a:r>
            <a:r>
              <a:rPr lang="en-AU" dirty="0" err="1"/>
              <a:t>tidyverse</a:t>
            </a:r>
            <a:r>
              <a:rPr lang="en-AU" dirty="0"/>
              <a:t> in your own data</a:t>
            </a:r>
          </a:p>
          <a:p>
            <a:pPr lvl="1"/>
            <a:r>
              <a:rPr lang="en-AU" dirty="0"/>
              <a:t>The beginning is frustrating.. But you WILL get faster</a:t>
            </a:r>
          </a:p>
          <a:p>
            <a:pPr lvl="1"/>
            <a:r>
              <a:rPr lang="en-AU" dirty="0"/>
              <a:t>Most of your problems have already been solved by someone on </a:t>
            </a:r>
            <a:r>
              <a:rPr lang="en-AU" dirty="0" err="1"/>
              <a:t>stackoverflow</a:t>
            </a:r>
            <a:r>
              <a:rPr lang="en-AU" dirty="0"/>
              <a:t> or somewhere on google.</a:t>
            </a:r>
          </a:p>
          <a:p>
            <a:pPr lvl="1"/>
            <a:r>
              <a:rPr lang="en-AU" dirty="0"/>
              <a:t>Post your problems on our slack page: </a:t>
            </a:r>
            <a:r>
              <a:rPr lang="en-AU" dirty="0">
                <a:hlinkClick r:id="rId2"/>
              </a:rPr>
              <a:t>https://join.slack.com/t/mqcoders/shared_invite/zt-c2kqitba-E_EBhSXEZouVJOZgOKhuZA</a:t>
            </a:r>
            <a:r>
              <a:rPr lang="en-AU" dirty="0"/>
              <a:t> </a:t>
            </a:r>
          </a:p>
          <a:p>
            <a:r>
              <a:rPr lang="en-AU" dirty="0"/>
              <a:t>Always think of ways to make your code sleeker and simpler</a:t>
            </a:r>
          </a:p>
          <a:p>
            <a:r>
              <a:rPr lang="en-AU" dirty="0"/>
              <a:t>Once your data is tidy – you can do anything with it</a:t>
            </a:r>
          </a:p>
          <a:p>
            <a:pPr lvl="1"/>
            <a:r>
              <a:rPr lang="en-AU" dirty="0"/>
              <a:t>Stats, models </a:t>
            </a:r>
            <a:r>
              <a:rPr lang="en-AU" dirty="0" err="1"/>
              <a:t>etc</a:t>
            </a:r>
            <a:endParaRPr lang="en-AU" dirty="0"/>
          </a:p>
          <a:p>
            <a:r>
              <a:rPr lang="en-AU" dirty="0"/>
              <a:t>If you’re doing something multiple times</a:t>
            </a:r>
          </a:p>
          <a:p>
            <a:pPr lvl="1"/>
            <a:r>
              <a:rPr lang="en-AU" dirty="0"/>
              <a:t>Write it as a function</a:t>
            </a:r>
          </a:p>
          <a:p>
            <a:pPr lvl="1"/>
            <a:r>
              <a:rPr lang="en-AU" dirty="0"/>
              <a:t>Or better still create your own package… you could expand the </a:t>
            </a:r>
            <a:r>
              <a:rPr lang="en-AU" dirty="0" err="1"/>
              <a:t>tidyverse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824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Today’s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Please download all the files from: </a:t>
            </a:r>
          </a:p>
          <a:p>
            <a:pPr lvl="1"/>
            <a:r>
              <a:rPr lang="en-AU" dirty="0">
                <a:hlinkClick r:id="rId3"/>
              </a:rPr>
              <a:t>https://github.com/mqRusers</a:t>
            </a:r>
            <a:r>
              <a:rPr lang="en-AU" dirty="0"/>
              <a:t> </a:t>
            </a:r>
          </a:p>
          <a:p>
            <a:r>
              <a:rPr lang="en-AU" dirty="0"/>
              <a:t>The workshop files are:</a:t>
            </a:r>
          </a:p>
          <a:p>
            <a:pPr lvl="1"/>
            <a:r>
              <a:rPr lang="en-AU" dirty="0"/>
              <a:t>R SCRIPT (It may look a bit weird as it’s a markdown doc)</a:t>
            </a:r>
          </a:p>
          <a:p>
            <a:pPr lvl="1"/>
            <a:r>
              <a:rPr lang="en-AU" dirty="0" err="1"/>
              <a:t>Powerpoint</a:t>
            </a:r>
            <a:r>
              <a:rPr lang="en-AU" dirty="0"/>
              <a:t> slides</a:t>
            </a:r>
          </a:p>
          <a:p>
            <a:r>
              <a:rPr lang="en-AU" dirty="0"/>
              <a:t>We’ll Start with the slides – then use the script – then go back to the slides. 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3885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Useful resources: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10" y="1597446"/>
            <a:ext cx="11512627" cy="4755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You can always learn more and its sometimes helpful to know where to look for help:</a:t>
            </a:r>
          </a:p>
          <a:p>
            <a:r>
              <a:rPr lang="en-AU" dirty="0">
                <a:hlinkClick r:id="rId2"/>
              </a:rPr>
              <a:t>https://adv-r.hadley.nz/</a:t>
            </a:r>
            <a:r>
              <a:rPr lang="en-AU" dirty="0"/>
              <a:t> - Advanced R</a:t>
            </a:r>
          </a:p>
          <a:p>
            <a:r>
              <a:rPr lang="en-AU" dirty="0">
                <a:hlinkClick r:id="rId3"/>
              </a:rPr>
              <a:t>https://r4ds.had.co.nz/</a:t>
            </a:r>
            <a:r>
              <a:rPr lang="en-AU" dirty="0"/>
              <a:t> - Using the Tidy verse for Data science </a:t>
            </a:r>
          </a:p>
          <a:p>
            <a:r>
              <a:rPr lang="en-AU" dirty="0">
                <a:hlinkClick r:id="rId4"/>
              </a:rPr>
              <a:t>http://r-pkgs.had.co.nz/</a:t>
            </a:r>
            <a:r>
              <a:rPr lang="en-AU" dirty="0"/>
              <a:t> - instructions for using packages correctly and also writing your own packages (ENCOURAGED!). </a:t>
            </a:r>
          </a:p>
          <a:p>
            <a:r>
              <a:rPr lang="en-AU" dirty="0">
                <a:hlinkClick r:id="rId5"/>
              </a:rPr>
              <a:t>https://github.com/rladiessydney/littlemisstidyverse</a:t>
            </a:r>
            <a:r>
              <a:rPr lang="en-AU" dirty="0"/>
              <a:t> – R ladies Sydney workshop in full. </a:t>
            </a:r>
          </a:p>
          <a:p>
            <a:r>
              <a:rPr lang="en-AU" dirty="0">
                <a:hlinkClick r:id="rId6"/>
              </a:rPr>
              <a:t>https://rladiessydney.org/</a:t>
            </a:r>
            <a:r>
              <a:rPr lang="en-AU" dirty="0"/>
              <a:t>  - check out their blog and </a:t>
            </a:r>
            <a:r>
              <a:rPr lang="en-AU" dirty="0" err="1"/>
              <a:t>github</a:t>
            </a:r>
            <a:r>
              <a:rPr lang="en-AU" dirty="0"/>
              <a:t> page with lots of info.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err="1"/>
              <a:t>Rstudio</a:t>
            </a:r>
            <a:r>
              <a:rPr lang="en-AU" b="1" dirty="0"/>
              <a:t> </a:t>
            </a:r>
            <a:r>
              <a:rPr lang="en-AU" b="1" dirty="0" err="1"/>
              <a:t>cheatsheets</a:t>
            </a:r>
            <a:r>
              <a:rPr lang="en-AU" b="1" dirty="0"/>
              <a:t> </a:t>
            </a:r>
            <a:r>
              <a:rPr lang="en-AU" dirty="0"/>
              <a:t>– not a “one stop shop” but very helpful once you’ve tried a few things and done some reading:</a:t>
            </a:r>
          </a:p>
          <a:p>
            <a:pPr lvl="1"/>
            <a:r>
              <a:rPr lang="en-AU" dirty="0">
                <a:hlinkClick r:id="rId7"/>
              </a:rPr>
              <a:t>https://www.rstudio.com/resources/cheatsheets/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8566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Workshops…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Rmarkdown</a:t>
            </a:r>
            <a:r>
              <a:rPr lang="en-AU" dirty="0"/>
              <a:t> and Thesis down (23</a:t>
            </a:r>
            <a:r>
              <a:rPr lang="en-AU" baseline="30000" dirty="0"/>
              <a:t>rd</a:t>
            </a:r>
            <a:r>
              <a:rPr lang="en-AU" dirty="0"/>
              <a:t> April)</a:t>
            </a:r>
          </a:p>
          <a:p>
            <a:pPr lvl="1"/>
            <a:r>
              <a:rPr lang="en-AU" dirty="0"/>
              <a:t>Brendan Lanham (Biology dept)</a:t>
            </a:r>
          </a:p>
          <a:p>
            <a:r>
              <a:rPr lang="en-AU" dirty="0"/>
              <a:t>Meta-analyses (21</a:t>
            </a:r>
            <a:r>
              <a:rPr lang="en-AU" baseline="30000" dirty="0"/>
              <a:t>st</a:t>
            </a:r>
            <a:r>
              <a:rPr lang="en-AU" dirty="0"/>
              <a:t> May)</a:t>
            </a:r>
          </a:p>
          <a:p>
            <a:pPr lvl="1"/>
            <a:r>
              <a:rPr lang="en-AU" dirty="0"/>
              <a:t>Sebastian Vadillo (UNSW)</a:t>
            </a:r>
          </a:p>
          <a:p>
            <a:r>
              <a:rPr lang="en-AU" dirty="0"/>
              <a:t>Hypothesis testing and the P value(18</a:t>
            </a:r>
            <a:r>
              <a:rPr lang="en-AU" baseline="30000" dirty="0"/>
              <a:t>th</a:t>
            </a:r>
            <a:r>
              <a:rPr lang="en-AU" dirty="0"/>
              <a:t> June) </a:t>
            </a:r>
          </a:p>
          <a:p>
            <a:pPr lvl="1"/>
            <a:r>
              <a:rPr lang="en-AU" dirty="0"/>
              <a:t>Anne Soerensen (Maths &amp; Stats dept)</a:t>
            </a:r>
          </a:p>
          <a:p>
            <a:endParaRPr lang="en-AU" dirty="0"/>
          </a:p>
        </p:txBody>
      </p:sp>
      <p:pic>
        <p:nvPicPr>
          <p:cNvPr id="4" name="Picture 2" descr="https://australiasoutheast1-mediap.svc.ms/transform/thumbnail?provider=spo&amp;inputFormat=png&amp;cs=fFNQTw&amp;docid=https%3A%2F%2Fmqoutlook.sharepoint.com%3A443%2F_api%2Fv2.0%2Fdrives%2Fb!z8R7Q9Mbf0mjSoPCBEzEQUIz2Iu98lREo2Bm5xqhFPmMnlos8B1NRp7GqoKExxYQ%2Fitems%2F01YZ3W6DACCF3VPPDM6ZC2MCIIUJOELB4C%3Fversion%3DPublished&amp;access_token=eyJ0eXAiOiJKV1QiLCJhbGciOiJub25lIn0.eyJhdWQiOiIwMDAwMDAwMy0wMDAwLTBmZjEtY2UwMC0wMDAwMDAwMDAwMDAvbXFvdXRsb29rLnNoYXJlcG9pbnQuY29tQDgyYzUxNGMxLWE3MTctNDA4Ny1iZTA2LWQ0MGQyMDcwYWQ1MiIsImlzcyI6IjAwMDAwMDAzLTAwMDAtMGZmMS1jZTAwLTAwMDAwMDAwMDAwMCIsIm5iZiI6IjE1NTg1ODU0MTciLCJleHAiOiIxNTU4NjA3MDE3IiwiZW5kcG9pbnR1cmwiOiJWNmhFb3ZkbU1lRFNSNUdyQlFHdzhIdnVsUCtzd3dvR0ZzVnFQOEZoSWY4PSIsImVuZHBvaW50dXJsTGVuZ3RoIjoiMTE2IiwiaXNsb29wYmFjayI6IlRydWUiLCJjaWQiOiJZV1kxTVdSbU9XVXRZekExTVMwNE1EQXdMVFZsWVRVdFpqY3pNR0poTUdRNVkyVXoiLCJ2ZXIiOiJoYXNoZWRwcm9vZnRva2VuIiwic2l0ZWlkIjoiTkRNM1ltTTBZMll0TVdKa015MDBPVGRtTFdFek5HRXRPRE5qTWpBME5HTmpORFF4Iiwic2lnbmluX3N0YXRlIjoiW1wia21zaVwiXSIsIm5hbWVpZCI6IjAjLmZ8bWVtYmVyc2hpcHxrYXRlLmRvZGRzQG1xLmVkdS5hdSIsIm5paSI6Im1pY3Jvc29mdC5zaGFyZXBvaW50IiwiaXN1c2VyIjoidHJ1ZSIsImNhY2hla2V5IjoiMGguZnxtZW1iZXJzaGlwfDEwMDM3ZmZlYTdhNGFmZjhAbGl2ZS5jb20iLCJ0dCI6IjAiLCJ1c2VQZXJzaXN0ZW50Q29va2llIjoiMyJ9.QmJrYWVtQVc4WWd3ekRWNjVZS2VVOWFTbzhTTDErYlQrMSsvVmY0dk53bz0&amp;encodeFailures=1&amp;width=485&amp;height=166&amp;srcWidth=485&amp;srcHeight=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71" y="4727113"/>
            <a:ext cx="6358168" cy="21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30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92" y="-99153"/>
            <a:ext cx="10515600" cy="1325563"/>
          </a:xfrm>
        </p:spPr>
        <p:txBody>
          <a:bodyPr/>
          <a:lstStyle/>
          <a:p>
            <a:r>
              <a:rPr lang="en-AU" dirty="0"/>
              <a:t>Where this workshop fits in…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06" y="1226410"/>
            <a:ext cx="11687978" cy="4351338"/>
          </a:xfrm>
        </p:spPr>
        <p:txBody>
          <a:bodyPr/>
          <a:lstStyle/>
          <a:p>
            <a:r>
              <a:rPr lang="en-AU" dirty="0"/>
              <a:t>MQ R user group git hub page: </a:t>
            </a:r>
            <a:r>
              <a:rPr lang="en-AU" dirty="0">
                <a:hlinkClick r:id="rId3"/>
              </a:rPr>
              <a:t>https://github.com/mqRusers</a:t>
            </a:r>
            <a:endParaRPr lang="en-AU" dirty="0"/>
          </a:p>
          <a:p>
            <a:r>
              <a:rPr lang="en-AU" dirty="0"/>
              <a:t>Continually building on previous and adding new lessons</a:t>
            </a:r>
          </a:p>
          <a:p>
            <a:r>
              <a:rPr lang="en-AU" dirty="0"/>
              <a:t>MANY previous workshops dealing with specific aspects of the </a:t>
            </a:r>
            <a:r>
              <a:rPr lang="en-AU" b="1" dirty="0" err="1"/>
              <a:t>tidyverse</a:t>
            </a:r>
            <a:endParaRPr lang="en-AU" b="1" dirty="0"/>
          </a:p>
          <a:p>
            <a:r>
              <a:rPr lang="en-AU" dirty="0"/>
              <a:t>Go back to these OFTEN </a:t>
            </a:r>
          </a:p>
          <a:p>
            <a:pPr lvl="1"/>
            <a:r>
              <a:rPr lang="en-AU" dirty="0"/>
              <a:t>DPLYR: James Lawson: </a:t>
            </a:r>
            <a:r>
              <a:rPr lang="en-AU" dirty="0">
                <a:hlinkClick r:id="rId4"/>
              </a:rPr>
              <a:t>https://github.com/mqRusers/2018_02_Dplyr</a:t>
            </a:r>
            <a:endParaRPr lang="en-AU" dirty="0"/>
          </a:p>
          <a:p>
            <a:pPr lvl="1"/>
            <a:r>
              <a:rPr lang="en-AU" dirty="0"/>
              <a:t>GGPLOT: Kyle </a:t>
            </a:r>
            <a:r>
              <a:rPr lang="en-AU" dirty="0" err="1"/>
              <a:t>Zawada</a:t>
            </a:r>
            <a:r>
              <a:rPr lang="en-AU" dirty="0"/>
              <a:t>: </a:t>
            </a:r>
            <a:r>
              <a:rPr lang="en-AU" dirty="0">
                <a:hlinkClick r:id="rId5"/>
              </a:rPr>
              <a:t>https://github.com/mqRusers/2018_04_ggplot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PURRR: Aniko Toth: </a:t>
            </a:r>
            <a:r>
              <a:rPr lang="en-AU" dirty="0">
                <a:hlinkClick r:id="rId6"/>
              </a:rPr>
              <a:t>https://github.com/mqRusers/loops-and-beyond</a:t>
            </a:r>
            <a:endParaRPr lang="en-AU" dirty="0"/>
          </a:p>
          <a:p>
            <a:pPr lvl="1"/>
            <a:r>
              <a:rPr lang="en-AU" dirty="0"/>
              <a:t>SHINY R: Kate Dodds: </a:t>
            </a:r>
            <a:r>
              <a:rPr lang="en-AU" dirty="0">
                <a:hlinkClick r:id="rId7"/>
              </a:rPr>
              <a:t>https://github.com/mqRusers/2018_07_R-Shiny_Workshop</a:t>
            </a:r>
            <a:r>
              <a:rPr lang="en-AU" dirty="0"/>
              <a:t> </a:t>
            </a:r>
          </a:p>
        </p:txBody>
      </p:sp>
      <p:pic>
        <p:nvPicPr>
          <p:cNvPr id="4098" name="Picture 2" descr="https://australiasoutheast1-mediap.svc.ms/transform/thumbnail?provider=spo&amp;inputFormat=png&amp;cs=fFNQTw&amp;docid=https%3A%2F%2Fmqoutlook.sharepoint.com%3A443%2F_api%2Fv2.0%2Fdrives%2Fb!z8R7Q9Mbf0mjSoPCBEzEQUIz2Iu98lREo2Bm5xqhFPmMnlos8B1NRp7GqoKExxYQ%2Fitems%2F01YZ3W6DACCF3VPPDM6ZC2MCIIUJOELB4C%3Fversion%3DPublished&amp;access_token=eyJ0eXAiOiJKV1QiLCJhbGciOiJub25lIn0.eyJhdWQiOiIwMDAwMDAwMy0wMDAwLTBmZjEtY2UwMC0wMDAwMDAwMDAwMDAvbXFvdXRsb29rLnNoYXJlcG9pbnQuY29tQDgyYzUxNGMxLWE3MTctNDA4Ny1iZTA2LWQ0MGQyMDcwYWQ1MiIsImlzcyI6IjAwMDAwMDAzLTAwMDAtMGZmMS1jZTAwLTAwMDAwMDAwMDAwMCIsIm5iZiI6IjE1NTg1ODU0MTciLCJleHAiOiIxNTU4NjA3MDE3IiwiZW5kcG9pbnR1cmwiOiJWNmhFb3ZkbU1lRFNSNUdyQlFHdzhIdnVsUCtzd3dvR0ZzVnFQOEZoSWY4PSIsImVuZHBvaW50dXJsTGVuZ3RoIjoiMTE2IiwiaXNsb29wYmFjayI6IlRydWUiLCJjaWQiOiJZV1kxTVdSbU9XVXRZekExTVMwNE1EQXdMVFZsWVRVdFpqY3pNR0poTUdRNVkyVXoiLCJ2ZXIiOiJoYXNoZWRwcm9vZnRva2VuIiwic2l0ZWlkIjoiTkRNM1ltTTBZMll0TVdKa015MDBPVGRtTFdFek5HRXRPRE5qTWpBME5HTmpORFF4Iiwic2lnbmluX3N0YXRlIjoiW1wia21zaVwiXSIsIm5hbWVpZCI6IjAjLmZ8bWVtYmVyc2hpcHxrYXRlLmRvZGRzQG1xLmVkdS5hdSIsIm5paSI6Im1pY3Jvc29mdC5zaGFyZXBvaW50IiwiaXN1c2VyIjoidHJ1ZSIsImNhY2hla2V5IjoiMGguZnxtZW1iZXJzaGlwfDEwMDM3ZmZlYTdhNGFmZjhAbGl2ZS5jb20iLCJ0dCI6IjAiLCJ1c2VQZXJzaXN0ZW50Q29va2llIjoiMyJ9.QmJrYWVtQVc4WWd3ekRWNjVZS2VVOWFTbzhTTDErYlQrMSsvVmY0dk53bz0&amp;encodeFailures=1&amp;width=485&amp;height=166&amp;srcWidth=485&amp;srcHeight=16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71" y="4727113"/>
            <a:ext cx="6358168" cy="21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81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Caveats**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impossible to teach a whole universe in one hour</a:t>
            </a:r>
          </a:p>
          <a:p>
            <a:r>
              <a:rPr lang="en-AU" dirty="0"/>
              <a:t>I am certainly not “All knowing”!</a:t>
            </a:r>
          </a:p>
          <a:p>
            <a:r>
              <a:rPr lang="en-AU" dirty="0"/>
              <a:t>Aim is to showcase some great bits of functionality</a:t>
            </a:r>
          </a:p>
          <a:p>
            <a:r>
              <a:rPr lang="en-AU" dirty="0"/>
              <a:t>Point you in the direction of finding out more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0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Little miss tidy verse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 Ladies Sydney</a:t>
            </a:r>
          </a:p>
          <a:p>
            <a:r>
              <a:rPr lang="en-AU" dirty="0"/>
              <a:t>Great source of learning material – details at the end of the slides.</a:t>
            </a:r>
          </a:p>
          <a:p>
            <a:r>
              <a:rPr lang="en-AU" dirty="0"/>
              <a:t>Before we start….</a:t>
            </a:r>
          </a:p>
        </p:txBody>
      </p:sp>
    </p:spTree>
    <p:extLst>
      <p:ext uri="{BB962C8B-B14F-4D97-AF65-F5344CB8AC3E}">
        <p14:creationId xmlns:p14="http://schemas.microsoft.com/office/powerpoint/2010/main" val="33457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8800" b="1" dirty="0">
                <a:solidFill>
                  <a:schemeClr val="bg1"/>
                </a:solidFill>
              </a:rPr>
              <a:t>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71" y="2506662"/>
            <a:ext cx="1179906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4400" b="1" dirty="0">
                <a:solidFill>
                  <a:schemeClr val="bg1"/>
                </a:solidFill>
                <a:latin typeface="+mj-lt"/>
              </a:rPr>
              <a:t>Create muscle memory for the commands you use. </a:t>
            </a:r>
          </a:p>
          <a:p>
            <a:pPr marL="0" indent="0" algn="ctr">
              <a:buNone/>
            </a:pPr>
            <a:r>
              <a:rPr lang="en-AU" sz="4400" b="1" dirty="0">
                <a:solidFill>
                  <a:schemeClr val="bg1"/>
                </a:solidFill>
                <a:latin typeface="+mj-lt"/>
              </a:rPr>
              <a:t>Try Never ever </a:t>
            </a:r>
            <a:r>
              <a:rPr lang="en-AU" sz="4400" b="1" dirty="0" err="1">
                <a:solidFill>
                  <a:schemeClr val="bg1"/>
                </a:solidFill>
                <a:latin typeface="+mj-lt"/>
              </a:rPr>
              <a:t>ever</a:t>
            </a:r>
            <a:r>
              <a:rPr lang="en-AU" sz="4400" b="1" dirty="0">
                <a:solidFill>
                  <a:schemeClr val="bg1"/>
                </a:solidFill>
                <a:latin typeface="+mj-lt"/>
              </a:rPr>
              <a:t> to copy and paste commands you’re trying to learn. </a:t>
            </a:r>
          </a:p>
        </p:txBody>
      </p:sp>
    </p:spTree>
    <p:extLst>
      <p:ext uri="{BB962C8B-B14F-4D97-AF65-F5344CB8AC3E}">
        <p14:creationId xmlns:p14="http://schemas.microsoft.com/office/powerpoint/2010/main" val="119636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10232A-C9A4-466D-8EB2-B1DED1B35142}"/>
              </a:ext>
            </a:extLst>
          </p:cNvPr>
          <p:cNvSpPr/>
          <p:nvPr/>
        </p:nvSpPr>
        <p:spPr>
          <a:xfrm>
            <a:off x="604024" y="1326994"/>
            <a:ext cx="1098395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/>
              <a:t>How to </a:t>
            </a:r>
            <a:r>
              <a:rPr lang="en-AU" sz="3200" b="1" dirty="0"/>
              <a:t>succeed at data science </a:t>
            </a:r>
            <a:r>
              <a:rPr lang="en-AU" sz="3200" dirty="0"/>
              <a:t>(or anything): Read, Do, Read, Do, Read, Do, Read, Do</a:t>
            </a:r>
          </a:p>
          <a:p>
            <a:endParaRPr lang="en-AU" sz="3200" dirty="0"/>
          </a:p>
          <a:p>
            <a:r>
              <a:rPr lang="en-AU" sz="3200" dirty="0"/>
              <a:t>How to stay stuck in data science (or anything): Read, Read, Read, Read, Do, Do, Do, Do.​</a:t>
            </a:r>
          </a:p>
          <a:p>
            <a:endParaRPr lang="en-AU" sz="3200" dirty="0"/>
          </a:p>
          <a:p>
            <a:r>
              <a:rPr lang="en-AU" sz="3200" dirty="0"/>
              <a:t>How to REALLY stay stuck in data science (or anything): Read, Copy and Paste code, Read, Copy and Paste Code</a:t>
            </a:r>
          </a:p>
        </p:txBody>
      </p:sp>
    </p:spTree>
    <p:extLst>
      <p:ext uri="{BB962C8B-B14F-4D97-AF65-F5344CB8AC3E}">
        <p14:creationId xmlns:p14="http://schemas.microsoft.com/office/powerpoint/2010/main" val="216008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http://res.cloudinary.com/syknapptic/image/upload/v1521320144/tidyverse_meme_oce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0" y="146343"/>
            <a:ext cx="9944560" cy="648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2733" y="6533783"/>
            <a:ext cx="735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>
                <a:hlinkClick r:id="rId4"/>
              </a:rPr>
              <a:t>https://syknapptic.netlify.com/2018/03/yet-another-tidyverse-intro/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87160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1812</Words>
  <Application>Microsoft Office PowerPoint</Application>
  <PresentationFormat>Widescreen</PresentationFormat>
  <Paragraphs>185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inherit</vt:lpstr>
      <vt:lpstr>Office Theme</vt:lpstr>
      <vt:lpstr>Introduction to the “tidyverse”</vt:lpstr>
      <vt:lpstr>Workshops on ZOOM</vt:lpstr>
      <vt:lpstr>Today’s workshop</vt:lpstr>
      <vt:lpstr>Where this workshop fits in…</vt:lpstr>
      <vt:lpstr>Caveats**</vt:lpstr>
      <vt:lpstr>Little miss tidy verse</vt:lpstr>
      <vt:lpstr>BUT…</vt:lpstr>
      <vt:lpstr>PowerPoint Presentation</vt:lpstr>
      <vt:lpstr>PowerPoint Presentation</vt:lpstr>
      <vt:lpstr>PowerPoint Presentation</vt:lpstr>
      <vt:lpstr>Lets get this universe into our computers.. </vt:lpstr>
      <vt:lpstr>CORE TIDYVERSE</vt:lpstr>
      <vt:lpstr>What is a package??</vt:lpstr>
      <vt:lpstr>KEY CONCEPT 1:  TIDY DATA</vt:lpstr>
      <vt:lpstr>PowerPoint Presentation</vt:lpstr>
      <vt:lpstr>What is tidy data..</vt:lpstr>
      <vt:lpstr>Messy Data</vt:lpstr>
      <vt:lpstr>Ways to Tidy it </vt:lpstr>
      <vt:lpstr>KEY CONCEPT 2:  THE PIPE</vt:lpstr>
      <vt:lpstr> THE PIPE</vt:lpstr>
      <vt:lpstr>PowerPoint Presentation</vt:lpstr>
      <vt:lpstr>PowerPoint Presentation</vt:lpstr>
      <vt:lpstr>DPLYR VERBS</vt:lpstr>
      <vt:lpstr>PowerPoint Presentation</vt:lpstr>
      <vt:lpstr>PowerPoint Presentation</vt:lpstr>
      <vt:lpstr>PowerPoint Presentation</vt:lpstr>
      <vt:lpstr>Lets put that all into practice: </vt:lpstr>
      <vt:lpstr>This was just the tip of the iceberg.. </vt:lpstr>
      <vt:lpstr>What's next..</vt:lpstr>
      <vt:lpstr>Useful resources:</vt:lpstr>
      <vt:lpstr>Next Workshops…</vt:lpstr>
    </vt:vector>
  </TitlesOfParts>
  <Company>Macquarie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Mrs Kate Dodds</dc:creator>
  <cp:lastModifiedBy>Mrs Kate Dodds</cp:lastModifiedBy>
  <cp:revision>68</cp:revision>
  <dcterms:created xsi:type="dcterms:W3CDTF">2019-05-06T00:53:29Z</dcterms:created>
  <dcterms:modified xsi:type="dcterms:W3CDTF">2020-04-02T02:16:50Z</dcterms:modified>
</cp:coreProperties>
</file>