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0" r:id="rId3"/>
    <p:sldId id="269" r:id="rId4"/>
    <p:sldId id="259" r:id="rId5"/>
    <p:sldId id="271" r:id="rId6"/>
    <p:sldId id="272" r:id="rId7"/>
    <p:sldId id="273" r:id="rId8"/>
    <p:sldId id="275" r:id="rId9"/>
    <p:sldId id="274" r:id="rId10"/>
    <p:sldId id="277" r:id="rId11"/>
    <p:sldId id="276" r:id="rId12"/>
    <p:sldId id="282" r:id="rId13"/>
    <p:sldId id="281" r:id="rId14"/>
    <p:sldId id="284" r:id="rId15"/>
    <p:sldId id="283" r:id="rId16"/>
    <p:sldId id="278" r:id="rId17"/>
    <p:sldId id="280" r:id="rId18"/>
    <p:sldId id="279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642D5-B54E-4A1D-89D1-B9B0C78096F6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AE0D3-2D22-4A72-BDDA-444D7640EA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759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4BCC-6857-44FE-B400-E48E6E151021}" type="datetime1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647C-DBE1-450B-B42B-9E30FE19A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0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CF48-947B-45D0-9286-7C5A9FC8BFE0}" type="datetime1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647C-DBE1-450B-B42B-9E30FE19A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66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75FC-6DB0-4F5B-AD60-8E330FAE8EAB}" type="datetime1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647C-DBE1-450B-B42B-9E30FE19A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70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5DD0-A13E-48D6-AFF9-8A69AA6A09CD}" type="datetime1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647C-DBE1-450B-B42B-9E30FE19A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25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49DD6-E8DD-4773-811C-8E868141920C}" type="datetime1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647C-DBE1-450B-B42B-9E30FE19A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35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F7C5-7EFF-471F-A295-53010D1FB44F}" type="datetime1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647C-DBE1-450B-B42B-9E30FE19A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84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E57E1-CB09-49CB-8AD6-AAF7A3ADB879}" type="datetime1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647C-DBE1-450B-B42B-9E30FE19A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40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EB7F-6E7E-41F6-9D4F-98F23BE68344}" type="datetime1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647C-DBE1-450B-B42B-9E30FE19A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31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DEE7-EFF6-4C8D-90C0-CA7B6457A311}" type="datetime1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647C-DBE1-450B-B42B-9E30FE19A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14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08A5-3B06-4377-A075-B28EA2205B87}" type="datetime1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647C-DBE1-450B-B42B-9E30FE19A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64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9FC7-C177-4BFA-B6BB-EA3B5E05CFA1}" type="datetime1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647C-DBE1-450B-B42B-9E30FE19A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7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1C53D-92FB-4D7C-812A-629248846AF3}" type="datetime1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4647C-DBE1-450B-B42B-9E30FE19A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52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Queuing Theory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HW2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376738"/>
            <a:ext cx="9144000" cy="614362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107503516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通訊四 湯哲瑋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647C-DBE1-450B-B42B-9E30FE19A6D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5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647C-DBE1-450B-B42B-9E30FE19A6D1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215900"/>
            <a:ext cx="3855904" cy="634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25903" y="312837"/>
            <a:ext cx="3652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M/M/2 mean queue length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線接點 5"/>
          <p:cNvCxnSpPr/>
          <p:nvPr/>
        </p:nvCxnSpPr>
        <p:spPr>
          <a:xfrm flipV="1">
            <a:off x="1357080" y="2878792"/>
            <a:ext cx="8673249" cy="258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向右箭號 6"/>
          <p:cNvSpPr/>
          <p:nvPr/>
        </p:nvSpPr>
        <p:spPr>
          <a:xfrm rot="5400000">
            <a:off x="1958720" y="2533791"/>
            <a:ext cx="556143" cy="185630"/>
          </a:xfrm>
          <a:prstGeom prst="rightArrow">
            <a:avLst>
              <a:gd name="adj1" fmla="val 50000"/>
              <a:gd name="adj2" fmla="val 52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2565672" y="1988607"/>
            <a:ext cx="0" cy="178037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3906347" y="1975907"/>
            <a:ext cx="0" cy="178037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5341447" y="1935152"/>
            <a:ext cx="0" cy="178037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6720744" y="1935152"/>
            <a:ext cx="0" cy="178037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8066944" y="1935152"/>
            <a:ext cx="0" cy="178037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9277755" y="1935152"/>
            <a:ext cx="0" cy="178037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074631" y="3715522"/>
            <a:ext cx="103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= 1 sec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389262" y="3715522"/>
            <a:ext cx="103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= 2 sec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823010" y="3751612"/>
            <a:ext cx="103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= 6 sec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416597" y="1554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33496" y="1494757"/>
            <a:ext cx="1886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in system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48786" y="1139879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in queue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416597" y="1148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751653" y="1554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545610" y="114895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2-1=1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980764" y="153076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3-1=2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179648" y="11362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0042766" y="269412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線接點 25"/>
          <p:cNvCxnSpPr/>
          <p:nvPr/>
        </p:nvCxnSpPr>
        <p:spPr>
          <a:xfrm flipV="1">
            <a:off x="381682" y="1494757"/>
            <a:ext cx="11086877" cy="235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向右箭號 26"/>
          <p:cNvSpPr/>
          <p:nvPr/>
        </p:nvSpPr>
        <p:spPr>
          <a:xfrm rot="5400000">
            <a:off x="3103466" y="2533791"/>
            <a:ext cx="556143" cy="185630"/>
          </a:xfrm>
          <a:prstGeom prst="rightArrow">
            <a:avLst>
              <a:gd name="adj1" fmla="val 50000"/>
              <a:gd name="adj2" fmla="val 52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右箭號 27"/>
          <p:cNvSpPr/>
          <p:nvPr/>
        </p:nvSpPr>
        <p:spPr>
          <a:xfrm rot="5400000">
            <a:off x="4697221" y="3076038"/>
            <a:ext cx="556143" cy="185630"/>
          </a:xfrm>
          <a:prstGeom prst="rightArrow">
            <a:avLst>
              <a:gd name="adj1" fmla="val 50000"/>
              <a:gd name="adj2" fmla="val 52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向右箭號 28"/>
          <p:cNvSpPr/>
          <p:nvPr/>
        </p:nvSpPr>
        <p:spPr>
          <a:xfrm rot="5400000">
            <a:off x="5449795" y="3103776"/>
            <a:ext cx="556143" cy="185630"/>
          </a:xfrm>
          <a:prstGeom prst="rightArrow">
            <a:avLst>
              <a:gd name="adj1" fmla="val 50000"/>
              <a:gd name="adj2" fmla="val 52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向右箭號 29"/>
          <p:cNvSpPr/>
          <p:nvPr/>
        </p:nvSpPr>
        <p:spPr>
          <a:xfrm rot="5400000">
            <a:off x="4350712" y="2518717"/>
            <a:ext cx="556143" cy="185630"/>
          </a:xfrm>
          <a:prstGeom prst="rightArrow">
            <a:avLst>
              <a:gd name="adj1" fmla="val 50000"/>
              <a:gd name="adj2" fmla="val 52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右箭號 30"/>
          <p:cNvSpPr/>
          <p:nvPr/>
        </p:nvSpPr>
        <p:spPr>
          <a:xfrm rot="5400000">
            <a:off x="5822967" y="2493861"/>
            <a:ext cx="556143" cy="185630"/>
          </a:xfrm>
          <a:prstGeom prst="rightArrow">
            <a:avLst>
              <a:gd name="adj1" fmla="val 50000"/>
              <a:gd name="adj2" fmla="val 52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右箭號 31"/>
          <p:cNvSpPr/>
          <p:nvPr/>
        </p:nvSpPr>
        <p:spPr>
          <a:xfrm rot="5400000">
            <a:off x="6858523" y="3094684"/>
            <a:ext cx="556143" cy="185630"/>
          </a:xfrm>
          <a:prstGeom prst="rightArrow">
            <a:avLst>
              <a:gd name="adj1" fmla="val 50000"/>
              <a:gd name="adj2" fmla="val 52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32"/>
          <p:cNvSpPr/>
          <p:nvPr/>
        </p:nvSpPr>
        <p:spPr>
          <a:xfrm rot="5400000">
            <a:off x="7207684" y="2493862"/>
            <a:ext cx="556143" cy="185630"/>
          </a:xfrm>
          <a:prstGeom prst="rightArrow">
            <a:avLst>
              <a:gd name="adj1" fmla="val 50000"/>
              <a:gd name="adj2" fmla="val 52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 rot="5400000">
            <a:off x="8184432" y="2518716"/>
            <a:ext cx="556143" cy="185630"/>
          </a:xfrm>
          <a:prstGeom prst="rightArrow">
            <a:avLst>
              <a:gd name="adj1" fmla="val 50000"/>
              <a:gd name="adj2" fmla="val 52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6315820" y="1528783"/>
            <a:ext cx="80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2+0=2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6343182" y="1080655"/>
            <a:ext cx="80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2-2=0</a:t>
            </a:r>
            <a:endParaRPr lang="zh-TW" altLang="en-US" dirty="0"/>
          </a:p>
        </p:txBody>
      </p:sp>
      <p:cxnSp>
        <p:nvCxnSpPr>
          <p:cNvPr id="37" name="直線接點 36"/>
          <p:cNvCxnSpPr/>
          <p:nvPr/>
        </p:nvCxnSpPr>
        <p:spPr>
          <a:xfrm>
            <a:off x="7485755" y="1264639"/>
            <a:ext cx="237142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7485755" y="1713449"/>
            <a:ext cx="237142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885177" y="4494319"/>
            <a:ext cx="837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將前一題得到的兩個 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departure time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array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合併，然後做 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sorting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902496" y="336076"/>
            <a:ext cx="5840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用和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M/M/1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相似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的方法求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mean queue length</a:t>
            </a:r>
          </a:p>
        </p:txBody>
      </p:sp>
      <p:sp>
        <p:nvSpPr>
          <p:cNvPr id="41" name="文字方塊 40"/>
          <p:cNvSpPr txBox="1"/>
          <p:nvPr/>
        </p:nvSpPr>
        <p:spPr>
          <a:xfrm>
            <a:off x="1143348" y="4922866"/>
            <a:ext cx="1097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因為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M/M/2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有可能先進的後出，所以會有排在前面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index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departure time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比後面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index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的大，就不符合上圖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213468" y="5775446"/>
            <a:ext cx="1045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umber of arrival – number of departure – 2  = number of packets  in system – 2 = number of packets in queue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885177" y="5434818"/>
            <a:ext cx="344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number of packets in system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&gt;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圖片 4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043" t="18983" r="18982" b="18364"/>
          <a:stretch/>
        </p:blipFill>
        <p:spPr>
          <a:xfrm>
            <a:off x="97777" y="4332189"/>
            <a:ext cx="787400" cy="736601"/>
          </a:xfrm>
          <a:prstGeom prst="rect">
            <a:avLst/>
          </a:prstGeom>
        </p:spPr>
      </p:pic>
      <p:sp>
        <p:nvSpPr>
          <p:cNvPr id="45" name="文字方塊 44"/>
          <p:cNvSpPr txBox="1"/>
          <p:nvPr/>
        </p:nvSpPr>
        <p:spPr>
          <a:xfrm>
            <a:off x="4833468" y="34275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599433" y="34279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50" name="手繪多邊形 49"/>
          <p:cNvSpPr/>
          <p:nvPr/>
        </p:nvSpPr>
        <p:spPr>
          <a:xfrm>
            <a:off x="4610100" y="2971800"/>
            <a:ext cx="1270000" cy="1433909"/>
          </a:xfrm>
          <a:custGeom>
            <a:avLst/>
            <a:gdLst>
              <a:gd name="connsiteX0" fmla="*/ 0 w 1270000"/>
              <a:gd name="connsiteY0" fmla="*/ 0 h 1433909"/>
              <a:gd name="connsiteX1" fmla="*/ 292100 w 1270000"/>
              <a:gd name="connsiteY1" fmla="*/ 1282700 h 1433909"/>
              <a:gd name="connsiteX2" fmla="*/ 1270000 w 1270000"/>
              <a:gd name="connsiteY2" fmla="*/ 1358900 h 143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1433909">
                <a:moveTo>
                  <a:pt x="0" y="0"/>
                </a:moveTo>
                <a:cubicBezTo>
                  <a:pt x="40216" y="528108"/>
                  <a:pt x="80433" y="1056217"/>
                  <a:pt x="292100" y="1282700"/>
                </a:cubicBezTo>
                <a:cubicBezTo>
                  <a:pt x="503767" y="1509183"/>
                  <a:pt x="886883" y="1434041"/>
                  <a:pt x="1270000" y="1358900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/>
          <p:cNvSpPr txBox="1"/>
          <p:nvPr/>
        </p:nvSpPr>
        <p:spPr>
          <a:xfrm>
            <a:off x="5901119" y="410492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7030A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 </a:t>
            </a:r>
            <a:r>
              <a:rPr lang="en-US" altLang="zh-TW" dirty="0" smtClean="0">
                <a:solidFill>
                  <a:srgbClr val="7030A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 1</a:t>
            </a:r>
            <a:endParaRPr lang="zh-TW" altLang="en-US" dirty="0">
              <a:solidFill>
                <a:srgbClr val="7030A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53" name="肘形接點 52"/>
          <p:cNvCxnSpPr/>
          <p:nvPr/>
        </p:nvCxnSpPr>
        <p:spPr>
          <a:xfrm rot="16200000" flipH="1">
            <a:off x="4517895" y="2274467"/>
            <a:ext cx="549602" cy="365191"/>
          </a:xfrm>
          <a:prstGeom prst="bentConnector3">
            <a:avLst>
              <a:gd name="adj1" fmla="val 1474"/>
            </a:avLst>
          </a:prstGeom>
          <a:ln w="28575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接點 54"/>
          <p:cNvCxnSpPr/>
          <p:nvPr/>
        </p:nvCxnSpPr>
        <p:spPr>
          <a:xfrm>
            <a:off x="4573123" y="1927756"/>
            <a:ext cx="1177153" cy="751141"/>
          </a:xfrm>
          <a:prstGeom prst="bentConnector3">
            <a:avLst>
              <a:gd name="adj1" fmla="val 98549"/>
            </a:avLst>
          </a:prstGeom>
          <a:ln w="28575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57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647C-DBE1-450B-B42B-9E30FE19A6D1}" type="slidenum">
              <a:rPr lang="zh-TW" altLang="en-US" smtClean="0"/>
              <a:t>11</a:t>
            </a:fld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215900"/>
            <a:ext cx="3855904" cy="634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25903" y="312837"/>
            <a:ext cx="3652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M/M/2 mean queue length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169527" y="2025803"/>
            <a:ext cx="1415772" cy="461665"/>
            <a:chOff x="310212" y="1133284"/>
            <a:chExt cx="1415772" cy="461665"/>
          </a:xfrm>
        </p:grpSpPr>
        <p:sp>
          <p:nvSpPr>
            <p:cNvPr id="7" name="圓角矩形 6"/>
            <p:cNvSpPr/>
            <p:nvPr/>
          </p:nvSpPr>
          <p:spPr>
            <a:xfrm>
              <a:off x="310212" y="1133284"/>
              <a:ext cx="1415772" cy="461665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310212" y="113328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模擬</a:t>
              </a:r>
              <a:r>
                <a:rPr lang="zh-TW" altLang="en-US" sz="24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結果</a:t>
              </a: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1169527" y="4108846"/>
            <a:ext cx="1415772" cy="465191"/>
            <a:chOff x="310212" y="3571927"/>
            <a:chExt cx="1415772" cy="465191"/>
          </a:xfrm>
        </p:grpSpPr>
        <p:sp>
          <p:nvSpPr>
            <p:cNvPr id="10" name="圓角矩形 9"/>
            <p:cNvSpPr/>
            <p:nvPr/>
          </p:nvSpPr>
          <p:spPr>
            <a:xfrm>
              <a:off x="310212" y="3571927"/>
              <a:ext cx="1415772" cy="461665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464100" y="3575453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理論值</a:t>
              </a:r>
              <a:endParaRPr lang="zh-TW" altLang="en-US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2"/>
          <a:srcRect l="15609" t="68413" r="53672" b="21428"/>
          <a:stretch/>
        </p:blipFill>
        <p:spPr>
          <a:xfrm>
            <a:off x="2739186" y="2316680"/>
            <a:ext cx="7333727" cy="1515751"/>
          </a:xfrm>
          <a:prstGeom prst="rect">
            <a:avLst/>
          </a:prstGeom>
        </p:spPr>
      </p:pic>
      <p:grpSp>
        <p:nvGrpSpPr>
          <p:cNvPr id="15" name="群組 14"/>
          <p:cNvGrpSpPr/>
          <p:nvPr/>
        </p:nvGrpSpPr>
        <p:grpSpPr>
          <a:xfrm>
            <a:off x="2739187" y="4402804"/>
            <a:ext cx="7333727" cy="2135491"/>
            <a:chOff x="2739187" y="4009104"/>
            <a:chExt cx="7333727" cy="2135491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3"/>
            <a:srcRect l="15555" t="76112" r="48195" b="7000"/>
            <a:stretch/>
          </p:blipFill>
          <p:spPr>
            <a:xfrm>
              <a:off x="2739187" y="4009104"/>
              <a:ext cx="7333727" cy="2135491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2873829" y="4673600"/>
              <a:ext cx="6676571" cy="116114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323415" y="1078993"/>
                <a:ext cx="34153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1. 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符合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Little‘s Theorem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endPara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415" y="1078993"/>
                <a:ext cx="3415359" cy="369332"/>
              </a:xfrm>
              <a:prstGeom prst="rect">
                <a:avLst/>
              </a:prstGeom>
              <a:blipFill>
                <a:blip r:embed="rId4"/>
                <a:stretch>
                  <a:fillRect l="-1429" t="-8197" b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1323415" y="1470460"/>
            <a:ext cx="860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 lambda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越大，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mean queue length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會越大很合理，因為來的越快需要等的時間會越長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1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647C-DBE1-450B-B42B-9E30FE19A6D1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215900"/>
            <a:ext cx="4368800" cy="634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25903" y="312837"/>
            <a:ext cx="4242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M/M/1/k </a:t>
            </a:r>
            <a:r>
              <a:rPr lang="en-US" altLang="zh-TW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blocking </a:t>
            </a:r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63746" y="935056"/>
            <a:ext cx="1043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先用原始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arrival array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departure array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去判斷誰會被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blocked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數前面有多少人來跟多少人走來判斷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408211"/>
              </p:ext>
            </p:extLst>
          </p:nvPr>
        </p:nvGraphicFramePr>
        <p:xfrm>
          <a:off x="2950378" y="1468008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4593228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913490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174198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00480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26762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594553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15582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202107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588453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57355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5.7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5.9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6.15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8652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109456"/>
              </p:ext>
            </p:extLst>
          </p:nvPr>
        </p:nvGraphicFramePr>
        <p:xfrm>
          <a:off x="2950378" y="2060657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4593228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913490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174198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00480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26762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594553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15582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202107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588453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57355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13.1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86526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450538"/>
              </p:ext>
            </p:extLst>
          </p:nvPr>
        </p:nvGraphicFramePr>
        <p:xfrm>
          <a:off x="2950378" y="327620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4593228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913490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174198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00480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26762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594553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15582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202107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588453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57355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1.3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5.7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6.1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98652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407553"/>
              </p:ext>
            </p:extLst>
          </p:nvPr>
        </p:nvGraphicFramePr>
        <p:xfrm>
          <a:off x="2950378" y="3868853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4593228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913490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174198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00480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26762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594553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15582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202107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588453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57355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6.2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6.6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986526"/>
                  </a:ext>
                </a:extLst>
              </a:tr>
            </a:tbl>
          </a:graphicData>
        </a:graphic>
      </p:graphicFrame>
      <p:sp>
        <p:nvSpPr>
          <p:cNvPr id="20" name="手繪多邊形 19"/>
          <p:cNvSpPr/>
          <p:nvPr/>
        </p:nvSpPr>
        <p:spPr>
          <a:xfrm>
            <a:off x="5781174" y="2424023"/>
            <a:ext cx="859316" cy="143255"/>
          </a:xfrm>
          <a:custGeom>
            <a:avLst/>
            <a:gdLst>
              <a:gd name="connsiteX0" fmla="*/ 0 w 859316"/>
              <a:gd name="connsiteY0" fmla="*/ 11016 h 143255"/>
              <a:gd name="connsiteX1" fmla="*/ 407625 w 859316"/>
              <a:gd name="connsiteY1" fmla="*/ 143219 h 143255"/>
              <a:gd name="connsiteX2" fmla="*/ 859316 w 859316"/>
              <a:gd name="connsiteY2" fmla="*/ 0 h 14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9316" h="143255">
                <a:moveTo>
                  <a:pt x="0" y="11016"/>
                </a:moveTo>
                <a:cubicBezTo>
                  <a:pt x="132203" y="78035"/>
                  <a:pt x="264406" y="145055"/>
                  <a:pt x="407625" y="143219"/>
                </a:cubicBezTo>
                <a:cubicBezTo>
                  <a:pt x="550844" y="141383"/>
                  <a:pt x="705080" y="70691"/>
                  <a:pt x="859316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6059989" y="25672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手繪多邊形 21"/>
          <p:cNvSpPr/>
          <p:nvPr/>
        </p:nvSpPr>
        <p:spPr>
          <a:xfrm>
            <a:off x="7409834" y="2433005"/>
            <a:ext cx="859316" cy="143255"/>
          </a:xfrm>
          <a:custGeom>
            <a:avLst/>
            <a:gdLst>
              <a:gd name="connsiteX0" fmla="*/ 0 w 859316"/>
              <a:gd name="connsiteY0" fmla="*/ 11016 h 143255"/>
              <a:gd name="connsiteX1" fmla="*/ 407625 w 859316"/>
              <a:gd name="connsiteY1" fmla="*/ 143219 h 143255"/>
              <a:gd name="connsiteX2" fmla="*/ 859316 w 859316"/>
              <a:gd name="connsiteY2" fmla="*/ 0 h 14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9316" h="143255">
                <a:moveTo>
                  <a:pt x="0" y="11016"/>
                </a:moveTo>
                <a:cubicBezTo>
                  <a:pt x="132203" y="78035"/>
                  <a:pt x="264406" y="145055"/>
                  <a:pt x="407625" y="143219"/>
                </a:cubicBezTo>
                <a:cubicBezTo>
                  <a:pt x="550844" y="141383"/>
                  <a:pt x="705080" y="70691"/>
                  <a:pt x="859316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7602889" y="256637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群組 44"/>
          <p:cNvGrpSpPr/>
          <p:nvPr/>
        </p:nvGrpSpPr>
        <p:grpSpPr>
          <a:xfrm>
            <a:off x="1935525" y="5269525"/>
            <a:ext cx="7298793" cy="1477328"/>
            <a:chOff x="3699593" y="5387635"/>
            <a:chExt cx="7298793" cy="1477328"/>
          </a:xfrm>
        </p:grpSpPr>
        <p:sp>
          <p:nvSpPr>
            <p:cNvPr id="30" name="圓角矩形 29"/>
            <p:cNvSpPr/>
            <p:nvPr/>
          </p:nvSpPr>
          <p:spPr>
            <a:xfrm>
              <a:off x="4656639" y="5971922"/>
              <a:ext cx="465550" cy="27976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圓角矩形 27"/>
            <p:cNvSpPr/>
            <p:nvPr/>
          </p:nvSpPr>
          <p:spPr>
            <a:xfrm>
              <a:off x="4656639" y="5416014"/>
              <a:ext cx="2097943" cy="28873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3699593" y="5387635"/>
              <a:ext cx="7298793" cy="14773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	If (*ptr5&gt;arrival time)</a:t>
              </a:r>
            </a:p>
            <a:p>
              <a:r>
                <a: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		Departure time = </a:t>
              </a:r>
              <a:r>
                <a:rPr lang="zh-TW" altLang="en-US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前一個</a:t>
              </a:r>
              <a:r>
                <a: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departure time + </a:t>
              </a:r>
              <a:r>
                <a:rPr lang="zh-TW" altLang="en-US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我的</a:t>
              </a:r>
              <a:r>
                <a: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service</a:t>
              </a:r>
            </a:p>
            <a:p>
              <a:r>
                <a: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	Else</a:t>
              </a:r>
            </a:p>
            <a:p>
              <a:r>
                <a: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		Departure 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time = 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我的</a:t>
              </a:r>
              <a:r>
                <a: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departure 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time + 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我的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service </a:t>
              </a:r>
              <a:r>
                <a: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time</a:t>
              </a:r>
            </a:p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	</a:t>
              </a:r>
              <a:r>
                <a: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ptr5 = 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Departure </a:t>
              </a:r>
              <a:r>
                <a: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time[z] + </a:t>
              </a:r>
              <a:r>
                <a:rPr lang="en-US" altLang="zh-TW" dirty="0" err="1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i</a:t>
              </a:r>
              <a:r>
                <a: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;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手繪多邊形 25"/>
          <p:cNvSpPr/>
          <p:nvPr/>
        </p:nvSpPr>
        <p:spPr>
          <a:xfrm>
            <a:off x="9041263" y="2442892"/>
            <a:ext cx="859316" cy="143255"/>
          </a:xfrm>
          <a:custGeom>
            <a:avLst/>
            <a:gdLst>
              <a:gd name="connsiteX0" fmla="*/ 0 w 859316"/>
              <a:gd name="connsiteY0" fmla="*/ 11016 h 143255"/>
              <a:gd name="connsiteX1" fmla="*/ 407625 w 859316"/>
              <a:gd name="connsiteY1" fmla="*/ 143219 h 143255"/>
              <a:gd name="connsiteX2" fmla="*/ 859316 w 859316"/>
              <a:gd name="connsiteY2" fmla="*/ 0 h 14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9316" h="143255">
                <a:moveTo>
                  <a:pt x="0" y="11016"/>
                </a:moveTo>
                <a:cubicBezTo>
                  <a:pt x="132203" y="78035"/>
                  <a:pt x="264406" y="145055"/>
                  <a:pt x="407625" y="143219"/>
                </a:cubicBezTo>
                <a:cubicBezTo>
                  <a:pt x="550844" y="141383"/>
                  <a:pt x="705080" y="70691"/>
                  <a:pt x="859316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9234318" y="257626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098764" y="526952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case 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2098764" y="580903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case 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 flipV="1">
            <a:off x="9446810" y="4193336"/>
            <a:ext cx="0" cy="29101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9157019" y="4455718"/>
            <a:ext cx="579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ptr5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12633" y="2057591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departure_time</a:t>
            </a:r>
            <a:endParaRPr lang="en-US" altLang="zh-TW" b="0" dirty="0">
              <a:solidFill>
                <a:schemeClr val="accent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39269" y="1468310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arrival_time</a:t>
            </a:r>
            <a:endParaRPr lang="en-US" altLang="zh-TW" b="0" dirty="0">
              <a:solidFill>
                <a:schemeClr val="accent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03528" y="3862222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departure_time</a:t>
            </a:r>
            <a:endParaRPr lang="en-US" altLang="zh-TW" b="0" dirty="0">
              <a:solidFill>
                <a:schemeClr val="accent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41181" y="3272941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arrival_time</a:t>
            </a:r>
            <a:endParaRPr lang="en-US" altLang="zh-TW" b="0" dirty="0">
              <a:solidFill>
                <a:schemeClr val="accent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0" name="直線單箭頭接點 39"/>
          <p:cNvCxnSpPr>
            <a:stCxn id="35" idx="2"/>
            <a:endCxn id="38" idx="0"/>
          </p:cNvCxnSpPr>
          <p:nvPr/>
        </p:nvCxnSpPr>
        <p:spPr>
          <a:xfrm>
            <a:off x="1791427" y="2426923"/>
            <a:ext cx="1911" cy="846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548499" y="4744933"/>
            <a:ext cx="9013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如果沒被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block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arrival time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不變，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departure time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要利用前一個非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departure time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來計算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043" t="18983" r="18982" b="18364"/>
          <a:stretch/>
        </p:blipFill>
        <p:spPr>
          <a:xfrm>
            <a:off x="789654" y="4500753"/>
            <a:ext cx="787400" cy="736601"/>
          </a:xfrm>
          <a:prstGeom prst="rect">
            <a:avLst/>
          </a:prstGeom>
        </p:spPr>
      </p:pic>
      <p:sp>
        <p:nvSpPr>
          <p:cNvPr id="46" name="文字方塊 45"/>
          <p:cNvSpPr txBox="1"/>
          <p:nvPr/>
        </p:nvSpPr>
        <p:spPr>
          <a:xfrm>
            <a:off x="4427918" y="365066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k=2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為例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40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647C-DBE1-450B-B42B-9E30FE19A6D1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215900"/>
            <a:ext cx="4368800" cy="634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25903" y="312837"/>
            <a:ext cx="4242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M/M/1/k </a:t>
            </a:r>
            <a:r>
              <a:rPr lang="en-US" altLang="zh-TW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blocking </a:t>
            </a:r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15927" t="33758" r="65154" b="37348"/>
          <a:stretch/>
        </p:blipFill>
        <p:spPr>
          <a:xfrm>
            <a:off x="1864838" y="2797175"/>
            <a:ext cx="3292342" cy="3559175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1258551" y="2048799"/>
            <a:ext cx="1415772" cy="461665"/>
            <a:chOff x="310212" y="1133284"/>
            <a:chExt cx="1415772" cy="461665"/>
          </a:xfrm>
        </p:grpSpPr>
        <p:sp>
          <p:nvSpPr>
            <p:cNvPr id="9" name="圓角矩形 8"/>
            <p:cNvSpPr/>
            <p:nvPr/>
          </p:nvSpPr>
          <p:spPr>
            <a:xfrm>
              <a:off x="310212" y="1133284"/>
              <a:ext cx="1415772" cy="461665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310212" y="113328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模擬</a:t>
              </a:r>
              <a:r>
                <a:rPr lang="zh-TW" altLang="en-US" sz="24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結果</a:t>
              </a:r>
            </a:p>
          </p:txBody>
        </p:sp>
      </p:grp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915" y="2007588"/>
            <a:ext cx="1426588" cy="646232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832823" y="1061213"/>
            <a:ext cx="866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 k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越大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blocking rate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越低，因為可以容納的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number in queue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越大，越不容易被丟掉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32823" y="1419781"/>
            <a:ext cx="8584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 Lambda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越大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blocking rate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越高，因為來的速率變快，越容易達到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max queue length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022033"/>
              </p:ext>
            </p:extLst>
          </p:nvPr>
        </p:nvGraphicFramePr>
        <p:xfrm>
          <a:off x="6596961" y="2986651"/>
          <a:ext cx="4027278" cy="3180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639">
                  <a:extLst>
                    <a:ext uri="{9D8B030D-6E8A-4147-A177-3AD203B41FA5}">
                      <a16:colId xmlns:a16="http://schemas.microsoft.com/office/drawing/2014/main" val="1879937868"/>
                    </a:ext>
                  </a:extLst>
                </a:gridCol>
                <a:gridCol w="2013639">
                  <a:extLst>
                    <a:ext uri="{9D8B030D-6E8A-4147-A177-3AD203B41FA5}">
                      <a16:colId xmlns:a16="http://schemas.microsoft.com/office/drawing/2014/main" val="866865950"/>
                    </a:ext>
                  </a:extLst>
                </a:gridCol>
              </a:tblGrid>
              <a:tr h="53003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M/M/1/2 Blocking 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867142"/>
                  </a:ext>
                </a:extLst>
              </a:tr>
              <a:tr h="530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0.21053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0.33333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98529"/>
                  </a:ext>
                </a:extLst>
              </a:tr>
              <a:tr h="53003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M/M/1/4 Blocking rate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140752"/>
                  </a:ext>
                </a:extLst>
              </a:tr>
              <a:tr h="530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0.07583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0.20000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761318"/>
                  </a:ext>
                </a:extLst>
              </a:tr>
              <a:tr h="53003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M/M/1/6 mean queue</a:t>
                      </a:r>
                      <a:r>
                        <a:rPr lang="en-US" altLang="zh-TW" baseline="0" dirty="0" smtClean="0"/>
                        <a:t> length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84362"/>
                  </a:ext>
                </a:extLst>
              </a:tr>
              <a:tr h="530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0.03108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0.14286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626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5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647C-DBE1-450B-B42B-9E30FE19A6D1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" y="215900"/>
            <a:ext cx="4065224" cy="634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25903" y="312837"/>
            <a:ext cx="3939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M/M/1/k </a:t>
            </a:r>
            <a:r>
              <a:rPr lang="en-US" altLang="zh-TW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queue length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797858"/>
              </p:ext>
            </p:extLst>
          </p:nvPr>
        </p:nvGraphicFramePr>
        <p:xfrm>
          <a:off x="2810928" y="134686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4593228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913490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174198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00480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26762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594553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15582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202107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588453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57355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1.3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5.7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6.1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98652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339615"/>
              </p:ext>
            </p:extLst>
          </p:nvPr>
        </p:nvGraphicFramePr>
        <p:xfrm>
          <a:off x="2810928" y="1939518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4593228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913490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174198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00480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26762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594553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15582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202107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588453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57355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6.2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6.6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986526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853341" y="4433292"/>
            <a:ext cx="6890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前一題由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M/M/1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得到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M/M/1/k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arrival array 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departure array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065224" y="359003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k=2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為例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53341" y="4961250"/>
            <a:ext cx="9079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因為要將被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blocked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掉的人去掉，最簡單的方式就是做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sorting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，把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移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至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最前面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53341" y="5489208"/>
            <a:ext cx="1089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然後從第一個非零的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arrival time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departure time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M/M/1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M/M/2 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相同的方法去算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mean queue length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53341" y="5847889"/>
            <a:ext cx="7420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因為已經把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blocked 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的人移掉了，所以後面那些人一定不會發生被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blocked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的情況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665087"/>
              </p:ext>
            </p:extLst>
          </p:nvPr>
        </p:nvGraphicFramePr>
        <p:xfrm>
          <a:off x="2810928" y="300712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4593228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913490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174198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00480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26762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594553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15582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202107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588453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57355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1.3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5.7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6.1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986526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129713"/>
              </p:ext>
            </p:extLst>
          </p:nvPr>
        </p:nvGraphicFramePr>
        <p:xfrm>
          <a:off x="2810928" y="359977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4593228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913490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174198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00480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26762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594553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15582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202107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588453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57355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6.2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6.6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986526"/>
                  </a:ext>
                </a:extLst>
              </a:tr>
            </a:tbl>
          </a:graphicData>
        </a:graphic>
      </p:graphicFrame>
      <p:sp>
        <p:nvSpPr>
          <p:cNvPr id="31" name="向下箭號 30"/>
          <p:cNvSpPr/>
          <p:nvPr/>
        </p:nvSpPr>
        <p:spPr>
          <a:xfrm>
            <a:off x="6705600" y="2448011"/>
            <a:ext cx="337063" cy="42263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853341" y="1935863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departure_time</a:t>
            </a:r>
            <a:endParaRPr lang="en-US" altLang="zh-TW" b="0" dirty="0">
              <a:solidFill>
                <a:schemeClr val="accent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79977" y="1346582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arrival_time</a:t>
            </a:r>
            <a:endParaRPr lang="en-US" altLang="zh-TW" b="0" dirty="0">
              <a:solidFill>
                <a:schemeClr val="accent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53341" y="3601282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departure_time</a:t>
            </a:r>
            <a:endParaRPr lang="en-US" altLang="zh-TW" b="0" dirty="0">
              <a:solidFill>
                <a:schemeClr val="accent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79977" y="3012001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arrival_time</a:t>
            </a:r>
            <a:endParaRPr lang="en-US" altLang="zh-TW" b="0" dirty="0">
              <a:solidFill>
                <a:schemeClr val="accent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9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647C-DBE1-450B-B42B-9E30FE19A6D1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" y="215900"/>
            <a:ext cx="4065224" cy="634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25903" y="312837"/>
            <a:ext cx="3939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M/M/1/k </a:t>
            </a:r>
            <a:r>
              <a:rPr lang="en-US" altLang="zh-TW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queue length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258551" y="2048799"/>
            <a:ext cx="1415772" cy="461665"/>
            <a:chOff x="310212" y="1133284"/>
            <a:chExt cx="1415772" cy="461665"/>
          </a:xfrm>
        </p:grpSpPr>
        <p:sp>
          <p:nvSpPr>
            <p:cNvPr id="7" name="圓角矩形 6"/>
            <p:cNvSpPr/>
            <p:nvPr/>
          </p:nvSpPr>
          <p:spPr>
            <a:xfrm>
              <a:off x="310212" y="1133284"/>
              <a:ext cx="1415772" cy="461665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310212" y="113328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模擬</a:t>
              </a:r>
              <a:r>
                <a:rPr lang="zh-TW" altLang="en-US" sz="24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結果</a:t>
              </a:r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915" y="2007588"/>
            <a:ext cx="1426588" cy="646232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768673"/>
              </p:ext>
            </p:extLst>
          </p:nvPr>
        </p:nvGraphicFramePr>
        <p:xfrm>
          <a:off x="6773094" y="3023886"/>
          <a:ext cx="4027278" cy="3180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639">
                  <a:extLst>
                    <a:ext uri="{9D8B030D-6E8A-4147-A177-3AD203B41FA5}">
                      <a16:colId xmlns:a16="http://schemas.microsoft.com/office/drawing/2014/main" val="1879937868"/>
                    </a:ext>
                  </a:extLst>
                </a:gridCol>
                <a:gridCol w="2013639">
                  <a:extLst>
                    <a:ext uri="{9D8B030D-6E8A-4147-A177-3AD203B41FA5}">
                      <a16:colId xmlns:a16="http://schemas.microsoft.com/office/drawing/2014/main" val="866865950"/>
                    </a:ext>
                  </a:extLst>
                </a:gridCol>
              </a:tblGrid>
              <a:tr h="53003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M/M/1/2 mean queue length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867142"/>
                  </a:ext>
                </a:extLst>
              </a:tr>
              <a:tr h="530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0.21053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0.33333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98529"/>
                  </a:ext>
                </a:extLst>
              </a:tr>
              <a:tr h="53003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M/M/1/4 mean queue length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140752"/>
                  </a:ext>
                </a:extLst>
              </a:tr>
              <a:tr h="530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0.62559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1.20000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761318"/>
                  </a:ext>
                </a:extLst>
              </a:tr>
              <a:tr h="53003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M/M/1/6 mean queue length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84362"/>
                  </a:ext>
                </a:extLst>
              </a:tr>
              <a:tr h="530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0.91889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2.14286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6265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323415" y="1078993"/>
                <a:ext cx="50311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1. 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可以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發現它的確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符合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Little‘s Theorem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endPara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415" y="1078993"/>
                <a:ext cx="5031186" cy="369332"/>
              </a:xfrm>
              <a:prstGeom prst="rect">
                <a:avLst/>
              </a:prstGeom>
              <a:blipFill>
                <a:blip r:embed="rId3"/>
                <a:stretch>
                  <a:fillRect l="-970" t="-8197" b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1323415" y="1469812"/>
            <a:ext cx="684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越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(max queue length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越大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，所以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mean queue length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越大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4"/>
          <a:srcRect l="16032" t="61132" r="62069" b="6699"/>
          <a:stretch/>
        </p:blipFill>
        <p:spPr>
          <a:xfrm>
            <a:off x="1783942" y="2765197"/>
            <a:ext cx="4110131" cy="377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2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647C-DBE1-450B-B42B-9E30FE19A6D1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215900"/>
            <a:ext cx="2832100" cy="634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25903" y="312837"/>
            <a:ext cx="270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過程中遇到的問題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50756" y="1217099"/>
            <a:ext cx="825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Q. mean queue length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應該在每個封包來的時刻觀察還是以一秒為單位觀察一次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0756" y="1659696"/>
            <a:ext cx="9445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A.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後來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想想覺得兩種發法都可以，只是以每秒為間格的的話就不需要特別做加權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加權都是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50756" y="2384165"/>
            <a:ext cx="538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Q.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算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M/M/2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waiting time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時，用公式去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帶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不好寫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50756" y="2780595"/>
            <a:ext cx="10984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後來想想用直觀的想法去寫，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waiting time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就是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departure time – arrival time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，分成兩個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array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獨立去記，然後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要判斷時用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pointer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去寫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50755" y="3703926"/>
            <a:ext cx="517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Q.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算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M/M/2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queue length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發現結果值過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0756" y="4138383"/>
            <a:ext cx="104633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U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因為有兩個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，所以會發生先進來後出去的狀況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某個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service time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很大的話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，因此直接合併兩個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departure time array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的話會有可能前面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index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departure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大於後面的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departure time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，就不符合時間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軸的表示法，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後來想到應該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要先做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sorting 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50755" y="5237524"/>
            <a:ext cx="542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Q. Pseudo code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都想完了，可是跑出來的結果卻不對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0754" y="5606856"/>
            <a:ext cx="95489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U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少加括號或是語法寫錯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……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(M/M/1/k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想說利用前面兩題的觀念就可以輕鬆解決，結果因為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一個括號卡了好幾個小時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86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647C-DBE1-450B-B42B-9E30FE19A6D1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215900"/>
            <a:ext cx="2832100" cy="634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25903" y="312837"/>
            <a:ext cx="270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過程中遇到的問題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50756" y="1217099"/>
            <a:ext cx="7231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Q.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在算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M/M/2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mean queue length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bubble sort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要花比較久的時間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50756" y="1659696"/>
                <a:ext cx="944521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A. 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改用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quick sort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，時間複雜度從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 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降為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𝑛𝑙𝑜𝑔𝑛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endPara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56" y="1659696"/>
                <a:ext cx="9445218" cy="369332"/>
              </a:xfrm>
              <a:prstGeom prst="rect">
                <a:avLst/>
              </a:prstGeom>
              <a:blipFill>
                <a:blip r:embed="rId2"/>
                <a:stretch>
                  <a:fillRect l="-516" t="-8197" b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l="26245" t="52503" r="28492" b="33930"/>
          <a:stretch/>
        </p:blipFill>
        <p:spPr>
          <a:xfrm>
            <a:off x="1307765" y="2282651"/>
            <a:ext cx="5802296" cy="9782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字方塊 8"/>
          <p:cNvSpPr txBox="1"/>
          <p:nvPr/>
        </p:nvSpPr>
        <p:spPr>
          <a:xfrm>
            <a:off x="750754" y="3663341"/>
            <a:ext cx="637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Q.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在算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M/M/1/k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mean queue length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時間複雜度特別高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0756" y="4105938"/>
            <a:ext cx="93221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U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一開始我不是想到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sorting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這個方法，是想用跳過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arrival time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為零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(block)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的方式，不過因為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這樣就需要更多的迴圈來判斷，後來想到不如一次把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都排到前面，這樣後面就可以正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常算了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4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647C-DBE1-450B-B42B-9E30FE19A6D1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215900"/>
            <a:ext cx="1638300" cy="634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25903" y="312837"/>
            <a:ext cx="1804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未來展望</a:t>
            </a:r>
            <a:endParaRPr lang="zh-TW" altLang="en-US" sz="24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219201" y="1943100"/>
            <a:ext cx="118109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transient state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去掉，單純求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steady state 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(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利用去頭去尾的方式，就可以去掉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transient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state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不穩定的狀態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250000"/>
              </a:lnSpc>
            </a:pPr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將模擬的資料數增加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因為目前錯誤率是在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0.01)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簡化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程式的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複雜度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(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有辦法把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mean queue length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mean waiting time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放到同一個迴圈去算，就不用跑兩次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算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mean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waiting time in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system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043" t="18983" r="18982" b="18364"/>
          <a:stretch/>
        </p:blipFill>
        <p:spPr>
          <a:xfrm>
            <a:off x="425450" y="1846668"/>
            <a:ext cx="787400" cy="73660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043" t="18983" r="18982" b="18364"/>
          <a:stretch/>
        </p:blipFill>
        <p:spPr>
          <a:xfrm>
            <a:off x="425450" y="2697568"/>
            <a:ext cx="787400" cy="73660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043" t="18983" r="18982" b="18364"/>
          <a:stretch/>
        </p:blipFill>
        <p:spPr>
          <a:xfrm>
            <a:off x="425450" y="3570142"/>
            <a:ext cx="787400" cy="73660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043" t="18983" r="18982" b="18364"/>
          <a:stretch/>
        </p:blipFill>
        <p:spPr>
          <a:xfrm>
            <a:off x="425450" y="4449915"/>
            <a:ext cx="787400" cy="73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3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5900"/>
            <a:ext cx="1727200" cy="634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25903" y="312837"/>
            <a:ext cx="1426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Pre-work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552127" y="2489200"/>
            <a:ext cx="7253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利用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HW1 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的方法產生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inter arrival time 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service time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108200" y="3048000"/>
                <a:ext cx="18634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000" dirty="0" smtClean="0"/>
                  <a:t>=</a:t>
                </a:r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4</a:t>
                </a:r>
                <a:r>
                  <a:rPr lang="zh-TW" altLang="en-US" sz="2000" dirty="0" smtClean="0"/>
                  <a:t>、</a:t>
                </a:r>
                <a:r>
                  <a:rPr lang="en-US" altLang="zh-TW" sz="2000" dirty="0" smtClean="0"/>
                  <a:t>2</a:t>
                </a:r>
                <a:r>
                  <a:rPr lang="zh-TW" altLang="en-US" sz="2000" dirty="0" smtClean="0"/>
                  <a:t>、</a:t>
                </a:r>
                <a:r>
                  <a:rPr lang="en-US" altLang="zh-TW" sz="2000" dirty="0" smtClean="0"/>
                  <a:t>2</a:t>
                </a:r>
                <a:r>
                  <a:rPr lang="zh-TW" altLang="en-US" sz="2000" dirty="0" smtClean="0"/>
                  <a:t>、</a:t>
                </a:r>
                <a:r>
                  <a:rPr lang="en-US" altLang="zh-TW" sz="2000" dirty="0" smtClean="0"/>
                  <a:t>3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200" y="3048000"/>
                <a:ext cx="1863459" cy="400110"/>
              </a:xfrm>
              <a:prstGeom prst="rect">
                <a:avLst/>
              </a:prstGeom>
              <a:blipFill>
                <a:blip r:embed="rId2"/>
                <a:stretch>
                  <a:fillRect t="-9091" r="-2288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108200" y="3509998"/>
                <a:ext cx="26271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000" dirty="0" smtClean="0"/>
                  <a:t>=</a:t>
                </a:r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1</a:t>
                </a:r>
                <a:r>
                  <a:rPr lang="zh-TW" altLang="en-US" sz="2000" dirty="0" smtClean="0"/>
                  <a:t>、</a:t>
                </a:r>
                <a:r>
                  <a:rPr lang="en-US" altLang="zh-TW" sz="2000" dirty="0" smtClean="0"/>
                  <a:t>1.5</a:t>
                </a:r>
                <a:r>
                  <a:rPr lang="zh-TW" altLang="en-US" sz="2000" dirty="0" smtClean="0"/>
                  <a:t>、</a:t>
                </a:r>
                <a:r>
                  <a:rPr lang="en-US" altLang="zh-TW" sz="2000" dirty="0" smtClean="0"/>
                  <a:t>2</a:t>
                </a:r>
                <a:r>
                  <a:rPr lang="zh-TW" altLang="en-US" sz="2000" dirty="0" smtClean="0"/>
                  <a:t>、</a:t>
                </a:r>
                <a:r>
                  <a:rPr lang="en-US" altLang="zh-TW" sz="2000" dirty="0" smtClean="0"/>
                  <a:t>2.5</a:t>
                </a:r>
                <a:r>
                  <a:rPr lang="zh-TW" altLang="en-US" sz="2000" dirty="0" smtClean="0"/>
                  <a:t>、</a:t>
                </a:r>
                <a:r>
                  <a:rPr lang="en-US" altLang="zh-TW" sz="2000" dirty="0" smtClean="0"/>
                  <a:t>3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200" y="3509998"/>
                <a:ext cx="2627194" cy="400110"/>
              </a:xfrm>
              <a:prstGeom prst="rect">
                <a:avLst/>
              </a:prstGeom>
              <a:blipFill>
                <a:blip r:embed="rId3"/>
                <a:stretch>
                  <a:fillRect t="-10769" r="-1624" b="-2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/>
          <p:cNvCxnSpPr/>
          <p:nvPr/>
        </p:nvCxnSpPr>
        <p:spPr>
          <a:xfrm flipV="1">
            <a:off x="4416159" y="3236927"/>
            <a:ext cx="2073541" cy="222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4949559" y="3703723"/>
            <a:ext cx="2073541" cy="222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649506" y="3036872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218893" y="3522989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647C-DBE1-450B-B42B-9E30FE19A6D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64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5900"/>
            <a:ext cx="5041900" cy="634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25903" y="312837"/>
            <a:ext cx="4790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M/M/1 mean waiting time in queue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67381" y="3606835"/>
                <a:ext cx="7452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dirty="0" smtClean="0"/>
                  <a:t>,</a:t>
                </a:r>
                <a:r>
                  <a:rPr lang="zh-TW" altLang="en-US" dirty="0" smtClean="0"/>
                  <a:t>  </a:t>
                </a:r>
                <a:r>
                  <a:rPr lang="en-US" altLang="zh-TW" dirty="0" smtClean="0"/>
                  <a:t> assume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dirty="0" smtClean="0"/>
                  <a:t>      ,</a:t>
                </a: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81" y="3606835"/>
                <a:ext cx="7452553" cy="369332"/>
              </a:xfrm>
              <a:prstGeom prst="rect">
                <a:avLst/>
              </a:prstGeom>
              <a:blipFill>
                <a:blip r:embed="rId2"/>
                <a:stretch>
                  <a:fillRect t="-10000" r="-491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群組 13"/>
          <p:cNvGrpSpPr/>
          <p:nvPr/>
        </p:nvGrpSpPr>
        <p:grpSpPr>
          <a:xfrm>
            <a:off x="567381" y="1483811"/>
            <a:ext cx="8175874" cy="1569660"/>
            <a:chOff x="1577726" y="1231412"/>
            <a:chExt cx="8175874" cy="1569660"/>
          </a:xfrm>
        </p:grpSpPr>
        <p:sp>
          <p:nvSpPr>
            <p:cNvPr id="9" name="文字方塊 8"/>
            <p:cNvSpPr txBox="1"/>
            <p:nvPr/>
          </p:nvSpPr>
          <p:spPr>
            <a:xfrm>
              <a:off x="1577726" y="1391477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已知</a:t>
              </a:r>
              <a:endParaRPr lang="zh-TW" altLang="en-US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3197059" y="1231412"/>
              <a:ext cx="655654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前一個人的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waiting </a:t>
              </a:r>
              <a:r>
                <a:rPr lang="en-US" altLang="zh-TW" sz="24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time</a:t>
              </a:r>
              <a:r>
                <a:rPr lang="zh-TW" altLang="en-US" sz="24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(</a:t>
              </a:r>
              <a:r>
                <a:rPr lang="zh-TW" altLang="en-US" sz="24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利用</a:t>
              </a:r>
              <a:r>
                <a:rPr lang="en-US" altLang="zh-TW" sz="24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iteration</a:t>
              </a:r>
              <a:r>
                <a:rPr lang="zh-TW" altLang="en-US" sz="24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反覆求得</a:t>
              </a:r>
              <a:r>
                <a:rPr lang="en-US" altLang="zh-TW" sz="24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)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zh-TW" altLang="en-US" sz="24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前一個人的</a:t>
              </a:r>
              <a:r>
                <a:rPr lang="en-US" altLang="zh-TW" sz="24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service time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zh-TW" altLang="en-US" sz="24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我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和前一個人的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inter arrival </a:t>
              </a:r>
              <a:r>
                <a:rPr lang="en-US" altLang="zh-TW" sz="24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time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zh-TW" altLang="en-US" sz="24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前一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個人的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arrival time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1577726" y="1782607"/>
              <a:ext cx="914400" cy="575323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已知</a:t>
              </a:r>
            </a:p>
          </p:txBody>
        </p:sp>
        <p:sp>
          <p:nvSpPr>
            <p:cNvPr id="13" name="左大括弧 12"/>
            <p:cNvSpPr/>
            <p:nvPr/>
          </p:nvSpPr>
          <p:spPr>
            <a:xfrm>
              <a:off x="2705100" y="1391477"/>
              <a:ext cx="491959" cy="1241825"/>
            </a:xfrm>
            <a:prstGeom prst="leftBrac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5251045" y="3145487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第一個人的 </a:t>
            </a:r>
            <a:r>
              <a:rPr lang="en-US" altLang="zh-TW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arrival time </a:t>
            </a:r>
            <a:r>
              <a:rPr lang="zh-TW" alt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 </a:t>
            </a:r>
            <a:r>
              <a:rPr lang="en-US" altLang="zh-TW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endParaRPr lang="zh-TW" altLang="en-US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05771" y="3606835"/>
            <a:ext cx="1654470" cy="36933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2060"/>
              </a:solidFill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8207123" y="3191336"/>
            <a:ext cx="3785227" cy="1200329"/>
            <a:chOff x="1404969" y="5006969"/>
            <a:chExt cx="3785227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1694755" y="5006969"/>
                  <a:ext cx="3495441" cy="1200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: waiting time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: service time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: inter arrival time </a:t>
                  </a:r>
                  <a:r>
                    <a:rPr lang="zh-TW" altLang="en-US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TW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: arrival time</a:t>
                  </a:r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4755" y="5006969"/>
                  <a:ext cx="3495441" cy="1200329"/>
                </a:xfrm>
                <a:prstGeom prst="rect">
                  <a:avLst/>
                </a:prstGeom>
                <a:blipFill>
                  <a:blip r:embed="rId3"/>
                  <a:stretch>
                    <a:fillRect t="-3061" r="-3490" b="-765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左大括弧 18"/>
            <p:cNvSpPr/>
            <p:nvPr/>
          </p:nvSpPr>
          <p:spPr>
            <a:xfrm>
              <a:off x="1404969" y="5068883"/>
              <a:ext cx="235645" cy="1076499"/>
            </a:xfrm>
            <a:prstGeom prst="leftBrace">
              <a:avLst>
                <a:gd name="adj1" fmla="val 27777"/>
                <a:gd name="adj2" fmla="val 5118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1264552" y="4981091"/>
            <a:ext cx="6498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把每個人的 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waiting time 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累加除以總共來的人數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043" t="18983" r="18982" b="18364"/>
          <a:stretch/>
        </p:blipFill>
        <p:spPr>
          <a:xfrm>
            <a:off x="477152" y="5063922"/>
            <a:ext cx="787400" cy="736601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1264552" y="5517281"/>
            <a:ext cx="9320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同時利用每個人的 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arrival time 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加上 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waiting time 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來計算 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departure time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647C-DBE1-450B-B42B-9E30FE19A6D1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272600" y="5940819"/>
            <a:ext cx="4469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後面在算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mean queue length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時會用到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38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215900"/>
            <a:ext cx="5041900" cy="634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25903" y="312837"/>
            <a:ext cx="4790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M/M/1 mean waiting time in queue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2962467" y="2085835"/>
            <a:ext cx="7134033" cy="1724165"/>
            <a:chOff x="1971867" y="1222235"/>
            <a:chExt cx="8574358" cy="2380343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2"/>
            <a:srcRect l="15714" t="77386" r="48836" b="6868"/>
            <a:stretch/>
          </p:blipFill>
          <p:spPr>
            <a:xfrm>
              <a:off x="1971867" y="1222235"/>
              <a:ext cx="8574358" cy="2380343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2098867" y="1893742"/>
              <a:ext cx="7880882" cy="13283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300812" y="4054527"/>
            <a:ext cx="1415772" cy="465191"/>
            <a:chOff x="310212" y="3571927"/>
            <a:chExt cx="1415772" cy="465191"/>
          </a:xfrm>
        </p:grpSpPr>
        <p:sp>
          <p:nvSpPr>
            <p:cNvPr id="18" name="圓角矩形 17"/>
            <p:cNvSpPr/>
            <p:nvPr/>
          </p:nvSpPr>
          <p:spPr>
            <a:xfrm>
              <a:off x="310212" y="3571927"/>
              <a:ext cx="1415772" cy="461665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464100" y="3575453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理論值</a:t>
              </a:r>
              <a:endParaRPr lang="zh-TW" altLang="en-US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2962467" y="4412359"/>
            <a:ext cx="7134034" cy="1810641"/>
            <a:chOff x="1971866" y="3733800"/>
            <a:chExt cx="8574359" cy="2457449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 rotWithShape="1">
            <a:blip r:embed="rId3"/>
            <a:srcRect l="15139" t="75807" r="50033" b="8223"/>
            <a:stretch/>
          </p:blipFill>
          <p:spPr>
            <a:xfrm>
              <a:off x="1971866" y="3733800"/>
              <a:ext cx="8574359" cy="2457449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2098867" y="4343400"/>
              <a:ext cx="7880882" cy="13936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1300812" y="1823549"/>
            <a:ext cx="1415772" cy="461665"/>
            <a:chOff x="310212" y="1133284"/>
            <a:chExt cx="1415772" cy="461665"/>
          </a:xfrm>
        </p:grpSpPr>
        <p:sp>
          <p:nvSpPr>
            <p:cNvPr id="17" name="圓角矩形 16"/>
            <p:cNvSpPr/>
            <p:nvPr/>
          </p:nvSpPr>
          <p:spPr>
            <a:xfrm>
              <a:off x="310212" y="1133284"/>
              <a:ext cx="1415772" cy="461665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310212" y="113328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模擬</a:t>
              </a:r>
              <a:r>
                <a:rPr lang="zh-TW" altLang="en-US" sz="24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結果</a:t>
              </a:r>
            </a:p>
          </p:txBody>
        </p:sp>
      </p:grpSp>
      <p:sp>
        <p:nvSpPr>
          <p:cNvPr id="24" name="投影片編號版面配置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647C-DBE1-450B-B42B-9E30FE19A6D1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454700" y="1149800"/>
            <a:ext cx="8642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lambda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越大，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mean waiting time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會越大很合理，因為來的越快需要等的時間會越長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16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647C-DBE1-450B-B42B-9E30FE19A6D1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215900"/>
            <a:ext cx="3933371" cy="634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25903" y="312837"/>
            <a:ext cx="3645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M/M/1 mean queue length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線接點 4"/>
          <p:cNvCxnSpPr/>
          <p:nvPr/>
        </p:nvCxnSpPr>
        <p:spPr>
          <a:xfrm flipV="1">
            <a:off x="1357080" y="2878792"/>
            <a:ext cx="8673249" cy="258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向右箭號 5"/>
          <p:cNvSpPr/>
          <p:nvPr/>
        </p:nvSpPr>
        <p:spPr>
          <a:xfrm rot="5400000">
            <a:off x="1958720" y="2533791"/>
            <a:ext cx="556143" cy="185630"/>
          </a:xfrm>
          <a:prstGeom prst="rightArrow">
            <a:avLst>
              <a:gd name="adj1" fmla="val 50000"/>
              <a:gd name="adj2" fmla="val 52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2565672" y="1988607"/>
            <a:ext cx="0" cy="178037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3906347" y="1975907"/>
            <a:ext cx="0" cy="178037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5341447" y="1935152"/>
            <a:ext cx="0" cy="178037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6720744" y="1935152"/>
            <a:ext cx="0" cy="178037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8066944" y="1935152"/>
            <a:ext cx="0" cy="178037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9277755" y="1935152"/>
            <a:ext cx="0" cy="178037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2074631" y="3715522"/>
            <a:ext cx="103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= 1 sec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389262" y="3715522"/>
            <a:ext cx="103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= 2 sec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823010" y="3751612"/>
            <a:ext cx="103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= 6 sec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416597" y="1554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33496" y="1494757"/>
            <a:ext cx="1886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in system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48786" y="1139879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in queue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416597" y="1148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751653" y="1554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545610" y="114895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2-1=1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980764" y="153076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2-2=0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179648" y="11362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10042766" y="269412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063193" y="4579821"/>
            <a:ext cx="10887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以一秒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為間隔去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觀察此刻之前有多少人來和多少人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離開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system (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兩者相減就是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packets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system )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621038" y="5409608"/>
            <a:ext cx="1045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umber of arrival – number of departure – 1  = number of packets in system – 1 = number of packets in queue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063193" y="5900675"/>
            <a:ext cx="9695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將每秒看到的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number of packets in queue 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累加，除以總觀察時間就是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mean queue length</a:t>
            </a:r>
          </a:p>
        </p:txBody>
      </p:sp>
      <p:pic>
        <p:nvPicPr>
          <p:cNvPr id="40" name="圖片 39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043" t="18983" r="18982" b="18364"/>
          <a:stretch/>
        </p:blipFill>
        <p:spPr>
          <a:xfrm>
            <a:off x="275793" y="5034368"/>
            <a:ext cx="787400" cy="736601"/>
          </a:xfrm>
          <a:prstGeom prst="rect">
            <a:avLst/>
          </a:prstGeom>
        </p:spPr>
      </p:pic>
      <p:cxnSp>
        <p:nvCxnSpPr>
          <p:cNvPr id="42" name="直線接點 41"/>
          <p:cNvCxnSpPr/>
          <p:nvPr/>
        </p:nvCxnSpPr>
        <p:spPr>
          <a:xfrm flipV="1">
            <a:off x="381682" y="1494757"/>
            <a:ext cx="11086877" cy="2353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向右箭號 42"/>
          <p:cNvSpPr/>
          <p:nvPr/>
        </p:nvSpPr>
        <p:spPr>
          <a:xfrm rot="5400000">
            <a:off x="3103466" y="2533791"/>
            <a:ext cx="556143" cy="185630"/>
          </a:xfrm>
          <a:prstGeom prst="rightArrow">
            <a:avLst>
              <a:gd name="adj1" fmla="val 50000"/>
              <a:gd name="adj2" fmla="val 52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向右箭號 43"/>
          <p:cNvSpPr/>
          <p:nvPr/>
        </p:nvSpPr>
        <p:spPr>
          <a:xfrm rot="5400000">
            <a:off x="4010781" y="3064049"/>
            <a:ext cx="556143" cy="185630"/>
          </a:xfrm>
          <a:prstGeom prst="rightArrow">
            <a:avLst>
              <a:gd name="adj1" fmla="val 50000"/>
              <a:gd name="adj2" fmla="val 52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向右箭號 44"/>
          <p:cNvSpPr/>
          <p:nvPr/>
        </p:nvSpPr>
        <p:spPr>
          <a:xfrm rot="5400000">
            <a:off x="4609877" y="3089934"/>
            <a:ext cx="556143" cy="185630"/>
          </a:xfrm>
          <a:prstGeom prst="rightArrow">
            <a:avLst>
              <a:gd name="adj1" fmla="val 50000"/>
              <a:gd name="adj2" fmla="val 52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向右箭號 45"/>
          <p:cNvSpPr/>
          <p:nvPr/>
        </p:nvSpPr>
        <p:spPr>
          <a:xfrm rot="5400000">
            <a:off x="5557824" y="2506235"/>
            <a:ext cx="556143" cy="185630"/>
          </a:xfrm>
          <a:prstGeom prst="rightArrow">
            <a:avLst>
              <a:gd name="adj1" fmla="val 50000"/>
              <a:gd name="adj2" fmla="val 52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向右箭號 46"/>
          <p:cNvSpPr/>
          <p:nvPr/>
        </p:nvSpPr>
        <p:spPr>
          <a:xfrm rot="5400000">
            <a:off x="5822967" y="2493861"/>
            <a:ext cx="556143" cy="185630"/>
          </a:xfrm>
          <a:prstGeom prst="rightArrow">
            <a:avLst>
              <a:gd name="adj1" fmla="val 50000"/>
              <a:gd name="adj2" fmla="val 52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向右箭號 47"/>
          <p:cNvSpPr/>
          <p:nvPr/>
        </p:nvSpPr>
        <p:spPr>
          <a:xfrm rot="5400000">
            <a:off x="6858523" y="3094684"/>
            <a:ext cx="556143" cy="185630"/>
          </a:xfrm>
          <a:prstGeom prst="rightArrow">
            <a:avLst>
              <a:gd name="adj1" fmla="val 50000"/>
              <a:gd name="adj2" fmla="val 52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向右箭號 48"/>
          <p:cNvSpPr/>
          <p:nvPr/>
        </p:nvSpPr>
        <p:spPr>
          <a:xfrm rot="5400000">
            <a:off x="7207684" y="2493862"/>
            <a:ext cx="556143" cy="185630"/>
          </a:xfrm>
          <a:prstGeom prst="rightArrow">
            <a:avLst>
              <a:gd name="adj1" fmla="val 50000"/>
              <a:gd name="adj2" fmla="val 52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向右箭號 49"/>
          <p:cNvSpPr/>
          <p:nvPr/>
        </p:nvSpPr>
        <p:spPr>
          <a:xfrm rot="5400000">
            <a:off x="8184432" y="2518716"/>
            <a:ext cx="556143" cy="185630"/>
          </a:xfrm>
          <a:prstGeom prst="rightArrow">
            <a:avLst>
              <a:gd name="adj1" fmla="val 50000"/>
              <a:gd name="adj2" fmla="val 52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/>
          <p:cNvSpPr txBox="1"/>
          <p:nvPr/>
        </p:nvSpPr>
        <p:spPr>
          <a:xfrm>
            <a:off x="1292747" y="5110446"/>
            <a:ext cx="344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number of packets in system 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&gt;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6315820" y="1528783"/>
            <a:ext cx="80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0+2=2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6329124" y="1079973"/>
            <a:ext cx="80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2-1=1</a:t>
            </a:r>
            <a:endParaRPr lang="zh-TW" altLang="en-US" dirty="0"/>
          </a:p>
        </p:txBody>
      </p:sp>
      <p:cxnSp>
        <p:nvCxnSpPr>
          <p:cNvPr id="55" name="直線接點 54"/>
          <p:cNvCxnSpPr/>
          <p:nvPr/>
        </p:nvCxnSpPr>
        <p:spPr>
          <a:xfrm>
            <a:off x="7485755" y="1264639"/>
            <a:ext cx="237142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>
            <a:off x="7485755" y="1713449"/>
            <a:ext cx="237142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13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647C-DBE1-450B-B42B-9E30FE19A6D1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17500" t="76157" r="40764" b="8415"/>
          <a:stretch/>
        </p:blipFill>
        <p:spPr>
          <a:xfrm>
            <a:off x="2931582" y="2221928"/>
            <a:ext cx="7046333" cy="1465189"/>
          </a:xfrm>
          <a:prstGeom prst="rect">
            <a:avLst/>
          </a:prstGeom>
        </p:spPr>
      </p:pic>
      <p:grpSp>
        <p:nvGrpSpPr>
          <p:cNvPr id="4" name="群組 3"/>
          <p:cNvGrpSpPr/>
          <p:nvPr/>
        </p:nvGrpSpPr>
        <p:grpSpPr>
          <a:xfrm>
            <a:off x="1169527" y="2078053"/>
            <a:ext cx="1415772" cy="461665"/>
            <a:chOff x="310212" y="1133284"/>
            <a:chExt cx="1415772" cy="461665"/>
          </a:xfrm>
        </p:grpSpPr>
        <p:sp>
          <p:nvSpPr>
            <p:cNvPr id="5" name="圓角矩形 4"/>
            <p:cNvSpPr/>
            <p:nvPr/>
          </p:nvSpPr>
          <p:spPr>
            <a:xfrm>
              <a:off x="310212" y="1133284"/>
              <a:ext cx="1415772" cy="461665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310212" y="113328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模擬</a:t>
              </a:r>
              <a:r>
                <a:rPr lang="zh-TW" altLang="en-US" sz="24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結果</a:t>
              </a: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1169527" y="3956446"/>
            <a:ext cx="1415772" cy="465191"/>
            <a:chOff x="310212" y="3571927"/>
            <a:chExt cx="1415772" cy="465191"/>
          </a:xfrm>
        </p:grpSpPr>
        <p:sp>
          <p:nvSpPr>
            <p:cNvPr id="8" name="圓角矩形 7"/>
            <p:cNvSpPr/>
            <p:nvPr/>
          </p:nvSpPr>
          <p:spPr>
            <a:xfrm>
              <a:off x="310212" y="3571927"/>
              <a:ext cx="1415772" cy="461665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64100" y="3575453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理論值</a:t>
              </a:r>
              <a:endParaRPr lang="zh-TW" altLang="en-US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0" y="215900"/>
            <a:ext cx="3933371" cy="634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25903" y="312837"/>
            <a:ext cx="3645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M/M/1 mean queue length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3"/>
          <a:srcRect l="15580" t="64482" r="47361" b="18889"/>
          <a:stretch/>
        </p:blipFill>
        <p:spPr>
          <a:xfrm>
            <a:off x="2931582" y="4185552"/>
            <a:ext cx="7046333" cy="197616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062688" y="2299844"/>
            <a:ext cx="5960126" cy="1112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062688" y="4617283"/>
            <a:ext cx="5960126" cy="1112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323415" y="1465794"/>
            <a:ext cx="8642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 lambda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越大，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mean waiting time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會越大很合理，因為來的越快需要等的時間會越長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323415" y="1078993"/>
                <a:ext cx="50311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1. 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可以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發現它的確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符合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Little‘s Theorem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endPara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415" y="1078993"/>
                <a:ext cx="5031186" cy="369332"/>
              </a:xfrm>
              <a:prstGeom prst="rect">
                <a:avLst/>
              </a:prstGeom>
              <a:blipFill>
                <a:blip r:embed="rId4"/>
                <a:stretch>
                  <a:fillRect l="-970" t="-8197" b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60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647C-DBE1-450B-B42B-9E30FE19A6D1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215900"/>
            <a:ext cx="5041900" cy="634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25903" y="312837"/>
            <a:ext cx="4790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M/M/2 mean waiting time in queue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7827528" y="215900"/>
            <a:ext cx="3927470" cy="1040180"/>
            <a:chOff x="7904646" y="254412"/>
            <a:chExt cx="3927470" cy="1040180"/>
          </a:xfrm>
        </p:grpSpPr>
        <p:cxnSp>
          <p:nvCxnSpPr>
            <p:cNvPr id="5" name="直線單箭頭接點 4"/>
            <p:cNvCxnSpPr/>
            <p:nvPr/>
          </p:nvCxnSpPr>
          <p:spPr>
            <a:xfrm>
              <a:off x="7904646" y="764626"/>
              <a:ext cx="918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6" name="群組 5"/>
            <p:cNvGrpSpPr/>
            <p:nvPr/>
          </p:nvGrpSpPr>
          <p:grpSpPr>
            <a:xfrm>
              <a:off x="8823576" y="484973"/>
              <a:ext cx="1272944" cy="559306"/>
              <a:chOff x="3051672" y="1371599"/>
              <a:chExt cx="1861851" cy="82626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3051672" y="1371599"/>
                <a:ext cx="1861851" cy="8262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" name="直線接點 7"/>
              <p:cNvCxnSpPr/>
              <p:nvPr/>
            </p:nvCxnSpPr>
            <p:spPr>
              <a:xfrm>
                <a:off x="4572000" y="1377108"/>
                <a:ext cx="0" cy="80973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線接點 8"/>
              <p:cNvCxnSpPr/>
              <p:nvPr/>
            </p:nvCxnSpPr>
            <p:spPr>
              <a:xfrm>
                <a:off x="4250675" y="1388124"/>
                <a:ext cx="0" cy="80973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/>
              <p:cNvCxnSpPr/>
              <p:nvPr/>
            </p:nvCxnSpPr>
            <p:spPr>
              <a:xfrm>
                <a:off x="3896298" y="1371599"/>
                <a:ext cx="0" cy="80973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文字方塊 10"/>
              <p:cNvSpPr txBox="1"/>
              <p:nvPr/>
            </p:nvSpPr>
            <p:spPr>
              <a:xfrm>
                <a:off x="3130359" y="1423661"/>
                <a:ext cx="5164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……</a:t>
                </a:r>
                <a:endParaRPr lang="zh-TW" altLang="en-US" dirty="0"/>
              </a:p>
            </p:txBody>
          </p:sp>
        </p:grpSp>
        <p:cxnSp>
          <p:nvCxnSpPr>
            <p:cNvPr id="12" name="直線單箭頭接點 11"/>
            <p:cNvCxnSpPr/>
            <p:nvPr/>
          </p:nvCxnSpPr>
          <p:spPr>
            <a:xfrm flipV="1">
              <a:off x="10095323" y="484973"/>
              <a:ext cx="776416" cy="279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/>
            <p:nvPr/>
          </p:nvCxnSpPr>
          <p:spPr>
            <a:xfrm>
              <a:off x="10093836" y="770219"/>
              <a:ext cx="777903" cy="270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橢圓 13"/>
            <p:cNvSpPr/>
            <p:nvPr/>
          </p:nvSpPr>
          <p:spPr>
            <a:xfrm>
              <a:off x="10871739" y="254412"/>
              <a:ext cx="482061" cy="4772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橢圓 14"/>
            <p:cNvSpPr/>
            <p:nvPr/>
          </p:nvSpPr>
          <p:spPr>
            <a:xfrm>
              <a:off x="10871738" y="817318"/>
              <a:ext cx="482061" cy="4772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直線單箭頭接點 19"/>
            <p:cNvCxnSpPr/>
            <p:nvPr/>
          </p:nvCxnSpPr>
          <p:spPr>
            <a:xfrm>
              <a:off x="11353799" y="473956"/>
              <a:ext cx="4783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/>
            <p:nvPr/>
          </p:nvCxnSpPr>
          <p:spPr>
            <a:xfrm>
              <a:off x="11353798" y="1065366"/>
              <a:ext cx="4783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4" name="文字方塊 23"/>
          <p:cNvSpPr txBox="1"/>
          <p:nvPr/>
        </p:nvSpPr>
        <p:spPr>
          <a:xfrm>
            <a:off x="286439" y="18199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個人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552152" y="1813499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此時兩個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 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都是空的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34" name="群組 33"/>
          <p:cNvGrpSpPr/>
          <p:nvPr/>
        </p:nvGrpSpPr>
        <p:grpSpPr>
          <a:xfrm>
            <a:off x="1017893" y="2232421"/>
            <a:ext cx="4660135" cy="1832837"/>
            <a:chOff x="848299" y="1734646"/>
            <a:chExt cx="4660135" cy="1832837"/>
          </a:xfrm>
        </p:grpSpPr>
        <p:sp>
          <p:nvSpPr>
            <p:cNvPr id="33" name="矩形 32"/>
            <p:cNvSpPr/>
            <p:nvPr/>
          </p:nvSpPr>
          <p:spPr>
            <a:xfrm>
              <a:off x="848299" y="1748195"/>
              <a:ext cx="4660135" cy="18192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2" name="群組 31"/>
            <p:cNvGrpSpPr/>
            <p:nvPr/>
          </p:nvGrpSpPr>
          <p:grpSpPr>
            <a:xfrm>
              <a:off x="967859" y="1734646"/>
              <a:ext cx="4429674" cy="1832837"/>
              <a:chOff x="932432" y="1734646"/>
              <a:chExt cx="4429674" cy="1832837"/>
            </a:xfrm>
          </p:grpSpPr>
          <p:sp>
            <p:nvSpPr>
              <p:cNvPr id="27" name="文字方塊 26"/>
              <p:cNvSpPr txBox="1"/>
              <p:nvPr/>
            </p:nvSpPr>
            <p:spPr>
              <a:xfrm>
                <a:off x="932432" y="1734646"/>
                <a:ext cx="442967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Randomly generates a float between 0 and 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932432" y="2136093"/>
                <a:ext cx="242316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larger or equals to 0.5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文字方塊 28"/>
              <p:cNvSpPr txBox="1"/>
              <p:nvPr/>
            </p:nvSpPr>
            <p:spPr>
              <a:xfrm>
                <a:off x="1253581" y="2548557"/>
                <a:ext cx="16989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Goes to server 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文字方塊 29"/>
              <p:cNvSpPr txBox="1"/>
              <p:nvPr/>
            </p:nvSpPr>
            <p:spPr>
              <a:xfrm>
                <a:off x="932432" y="2861869"/>
                <a:ext cx="55816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文字方塊 30"/>
              <p:cNvSpPr txBox="1"/>
              <p:nvPr/>
            </p:nvSpPr>
            <p:spPr>
              <a:xfrm>
                <a:off x="1253581" y="3198151"/>
                <a:ext cx="16989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Goes to server 2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5" name="文字方塊 34"/>
          <p:cNvSpPr txBox="1"/>
          <p:nvPr/>
        </p:nvSpPr>
        <p:spPr>
          <a:xfrm>
            <a:off x="286439" y="45809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其他人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1548059" y="4165447"/>
            <a:ext cx="32067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1 and server 2 both idle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1 idle but server 2 busy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1 busy while server 2 idle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1 and server 2 both busy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左大括弧 37"/>
          <p:cNvSpPr/>
          <p:nvPr/>
        </p:nvSpPr>
        <p:spPr>
          <a:xfrm>
            <a:off x="1311042" y="4264343"/>
            <a:ext cx="242406" cy="1002535"/>
          </a:xfrm>
          <a:prstGeom prst="leftBrace">
            <a:avLst>
              <a:gd name="adj1" fmla="val 4510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/>
          <p:cNvCxnSpPr>
            <a:stCxn id="24" idx="3"/>
            <a:endCxn id="25" idx="1"/>
          </p:cNvCxnSpPr>
          <p:nvPr/>
        </p:nvCxnSpPr>
        <p:spPr>
          <a:xfrm flipV="1">
            <a:off x="1394435" y="1998165"/>
            <a:ext cx="3157717" cy="6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4552152" y="4362064"/>
            <a:ext cx="10664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5671949" y="4165447"/>
            <a:ext cx="460254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和第一個人一樣隨機</a:t>
            </a:r>
            <a:r>
              <a:rPr lang="zh-TW" alt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分給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 1 </a:t>
            </a:r>
            <a:r>
              <a:rPr lang="zh-TW" alt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 2</a:t>
            </a:r>
            <a:endParaRPr lang="zh-TW" alt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1075767" y="917477"/>
            <a:ext cx="7670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用兩個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array 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分別去存兩個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 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有封包離開的時間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(departure time)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>
            <a:off x="4600984" y="4647046"/>
            <a:ext cx="10664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5667434" y="4437532"/>
            <a:ext cx="172996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直接去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server 1</a:t>
            </a:r>
            <a:endParaRPr lang="zh-TW" alt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>
            <a:off x="4819485" y="4919131"/>
            <a:ext cx="10664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5885935" y="4709617"/>
            <a:ext cx="16722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直接去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server 2</a:t>
            </a:r>
            <a:endParaRPr lang="zh-TW" alt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49703" y="5702003"/>
            <a:ext cx="12117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我的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arrival time 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分別去減掉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目前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 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裡面的人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departure time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，比較小的代表那個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 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會先進入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idle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059588" y="1239644"/>
            <a:ext cx="6767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到達時間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等待時間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+server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處理這個封包的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時間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離開時間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53" name="肘形接點 52"/>
          <p:cNvCxnSpPr/>
          <p:nvPr/>
        </p:nvCxnSpPr>
        <p:spPr>
          <a:xfrm>
            <a:off x="4754771" y="5185823"/>
            <a:ext cx="682644" cy="389467"/>
          </a:xfrm>
          <a:prstGeom prst="bentConnector3">
            <a:avLst>
              <a:gd name="adj1" fmla="val 9961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2135493" y="1476984"/>
            <a:ext cx="1403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(by iteration)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" name="圖片 4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043" t="18983" r="18982" b="18364"/>
          <a:stretch/>
        </p:blipFill>
        <p:spPr>
          <a:xfrm>
            <a:off x="331320" y="923506"/>
            <a:ext cx="787400" cy="736601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7151387" y="1813499"/>
            <a:ext cx="2736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(waiting time must be zero)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53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647C-DBE1-450B-B42B-9E30FE19A6D1}" type="slidenum">
              <a:rPr lang="zh-TW" altLang="en-US" smtClean="0"/>
              <a:t>8</a:t>
            </a:fld>
            <a:endParaRPr lang="zh-TW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464654"/>
              </p:ext>
            </p:extLst>
          </p:nvPr>
        </p:nvGraphicFramePr>
        <p:xfrm>
          <a:off x="3008143" y="217495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4593228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913490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174198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00480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26762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594553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15582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202107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588453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57355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8652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89744" y="2154005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departure_time_1</a:t>
            </a:r>
            <a:endParaRPr lang="en-US" altLang="zh-TW" b="0" dirty="0">
              <a:solidFill>
                <a:schemeClr val="accent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9744" y="2769113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departure_time_2</a:t>
            </a:r>
            <a:endParaRPr lang="en-US" altLang="zh-TW" b="0" dirty="0">
              <a:solidFill>
                <a:schemeClr val="accent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347170"/>
              </p:ext>
            </p:extLst>
          </p:nvPr>
        </p:nvGraphicFramePr>
        <p:xfrm>
          <a:off x="3008143" y="276760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4593228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913490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174198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00480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126762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594553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15582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202107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588453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57355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86526"/>
                  </a:ext>
                </a:extLst>
              </a:tr>
            </a:tbl>
          </a:graphicData>
        </a:graphic>
      </p:graphicFrame>
      <p:grpSp>
        <p:nvGrpSpPr>
          <p:cNvPr id="8" name="群組 7"/>
          <p:cNvGrpSpPr/>
          <p:nvPr/>
        </p:nvGrpSpPr>
        <p:grpSpPr>
          <a:xfrm>
            <a:off x="7827528" y="215900"/>
            <a:ext cx="3927470" cy="1040180"/>
            <a:chOff x="7904646" y="254412"/>
            <a:chExt cx="3927470" cy="1040180"/>
          </a:xfrm>
        </p:grpSpPr>
        <p:cxnSp>
          <p:nvCxnSpPr>
            <p:cNvPr id="9" name="直線單箭頭接點 8"/>
            <p:cNvCxnSpPr/>
            <p:nvPr/>
          </p:nvCxnSpPr>
          <p:spPr>
            <a:xfrm>
              <a:off x="7904646" y="764626"/>
              <a:ext cx="918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" name="群組 9"/>
            <p:cNvGrpSpPr/>
            <p:nvPr/>
          </p:nvGrpSpPr>
          <p:grpSpPr>
            <a:xfrm>
              <a:off x="8823576" y="484973"/>
              <a:ext cx="1272944" cy="559306"/>
              <a:chOff x="3051672" y="1371599"/>
              <a:chExt cx="1861851" cy="826265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3051672" y="1371599"/>
                <a:ext cx="1861851" cy="8262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8" name="直線接點 17"/>
              <p:cNvCxnSpPr/>
              <p:nvPr/>
            </p:nvCxnSpPr>
            <p:spPr>
              <a:xfrm>
                <a:off x="4572000" y="1377108"/>
                <a:ext cx="0" cy="80973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/>
              <p:cNvCxnSpPr/>
              <p:nvPr/>
            </p:nvCxnSpPr>
            <p:spPr>
              <a:xfrm>
                <a:off x="4250675" y="1388124"/>
                <a:ext cx="0" cy="80973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/>
              <p:cNvCxnSpPr/>
              <p:nvPr/>
            </p:nvCxnSpPr>
            <p:spPr>
              <a:xfrm>
                <a:off x="3896298" y="1371599"/>
                <a:ext cx="0" cy="80973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文字方塊 20"/>
              <p:cNvSpPr txBox="1"/>
              <p:nvPr/>
            </p:nvSpPr>
            <p:spPr>
              <a:xfrm>
                <a:off x="3130359" y="1423661"/>
                <a:ext cx="5164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……</a:t>
                </a:r>
                <a:endParaRPr lang="zh-TW" altLang="en-US" dirty="0"/>
              </a:p>
            </p:txBody>
          </p:sp>
        </p:grpSp>
        <p:cxnSp>
          <p:nvCxnSpPr>
            <p:cNvPr id="11" name="直線單箭頭接點 10"/>
            <p:cNvCxnSpPr/>
            <p:nvPr/>
          </p:nvCxnSpPr>
          <p:spPr>
            <a:xfrm flipV="1">
              <a:off x="10095323" y="484973"/>
              <a:ext cx="776416" cy="279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>
              <a:off x="10093836" y="770219"/>
              <a:ext cx="777903" cy="270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橢圓 12"/>
            <p:cNvSpPr/>
            <p:nvPr/>
          </p:nvSpPr>
          <p:spPr>
            <a:xfrm>
              <a:off x="10871739" y="254412"/>
              <a:ext cx="482061" cy="4772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橢圓 13"/>
            <p:cNvSpPr/>
            <p:nvPr/>
          </p:nvSpPr>
          <p:spPr>
            <a:xfrm>
              <a:off x="10871738" y="817318"/>
              <a:ext cx="482061" cy="4772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線單箭頭接點 14"/>
            <p:cNvCxnSpPr/>
            <p:nvPr/>
          </p:nvCxnSpPr>
          <p:spPr>
            <a:xfrm>
              <a:off x="11353799" y="473956"/>
              <a:ext cx="4783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/>
            <p:nvPr/>
          </p:nvCxnSpPr>
          <p:spPr>
            <a:xfrm>
              <a:off x="11353798" y="1065366"/>
              <a:ext cx="4783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2" name="文字方塊 21"/>
          <p:cNvSpPr txBox="1"/>
          <p:nvPr/>
        </p:nvSpPr>
        <p:spPr>
          <a:xfrm>
            <a:off x="341523" y="1846451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初始化為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5457832" y="1691090"/>
            <a:ext cx="0" cy="4629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5168041" y="1341712"/>
            <a:ext cx="579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ptr1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flipV="1">
            <a:off x="3823391" y="3138445"/>
            <a:ext cx="0" cy="6238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3533600" y="3710627"/>
            <a:ext cx="579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ptr2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837024" y="4325797"/>
            <a:ext cx="521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存在哪個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index 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就代表他是哪個人的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departure time</a:t>
            </a:r>
          </a:p>
        </p:txBody>
      </p:sp>
      <p:sp>
        <p:nvSpPr>
          <p:cNvPr id="33" name="矩形 32"/>
          <p:cNvSpPr/>
          <p:nvPr/>
        </p:nvSpPr>
        <p:spPr>
          <a:xfrm>
            <a:off x="1333780" y="4706358"/>
            <a:ext cx="62914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e.g. 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就是第一個人離開的時間、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1.5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就是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三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個人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離開的時間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837024" y="5294732"/>
            <a:ext cx="1019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兩個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pointer 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分別指著這個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 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最後離開的人的離開時間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238635" y="5708557"/>
            <a:ext cx="10604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因為如果兩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busy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，需要用我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arrival time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分別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減掉兩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目前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封包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departure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 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215900"/>
            <a:ext cx="5041900" cy="634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125903" y="312837"/>
            <a:ext cx="4790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M/M/2 mean waiting time in queue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5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647C-DBE1-450B-B42B-9E30FE19A6D1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215900"/>
            <a:ext cx="5041900" cy="634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25903" y="312837"/>
            <a:ext cx="4790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M/M/2 mean waiting time in queue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5727" t="76118" r="52422" b="12963"/>
          <a:stretch/>
        </p:blipFill>
        <p:spPr>
          <a:xfrm>
            <a:off x="2829702" y="2407479"/>
            <a:ext cx="6898192" cy="1477954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1169527" y="2176646"/>
            <a:ext cx="1415772" cy="461665"/>
            <a:chOff x="310212" y="1133284"/>
            <a:chExt cx="1415772" cy="461665"/>
          </a:xfrm>
        </p:grpSpPr>
        <p:sp>
          <p:nvSpPr>
            <p:cNvPr id="7" name="圓角矩形 6"/>
            <p:cNvSpPr/>
            <p:nvPr/>
          </p:nvSpPr>
          <p:spPr>
            <a:xfrm>
              <a:off x="310212" y="1133284"/>
              <a:ext cx="1415772" cy="461665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310212" y="113328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模擬</a:t>
              </a:r>
              <a:r>
                <a:rPr lang="zh-TW" altLang="en-US" sz="24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結果</a:t>
              </a: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1169527" y="4185046"/>
            <a:ext cx="1415772" cy="465191"/>
            <a:chOff x="310212" y="3571927"/>
            <a:chExt cx="1415772" cy="465191"/>
          </a:xfrm>
        </p:grpSpPr>
        <p:sp>
          <p:nvSpPr>
            <p:cNvPr id="10" name="圓角矩形 9"/>
            <p:cNvSpPr/>
            <p:nvPr/>
          </p:nvSpPr>
          <p:spPr>
            <a:xfrm>
              <a:off x="310212" y="3571927"/>
              <a:ext cx="1415772" cy="461665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464100" y="3575453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理論值</a:t>
              </a:r>
              <a:endParaRPr lang="zh-TW" altLang="en-US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2829702" y="4415878"/>
            <a:ext cx="6898192" cy="2016396"/>
            <a:chOff x="2829702" y="4176811"/>
            <a:chExt cx="6898192" cy="2016396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 rotWithShape="1">
            <a:blip r:embed="rId3"/>
            <a:srcRect l="15608" t="77048" r="50000" b="6867"/>
            <a:stretch/>
          </p:blipFill>
          <p:spPr>
            <a:xfrm>
              <a:off x="2829702" y="4176811"/>
              <a:ext cx="6898192" cy="2016396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2908450" y="4736042"/>
              <a:ext cx="6322636" cy="111270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1378563" y="1084441"/>
            <a:ext cx="8642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lambda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越大，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mean waiting time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會越大很合理，因為來的越快需要等的時間會越長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378563" y="1524098"/>
            <a:ext cx="6789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 M/M/2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waiting time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應該比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M/M/1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小，因為有兩個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在處理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59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3742</TotalTime>
  <Words>1585</Words>
  <Application>Microsoft Office PowerPoint</Application>
  <PresentationFormat>寬螢幕</PresentationFormat>
  <Paragraphs>324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新細明體</vt:lpstr>
      <vt:lpstr>標楷體</vt:lpstr>
      <vt:lpstr>Arial</vt:lpstr>
      <vt:lpstr>Calibri</vt:lpstr>
      <vt:lpstr>Calibri Light</vt:lpstr>
      <vt:lpstr>Cambria Math</vt:lpstr>
      <vt:lpstr>Consolas</vt:lpstr>
      <vt:lpstr>Times New Roman</vt:lpstr>
      <vt:lpstr>Office 佈景主題</vt:lpstr>
      <vt:lpstr>Queuing Theory HW2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jonthan.king1911@gmail.com</dc:creator>
  <cp:lastModifiedBy>jonthan.king1911@gmail.com</cp:lastModifiedBy>
  <cp:revision>193</cp:revision>
  <dcterms:created xsi:type="dcterms:W3CDTF">2021-11-28T08:24:04Z</dcterms:created>
  <dcterms:modified xsi:type="dcterms:W3CDTF">2021-12-08T07:56:06Z</dcterms:modified>
</cp:coreProperties>
</file>