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85" r:id="rId3"/>
    <p:sldId id="296" r:id="rId4"/>
    <p:sldId id="317" r:id="rId5"/>
    <p:sldId id="297" r:id="rId6"/>
    <p:sldId id="314" r:id="rId7"/>
    <p:sldId id="302" r:id="rId8"/>
    <p:sldId id="313" r:id="rId9"/>
    <p:sldId id="298" r:id="rId10"/>
    <p:sldId id="310" r:id="rId11"/>
    <p:sldId id="311" r:id="rId12"/>
    <p:sldId id="308" r:id="rId13"/>
    <p:sldId id="312" r:id="rId14"/>
    <p:sldId id="309" r:id="rId15"/>
    <p:sldId id="315" r:id="rId16"/>
    <p:sldId id="320" r:id="rId17"/>
    <p:sldId id="321" r:id="rId18"/>
    <p:sldId id="322" r:id="rId19"/>
    <p:sldId id="323" r:id="rId20"/>
    <p:sldId id="316" r:id="rId21"/>
    <p:sldId id="318" r:id="rId22"/>
    <p:sldId id="319" r:id="rId23"/>
    <p:sldId id="307" r:id="rId24"/>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charset="0"/>
        <a:ea typeface="宋体" charset="-122"/>
        <a:cs typeface="+mn-cs"/>
      </a:defRPr>
    </a:lvl1pPr>
    <a:lvl2pPr marL="457200" algn="l" rtl="0" fontAlgn="base">
      <a:spcBef>
        <a:spcPct val="0"/>
      </a:spcBef>
      <a:spcAft>
        <a:spcPct val="0"/>
      </a:spcAft>
      <a:defRPr sz="4000" kern="1200">
        <a:solidFill>
          <a:schemeClr val="tx1"/>
        </a:solidFill>
        <a:latin typeface="Arial" charset="0"/>
        <a:ea typeface="宋体" charset="-122"/>
        <a:cs typeface="+mn-cs"/>
      </a:defRPr>
    </a:lvl2pPr>
    <a:lvl3pPr marL="914400" algn="l" rtl="0" fontAlgn="base">
      <a:spcBef>
        <a:spcPct val="0"/>
      </a:spcBef>
      <a:spcAft>
        <a:spcPct val="0"/>
      </a:spcAft>
      <a:defRPr sz="4000" kern="1200">
        <a:solidFill>
          <a:schemeClr val="tx1"/>
        </a:solidFill>
        <a:latin typeface="Arial" charset="0"/>
        <a:ea typeface="宋体" charset="-122"/>
        <a:cs typeface="+mn-cs"/>
      </a:defRPr>
    </a:lvl3pPr>
    <a:lvl4pPr marL="1371600" algn="l" rtl="0" fontAlgn="base">
      <a:spcBef>
        <a:spcPct val="0"/>
      </a:spcBef>
      <a:spcAft>
        <a:spcPct val="0"/>
      </a:spcAft>
      <a:defRPr sz="4000" kern="1200">
        <a:solidFill>
          <a:schemeClr val="tx1"/>
        </a:solidFill>
        <a:latin typeface="Arial" charset="0"/>
        <a:ea typeface="宋体" charset="-122"/>
        <a:cs typeface="+mn-cs"/>
      </a:defRPr>
    </a:lvl4pPr>
    <a:lvl5pPr marL="1828800" algn="l" rtl="0" fontAlgn="base">
      <a:spcBef>
        <a:spcPct val="0"/>
      </a:spcBef>
      <a:spcAft>
        <a:spcPct val="0"/>
      </a:spcAft>
      <a:defRPr sz="4000" kern="1200">
        <a:solidFill>
          <a:schemeClr val="tx1"/>
        </a:solidFill>
        <a:latin typeface="Arial" charset="0"/>
        <a:ea typeface="宋体" charset="-122"/>
        <a:cs typeface="+mn-cs"/>
      </a:defRPr>
    </a:lvl5pPr>
    <a:lvl6pPr marL="2286000" algn="l" defTabSz="914400" rtl="0" eaLnBrk="1" latinLnBrk="0" hangingPunct="1">
      <a:defRPr sz="4000" kern="1200">
        <a:solidFill>
          <a:schemeClr val="tx1"/>
        </a:solidFill>
        <a:latin typeface="Arial" charset="0"/>
        <a:ea typeface="宋体" charset="-122"/>
        <a:cs typeface="+mn-cs"/>
      </a:defRPr>
    </a:lvl6pPr>
    <a:lvl7pPr marL="2743200" algn="l" defTabSz="914400" rtl="0" eaLnBrk="1" latinLnBrk="0" hangingPunct="1">
      <a:defRPr sz="4000" kern="1200">
        <a:solidFill>
          <a:schemeClr val="tx1"/>
        </a:solidFill>
        <a:latin typeface="Arial" charset="0"/>
        <a:ea typeface="宋体" charset="-122"/>
        <a:cs typeface="+mn-cs"/>
      </a:defRPr>
    </a:lvl7pPr>
    <a:lvl8pPr marL="3200400" algn="l" defTabSz="914400" rtl="0" eaLnBrk="1" latinLnBrk="0" hangingPunct="1">
      <a:defRPr sz="4000" kern="1200">
        <a:solidFill>
          <a:schemeClr val="tx1"/>
        </a:solidFill>
        <a:latin typeface="Arial" charset="0"/>
        <a:ea typeface="宋体" charset="-122"/>
        <a:cs typeface="+mn-cs"/>
      </a:defRPr>
    </a:lvl8pPr>
    <a:lvl9pPr marL="3657600" algn="l" defTabSz="914400" rtl="0" eaLnBrk="1" latinLnBrk="0" hangingPunct="1">
      <a:defRPr sz="4000"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xmlns="">
        <p14:section name="默认节" id="{4777D265-5F06-4920-8712-9D13CB3ADB73}">
          <p14:sldIdLst>
            <p14:sldId id="256"/>
            <p14:sldId id="285"/>
            <p14:sldId id="296"/>
            <p14:sldId id="302"/>
            <p14:sldId id="303"/>
            <p14:sldId id="297"/>
            <p14:sldId id="304"/>
            <p14:sldId id="298"/>
            <p14:sldId id="305"/>
            <p14:sldId id="306"/>
            <p14:sldId id="30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Jiang" initials="David" lastIdx="2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C8F00"/>
    <a:srgbClr val="1F497D"/>
    <a:srgbClr val="0000FF"/>
    <a:srgbClr val="FFCC00"/>
    <a:srgbClr val="0099FF"/>
    <a:srgbClr val="FFCCFF"/>
    <a:srgbClr val="CCFFFF"/>
    <a:srgbClr val="FF0066"/>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422" y="-282"/>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604"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E997AF-ADF8-4198-B4D6-734A88E31150}" type="datetimeFigureOut">
              <a:rPr lang="zh-CN" altLang="en-US" smtClean="0"/>
              <a:pPr/>
              <a:t>2012/11/29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0C242E-22FE-4A6F-AAD4-83670A49036F}" type="slidenum">
              <a:rPr lang="zh-CN" altLang="en-US" smtClean="0"/>
              <a:pPr/>
              <a:t>‹#›</a:t>
            </a:fld>
            <a:endParaRPr lang="zh-CN" altLang="en-US"/>
          </a:p>
        </p:txBody>
      </p:sp>
    </p:spTree>
    <p:extLst>
      <p:ext uri="{BB962C8B-B14F-4D97-AF65-F5344CB8AC3E}">
        <p14:creationId xmlns:p14="http://schemas.microsoft.com/office/powerpoint/2010/main" xmlns="" val="622086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2DB2E0-4660-452C-8549-1857EB6BB6E4}" type="datetimeFigureOut">
              <a:rPr lang="zh-CN" altLang="en-US" smtClean="0"/>
              <a:pPr/>
              <a:t>2012/11/29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38C9B-E150-47E6-A383-29F43DF2C852}" type="slidenum">
              <a:rPr lang="zh-CN" altLang="en-US" smtClean="0"/>
              <a:pPr/>
              <a:t>‹#›</a:t>
            </a:fld>
            <a:endParaRPr lang="zh-CN" altLang="en-US"/>
          </a:p>
        </p:txBody>
      </p:sp>
    </p:spTree>
    <p:extLst>
      <p:ext uri="{BB962C8B-B14F-4D97-AF65-F5344CB8AC3E}">
        <p14:creationId xmlns:p14="http://schemas.microsoft.com/office/powerpoint/2010/main" xmlns="" val="3937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75" name="Rectangle 3"/>
          <p:cNvSpPr>
            <a:spLocks noGrp="1" noChangeArrowheads="1"/>
          </p:cNvSpPr>
          <p:nvPr>
            <p:ph type="ctrTitle"/>
          </p:nvPr>
        </p:nvSpPr>
        <p:spPr>
          <a:xfrm>
            <a:off x="900113" y="2492375"/>
            <a:ext cx="7772400" cy="1152525"/>
          </a:xfrm>
        </p:spPr>
        <p:txBody>
          <a:bodyPr/>
          <a:lstStyle>
            <a:lvl1pPr algn="ctr">
              <a:defRPr b="1">
                <a:solidFill>
                  <a:schemeClr val="bg1"/>
                </a:solidFill>
              </a:defRPr>
            </a:lvl1pPr>
          </a:lstStyle>
          <a:p>
            <a:r>
              <a:rPr lang="zh-CN" altLang="en-US"/>
              <a:t>单击此处编辑母版标题样式</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67B6047-65D5-4EBF-8F8C-158066F9F764}"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BF437A-C37C-46DB-A8B5-5CC2B0E52D5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841638-AB84-42CB-85C4-D2B41380CEE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5FDE2A-E87F-426F-A1F6-7C96A4B63D88}"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C628987-725C-41C3-8D89-F5ECF61BB17A}"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71F6079-ABB5-4CF2-9130-61CC6244D35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1F5E377-CA31-4756-9322-2DDD870311E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6272BB6-E94E-406E-B33E-869504E69BC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01E8B05-9490-4C2F-85D9-E7223066F2AD}"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6E8DE7-9F06-48B7-97E4-22F39238970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E1ACC85-0C11-46FC-836F-758823A6A2D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3" name="Picture 5"/>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27"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ea"/>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ea"/>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mn-ea"/>
                <a:ea typeface="+mn-ea"/>
              </a:defRPr>
            </a:lvl1pPr>
          </a:lstStyle>
          <a:p>
            <a:pPr>
              <a:defRPr/>
            </a:pPr>
            <a:fld id="{6731AD1C-80E8-4432-A742-B04218BE72D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n-ea"/>
          <a:ea typeface="+mn-ea"/>
          <a:cs typeface="微软雅黑"/>
        </a:defRPr>
      </a:lvl1pPr>
      <a:lvl2pPr algn="l" rtl="0" eaLnBrk="0" fontAlgn="base" hangingPunct="0">
        <a:spcBef>
          <a:spcPct val="0"/>
        </a:spcBef>
        <a:spcAft>
          <a:spcPct val="0"/>
        </a:spcAft>
        <a:defRPr sz="3600">
          <a:solidFill>
            <a:schemeClr val="tx2"/>
          </a:solidFill>
          <a:latin typeface="微软雅黑"/>
          <a:ea typeface="微软雅黑"/>
          <a:cs typeface="微软雅黑"/>
        </a:defRPr>
      </a:lvl2pPr>
      <a:lvl3pPr algn="l" rtl="0" eaLnBrk="0" fontAlgn="base" hangingPunct="0">
        <a:spcBef>
          <a:spcPct val="0"/>
        </a:spcBef>
        <a:spcAft>
          <a:spcPct val="0"/>
        </a:spcAft>
        <a:defRPr sz="3600">
          <a:solidFill>
            <a:schemeClr val="tx2"/>
          </a:solidFill>
          <a:latin typeface="微软雅黑"/>
          <a:ea typeface="微软雅黑"/>
          <a:cs typeface="微软雅黑"/>
        </a:defRPr>
      </a:lvl3pPr>
      <a:lvl4pPr algn="l" rtl="0" eaLnBrk="0" fontAlgn="base" hangingPunct="0">
        <a:spcBef>
          <a:spcPct val="0"/>
        </a:spcBef>
        <a:spcAft>
          <a:spcPct val="0"/>
        </a:spcAft>
        <a:defRPr sz="3600">
          <a:solidFill>
            <a:schemeClr val="tx2"/>
          </a:solidFill>
          <a:latin typeface="微软雅黑"/>
          <a:ea typeface="微软雅黑"/>
          <a:cs typeface="微软雅黑"/>
        </a:defRPr>
      </a:lvl4pPr>
      <a:lvl5pPr algn="l" rtl="0" eaLnBrk="0" fontAlgn="base" hangingPunct="0">
        <a:spcBef>
          <a:spcPct val="0"/>
        </a:spcBef>
        <a:spcAft>
          <a:spcPct val="0"/>
        </a:spcAft>
        <a:defRPr sz="3600">
          <a:solidFill>
            <a:schemeClr val="tx2"/>
          </a:solidFill>
          <a:latin typeface="微软雅黑"/>
          <a:ea typeface="微软雅黑"/>
          <a:cs typeface="微软雅黑"/>
        </a:defRPr>
      </a:lvl5pPr>
      <a:lvl6pPr marL="457200" algn="l" rtl="0" fontAlgn="base">
        <a:spcBef>
          <a:spcPct val="0"/>
        </a:spcBef>
        <a:spcAft>
          <a:spcPct val="0"/>
        </a:spcAft>
        <a:defRPr sz="3600">
          <a:solidFill>
            <a:schemeClr val="tx2"/>
          </a:solidFill>
          <a:latin typeface="Arial" charset="0"/>
          <a:ea typeface="黑体" pitchFamily="2" charset="-122"/>
        </a:defRPr>
      </a:lvl6pPr>
      <a:lvl7pPr marL="914400" algn="l" rtl="0" fontAlgn="base">
        <a:spcBef>
          <a:spcPct val="0"/>
        </a:spcBef>
        <a:spcAft>
          <a:spcPct val="0"/>
        </a:spcAft>
        <a:defRPr sz="3600">
          <a:solidFill>
            <a:schemeClr val="tx2"/>
          </a:solidFill>
          <a:latin typeface="Arial" charset="0"/>
          <a:ea typeface="黑体" pitchFamily="2" charset="-122"/>
        </a:defRPr>
      </a:lvl7pPr>
      <a:lvl8pPr marL="1371600" algn="l" rtl="0" fontAlgn="base">
        <a:spcBef>
          <a:spcPct val="0"/>
        </a:spcBef>
        <a:spcAft>
          <a:spcPct val="0"/>
        </a:spcAft>
        <a:defRPr sz="3600">
          <a:solidFill>
            <a:schemeClr val="tx2"/>
          </a:solidFill>
          <a:latin typeface="Arial" charset="0"/>
          <a:ea typeface="黑体" pitchFamily="2" charset="-122"/>
        </a:defRPr>
      </a:lvl8pPr>
      <a:lvl9pPr marL="1828800" algn="l" rtl="0" fontAlgn="base">
        <a:spcBef>
          <a:spcPct val="0"/>
        </a:spcBef>
        <a:spcAft>
          <a:spcPct val="0"/>
        </a:spcAft>
        <a:defRPr sz="3600">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ea"/>
          <a:ea typeface="+mn-ea"/>
          <a:cs typeface="微软雅黑"/>
        </a:defRPr>
      </a:lvl1pPr>
      <a:lvl2pPr marL="742950" indent="-285750" algn="l" rtl="0" eaLnBrk="0" fontAlgn="base" hangingPunct="0">
        <a:spcBef>
          <a:spcPct val="20000"/>
        </a:spcBef>
        <a:spcAft>
          <a:spcPct val="0"/>
        </a:spcAft>
        <a:buChar char="–"/>
        <a:defRPr sz="2400">
          <a:solidFill>
            <a:schemeClr val="tx1"/>
          </a:solidFill>
          <a:latin typeface="+mn-ea"/>
          <a:ea typeface="+mn-ea"/>
          <a:cs typeface="微软雅黑"/>
        </a:defRPr>
      </a:lvl2pPr>
      <a:lvl3pPr marL="1143000" indent="-228600" algn="l" rtl="0" eaLnBrk="0" fontAlgn="base" hangingPunct="0">
        <a:spcBef>
          <a:spcPct val="20000"/>
        </a:spcBef>
        <a:spcAft>
          <a:spcPct val="0"/>
        </a:spcAft>
        <a:buChar char="•"/>
        <a:defRPr sz="2000">
          <a:solidFill>
            <a:schemeClr val="tx1"/>
          </a:solidFill>
          <a:latin typeface="+mn-ea"/>
          <a:ea typeface="+mn-ea"/>
          <a:cs typeface="微软雅黑"/>
        </a:defRPr>
      </a:lvl3pPr>
      <a:lvl4pPr marL="1600200" indent="-228600" algn="l" rtl="0" eaLnBrk="0" fontAlgn="base" hangingPunct="0">
        <a:spcBef>
          <a:spcPct val="20000"/>
        </a:spcBef>
        <a:spcAft>
          <a:spcPct val="0"/>
        </a:spcAft>
        <a:buChar char="–"/>
        <a:defRPr sz="2000">
          <a:solidFill>
            <a:schemeClr val="tx1"/>
          </a:solidFill>
          <a:latin typeface="+mn-ea"/>
          <a:ea typeface="+mn-ea"/>
          <a:cs typeface="微软雅黑"/>
        </a:defRPr>
      </a:lvl4pPr>
      <a:lvl5pPr marL="2057400" indent="-228600" algn="l" rtl="0" eaLnBrk="0" fontAlgn="base" hangingPunct="0">
        <a:spcBef>
          <a:spcPct val="20000"/>
        </a:spcBef>
        <a:spcAft>
          <a:spcPct val="0"/>
        </a:spcAft>
        <a:buChar char="»"/>
        <a:defRPr sz="1600">
          <a:solidFill>
            <a:schemeClr val="tx1"/>
          </a:solidFill>
          <a:latin typeface="+mn-ea"/>
          <a:ea typeface="+mn-ea"/>
          <a:cs typeface="微软雅黑"/>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sc.org/software/bi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lnSpc>
                <a:spcPct val="150000"/>
              </a:lnSpc>
            </a:pPr>
            <a:r>
              <a:rPr lang="zh-CN" altLang="en-US" sz="4000" dirty="0" smtClean="0">
                <a:effectLst>
                  <a:outerShdw blurRad="38100" dist="38100" dir="2700000" algn="tl">
                    <a:srgbClr val="C0C0C0"/>
                  </a:outerShdw>
                </a:effectLst>
              </a:rPr>
              <a:t>服务器端负载均衡原理及部署</a:t>
            </a:r>
            <a:r>
              <a:rPr lang="en-US" altLang="zh-CN" sz="4000" dirty="0" smtClean="0">
                <a:effectLst>
                  <a:outerShdw blurRad="38100" dist="38100" dir="2700000" algn="tl">
                    <a:srgbClr val="C0C0C0"/>
                  </a:outerShdw>
                </a:effectLst>
              </a:rPr>
              <a:t/>
            </a:r>
            <a:br>
              <a:rPr lang="en-US" altLang="zh-CN" sz="4000" dirty="0" smtClean="0">
                <a:effectLst>
                  <a:outerShdw blurRad="38100" dist="38100" dir="2700000" algn="tl">
                    <a:srgbClr val="C0C0C0"/>
                  </a:outerShdw>
                </a:effectLst>
              </a:rPr>
            </a:br>
            <a:r>
              <a:rPr lang="zh-CN" altLang="en-US" sz="1800" dirty="0" smtClean="0">
                <a:effectLst>
                  <a:outerShdw blurRad="38100" dist="38100" dir="2700000" algn="tl">
                    <a:srgbClr val="C0C0C0"/>
                  </a:outerShdw>
                </a:effectLst>
              </a:rPr>
              <a:t>讨论分享会议</a:t>
            </a:r>
            <a:endParaRPr lang="zh-CN" altLang="zh-CN" sz="1800" b="0" dirty="0" smtClean="0">
              <a:effectLst>
                <a:outerShdw blurRad="38100" dist="38100" dir="2700000" algn="tl">
                  <a:srgbClr val="C0C0C0"/>
                </a:outerShdw>
              </a:effectLst>
            </a:endParaRPr>
          </a:p>
        </p:txBody>
      </p:sp>
      <p:sp>
        <p:nvSpPr>
          <p:cNvPr id="2" name="矩形 1"/>
          <p:cNvSpPr/>
          <p:nvPr/>
        </p:nvSpPr>
        <p:spPr>
          <a:xfrm>
            <a:off x="6588224" y="3522494"/>
            <a:ext cx="2304256" cy="338554"/>
          </a:xfrm>
          <a:prstGeom prst="rect">
            <a:avLst/>
          </a:prstGeom>
        </p:spPr>
        <p:txBody>
          <a:bodyPr wrap="square">
            <a:spAutoFit/>
          </a:bodyPr>
          <a:lstStyle/>
          <a:p>
            <a:r>
              <a:rPr lang="en-US" altLang="zh-CN" sz="1600" dirty="0" smtClean="0">
                <a:solidFill>
                  <a:schemeClr val="tx1">
                    <a:lumMod val="85000"/>
                    <a:lumOff val="15000"/>
                  </a:schemeClr>
                </a:solidFill>
                <a:effectLst>
                  <a:outerShdw blurRad="38100" dist="38100" dir="2700000" algn="tl">
                    <a:srgbClr val="C0C0C0"/>
                  </a:outerShdw>
                </a:effectLst>
              </a:rPr>
              <a:t>2012-11-24    </a:t>
            </a:r>
            <a:r>
              <a:rPr lang="zh-CN" altLang="en-US" sz="1600" dirty="0" smtClean="0">
                <a:solidFill>
                  <a:schemeClr val="tx1">
                    <a:lumMod val="85000"/>
                    <a:lumOff val="15000"/>
                  </a:schemeClr>
                </a:solidFill>
                <a:effectLst>
                  <a:outerShdw blurRad="38100" dist="38100" dir="2700000" algn="tl">
                    <a:srgbClr val="C0C0C0"/>
                  </a:outerShdw>
                </a:effectLst>
              </a:rPr>
              <a:t>黄灿荣</a:t>
            </a:r>
            <a:endParaRPr lang="zh-CN" altLang="en-US" sz="1600" dirty="0">
              <a:solidFill>
                <a:schemeClr val="tx1">
                  <a:lumMod val="85000"/>
                  <a:lumOff val="15000"/>
                </a:schemeClr>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7139136" cy="778098"/>
          </a:xfrm>
        </p:spPr>
        <p:txBody>
          <a:bodyPr/>
          <a:lstStyle/>
          <a:p>
            <a:pPr algn="r"/>
            <a:r>
              <a:rPr lang="zh-CN" altLang="en-US" sz="2800" b="1" dirty="0" smtClean="0"/>
              <a:t>硬件负载均衡</a:t>
            </a:r>
            <a:r>
              <a:rPr lang="en-US" altLang="zh-CN" sz="2800" b="1" dirty="0" smtClean="0"/>
              <a:t>F5</a:t>
            </a:r>
            <a:r>
              <a:rPr lang="zh-CN" altLang="en-US" sz="2800" b="1" dirty="0" smtClean="0"/>
              <a:t>图介绍</a:t>
            </a:r>
            <a:endParaRPr lang="zh-CN" altLang="en-US" sz="2800" dirty="0"/>
          </a:p>
        </p:txBody>
      </p:sp>
      <p:pic>
        <p:nvPicPr>
          <p:cNvPr id="5" name="内容占位符 4" descr="20091228133955153.jpg"/>
          <p:cNvPicPr>
            <a:picLocks noGrp="1" noChangeAspect="1"/>
          </p:cNvPicPr>
          <p:nvPr>
            <p:ph idx="1"/>
          </p:nvPr>
        </p:nvPicPr>
        <p:blipFill>
          <a:blip r:embed="rId2" cstate="print"/>
          <a:stretch>
            <a:fillRect/>
          </a:stretch>
        </p:blipFill>
        <p:spPr>
          <a:xfrm>
            <a:off x="0" y="1966766"/>
            <a:ext cx="9144000" cy="4891234"/>
          </a:xfrm>
        </p:spPr>
      </p:pic>
    </p:spTree>
    <p:extLst>
      <p:ext uri="{BB962C8B-B14F-4D97-AF65-F5344CB8AC3E}">
        <p14:creationId xmlns:p14="http://schemas.microsoft.com/office/powerpoint/2010/main" xmlns="" val="3741584917"/>
      </p:ext>
    </p:extLst>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7139136" cy="778098"/>
          </a:xfrm>
        </p:spPr>
        <p:txBody>
          <a:bodyPr/>
          <a:lstStyle/>
          <a:p>
            <a:pPr algn="r"/>
            <a:r>
              <a:rPr lang="zh-CN" altLang="en-US" sz="2800" b="1" dirty="0" smtClean="0"/>
              <a:t>硬件负载均衡</a:t>
            </a:r>
            <a:r>
              <a:rPr lang="en-US" altLang="zh-CN" sz="2800" b="1" dirty="0" err="1" smtClean="0"/>
              <a:t>Radware</a:t>
            </a:r>
            <a:r>
              <a:rPr lang="zh-CN" altLang="en-US" sz="2800" b="1" dirty="0" smtClean="0"/>
              <a:t>图介绍</a:t>
            </a:r>
            <a:endParaRPr lang="zh-CN" altLang="en-US" sz="2800" dirty="0"/>
          </a:p>
        </p:txBody>
      </p:sp>
      <p:pic>
        <p:nvPicPr>
          <p:cNvPr id="6" name="内容占位符 5" descr="untitled.bmp"/>
          <p:cNvPicPr>
            <a:picLocks noGrp="1" noChangeAspect="1"/>
          </p:cNvPicPr>
          <p:nvPr>
            <p:ph idx="1"/>
          </p:nvPr>
        </p:nvPicPr>
        <p:blipFill>
          <a:blip r:embed="rId2" cstate="print"/>
          <a:stretch>
            <a:fillRect/>
          </a:stretch>
        </p:blipFill>
        <p:spPr>
          <a:xfrm>
            <a:off x="0" y="1268760"/>
            <a:ext cx="9144000" cy="5589240"/>
          </a:xfrm>
        </p:spPr>
      </p:pic>
    </p:spTree>
    <p:extLst>
      <p:ext uri="{BB962C8B-B14F-4D97-AF65-F5344CB8AC3E}">
        <p14:creationId xmlns:p14="http://schemas.microsoft.com/office/powerpoint/2010/main" xmlns="" val="3741584917"/>
      </p:ext>
    </p:extLst>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软件负载均衡实现方法</a:t>
            </a:r>
            <a:endParaRPr lang="zh-CN" altLang="en-US" sz="2800" dirty="0"/>
          </a:p>
        </p:txBody>
      </p:sp>
      <p:sp>
        <p:nvSpPr>
          <p:cNvPr id="4" name="内容占位符 2"/>
          <p:cNvSpPr>
            <a:spLocks noGrp="1"/>
          </p:cNvSpPr>
          <p:nvPr>
            <p:ph idx="1"/>
          </p:nvPr>
        </p:nvSpPr>
        <p:spPr>
          <a:xfrm>
            <a:off x="179512" y="1340768"/>
            <a:ext cx="8784976" cy="4785395"/>
          </a:xfrm>
        </p:spPr>
        <p:txBody>
          <a:bodyPr/>
          <a:lstStyle/>
          <a:p>
            <a:pPr marL="0" lvl="0" indent="0">
              <a:buNone/>
            </a:pPr>
            <a:r>
              <a:rPr lang="zh-CN" altLang="en-US" dirty="0" smtClean="0">
                <a:solidFill>
                  <a:srgbClr val="F79646">
                    <a:lumMod val="75000"/>
                  </a:srgbClr>
                </a:solidFill>
              </a:rPr>
              <a:t>软件负载均衡：</a:t>
            </a:r>
            <a:endParaRPr lang="en-US" altLang="zh-CN" dirty="0">
              <a:solidFill>
                <a:srgbClr val="F79646">
                  <a:lumMod val="75000"/>
                </a:srgbClr>
              </a:solidFill>
            </a:endParaRPr>
          </a:p>
          <a:p>
            <a:pPr marL="0" lvl="0" indent="0">
              <a:buNone/>
            </a:pPr>
            <a:endParaRPr lang="en-US" altLang="zh-CN" sz="1200" dirty="0">
              <a:solidFill>
                <a:prstClr val="black"/>
              </a:solidFill>
            </a:endParaRPr>
          </a:p>
          <a:p>
            <a:pPr marL="0" lvl="0" indent="0">
              <a:buNone/>
            </a:pPr>
            <a:r>
              <a:rPr lang="zh-CN" altLang="en-US" sz="1600" dirty="0" smtClean="0">
                <a:solidFill>
                  <a:prstClr val="black"/>
                </a:solidFill>
              </a:rPr>
              <a:t>      软件负载均衡解决方案是指在一台或多台服务器相应的操作系统上安装一个或多个附加软件来实现负载均衡，它的优点是基于特定环境，配置简单，使用灵活，成本低廉，可以满足一般的负载均衡需求。</a:t>
            </a:r>
          </a:p>
          <a:p>
            <a:pPr marL="0" lvl="0" indent="0">
              <a:buNone/>
            </a:pPr>
            <a:endParaRPr lang="zh-CN" altLang="en-US" sz="1200" dirty="0" smtClean="0">
              <a:solidFill>
                <a:prstClr val="black"/>
              </a:solidFill>
            </a:endParaRPr>
          </a:p>
          <a:p>
            <a:pPr marL="0" lvl="0" indent="0">
              <a:buNone/>
            </a:pPr>
            <a:r>
              <a:rPr lang="zh-CN" altLang="en-US" sz="1600" dirty="0" smtClean="0">
                <a:solidFill>
                  <a:prstClr val="black"/>
                </a:solidFill>
              </a:rPr>
              <a:t>      目前比较流行的就三类软件负载均衡，</a:t>
            </a:r>
            <a:r>
              <a:rPr lang="en-US" altLang="zh-CN" sz="1600" dirty="0" smtClean="0">
                <a:solidFill>
                  <a:prstClr val="black"/>
                </a:solidFill>
              </a:rPr>
              <a:t>LVS</a:t>
            </a:r>
            <a:r>
              <a:rPr lang="zh-CN" altLang="en-US" sz="1600" dirty="0" smtClean="0">
                <a:solidFill>
                  <a:prstClr val="black"/>
                </a:solidFill>
              </a:rPr>
              <a:t>、</a:t>
            </a:r>
            <a:r>
              <a:rPr lang="en-US" altLang="zh-CN" sz="1600" dirty="0" err="1" smtClean="0">
                <a:solidFill>
                  <a:prstClr val="black"/>
                </a:solidFill>
              </a:rPr>
              <a:t>Nginx</a:t>
            </a:r>
            <a:r>
              <a:rPr lang="zh-CN" altLang="en-US" sz="1600" dirty="0" smtClean="0">
                <a:solidFill>
                  <a:prstClr val="black"/>
                </a:solidFill>
              </a:rPr>
              <a:t>和</a:t>
            </a:r>
            <a:r>
              <a:rPr lang="en-US" altLang="zh-CN" sz="1600" dirty="0" err="1" smtClean="0">
                <a:solidFill>
                  <a:prstClr val="black"/>
                </a:solidFill>
              </a:rPr>
              <a:t>HAProxy</a:t>
            </a:r>
            <a:r>
              <a:rPr lang="zh-CN" altLang="en-US" sz="1600" dirty="0" smtClean="0">
                <a:solidFill>
                  <a:prstClr val="black"/>
                </a:solidFill>
              </a:rPr>
              <a:t>。用的最多的还是</a:t>
            </a:r>
            <a:r>
              <a:rPr lang="en-US" altLang="zh-CN" sz="1600" dirty="0" smtClean="0">
                <a:solidFill>
                  <a:prstClr val="black"/>
                </a:solidFill>
              </a:rPr>
              <a:t>LVS</a:t>
            </a:r>
            <a:r>
              <a:rPr lang="zh-CN" altLang="en-US" sz="1600" dirty="0" smtClean="0">
                <a:solidFill>
                  <a:prstClr val="black"/>
                </a:solidFill>
              </a:rPr>
              <a:t>和</a:t>
            </a:r>
            <a:r>
              <a:rPr lang="en-US" altLang="zh-CN" sz="1600" dirty="0" err="1" smtClean="0">
                <a:solidFill>
                  <a:prstClr val="black"/>
                </a:solidFill>
              </a:rPr>
              <a:t>Nginx</a:t>
            </a:r>
            <a:r>
              <a:rPr lang="zh-CN" altLang="en-US" sz="1600" dirty="0" smtClean="0">
                <a:solidFill>
                  <a:prstClr val="black"/>
                </a:solidFill>
              </a:rPr>
              <a:t>这两种。</a:t>
            </a:r>
            <a:endParaRPr lang="en-US" altLang="zh-CN" sz="1600" dirty="0" smtClean="0">
              <a:solidFill>
                <a:prstClr val="black"/>
              </a:solidFill>
            </a:endParaRPr>
          </a:p>
          <a:p>
            <a:pPr marL="0" lvl="0" indent="0">
              <a:buNone/>
            </a:pPr>
            <a:endParaRPr lang="en-US" altLang="zh-CN" sz="1600" dirty="0" smtClean="0">
              <a:solidFill>
                <a:prstClr val="black"/>
              </a:solidFill>
            </a:endParaRPr>
          </a:p>
          <a:p>
            <a:pPr marL="0" lvl="0" indent="0">
              <a:buNone/>
            </a:pPr>
            <a:r>
              <a:rPr lang="en-US" altLang="zh-CN" sz="1800" b="1" dirty="0" smtClean="0">
                <a:solidFill>
                  <a:prstClr val="black"/>
                </a:solidFill>
              </a:rPr>
              <a:t>◆ LVS</a:t>
            </a:r>
          </a:p>
          <a:p>
            <a:pPr marL="0" lvl="0" indent="0">
              <a:buNone/>
            </a:pPr>
            <a:endParaRPr lang="en-US" altLang="zh-CN" sz="1200" dirty="0" smtClean="0">
              <a:solidFill>
                <a:prstClr val="black"/>
              </a:solidFill>
            </a:endParaRPr>
          </a:p>
          <a:p>
            <a:pPr marL="0" lvl="0" indent="0">
              <a:buNone/>
            </a:pPr>
            <a:r>
              <a:rPr lang="zh-CN" altLang="en-US" sz="1600" dirty="0" smtClean="0">
                <a:solidFill>
                  <a:prstClr val="black"/>
                </a:solidFill>
              </a:rPr>
              <a:t>      平时我们说的</a:t>
            </a:r>
            <a:r>
              <a:rPr lang="en-US" altLang="zh-CN" sz="1600" dirty="0" smtClean="0">
                <a:solidFill>
                  <a:prstClr val="black"/>
                </a:solidFill>
              </a:rPr>
              <a:t>LVS</a:t>
            </a:r>
            <a:r>
              <a:rPr lang="zh-CN" altLang="en-US" sz="1600" dirty="0" smtClean="0">
                <a:solidFill>
                  <a:prstClr val="black"/>
                </a:solidFill>
              </a:rPr>
              <a:t>是</a:t>
            </a:r>
            <a:r>
              <a:rPr lang="en-US" altLang="zh-CN" sz="1600" dirty="0" smtClean="0">
                <a:solidFill>
                  <a:prstClr val="black"/>
                </a:solidFill>
              </a:rPr>
              <a:t>Linux Virtual Server</a:t>
            </a:r>
            <a:r>
              <a:rPr lang="zh-CN" altLang="en-US" sz="1600" dirty="0" smtClean="0">
                <a:solidFill>
                  <a:prstClr val="black"/>
                </a:solidFill>
              </a:rPr>
              <a:t>。这当然是基于</a:t>
            </a:r>
            <a:r>
              <a:rPr lang="en-US" altLang="zh-CN" sz="1600" dirty="0" smtClean="0">
                <a:solidFill>
                  <a:prstClr val="black"/>
                </a:solidFill>
              </a:rPr>
              <a:t>Linux</a:t>
            </a:r>
            <a:r>
              <a:rPr lang="zh-CN" altLang="en-US" sz="1600" dirty="0" smtClean="0">
                <a:solidFill>
                  <a:prstClr val="black"/>
                </a:solidFill>
              </a:rPr>
              <a:t>的开源软件了，这就意味着它是免费的。它基本上能支持所有应用，因为</a:t>
            </a:r>
            <a:r>
              <a:rPr lang="en-US" altLang="zh-CN" sz="1600" dirty="0" err="1" smtClean="0">
                <a:solidFill>
                  <a:prstClr val="black"/>
                </a:solidFill>
              </a:rPr>
              <a:t>lvs</a:t>
            </a:r>
            <a:r>
              <a:rPr lang="zh-CN" altLang="en-US" sz="1600" dirty="0" smtClean="0">
                <a:solidFill>
                  <a:prstClr val="black"/>
                </a:solidFill>
              </a:rPr>
              <a:t>工作在</a:t>
            </a:r>
            <a:r>
              <a:rPr lang="en-US" altLang="zh-CN" sz="1600" dirty="0" smtClean="0">
                <a:solidFill>
                  <a:prstClr val="black"/>
                </a:solidFill>
              </a:rPr>
              <a:t>4</a:t>
            </a:r>
            <a:r>
              <a:rPr lang="zh-CN" altLang="en-US" sz="1600" dirty="0" smtClean="0">
                <a:solidFill>
                  <a:prstClr val="black"/>
                </a:solidFill>
              </a:rPr>
              <a:t>层，所以它可以对几乎所有应用做负载均衡，包括</a:t>
            </a:r>
            <a:r>
              <a:rPr lang="en-US" altLang="zh-CN" sz="1600" dirty="0" smtClean="0">
                <a:solidFill>
                  <a:prstClr val="black"/>
                </a:solidFill>
              </a:rPr>
              <a:t>http</a:t>
            </a:r>
            <a:r>
              <a:rPr lang="zh-CN" altLang="en-US" sz="1600" dirty="0" smtClean="0">
                <a:solidFill>
                  <a:prstClr val="black"/>
                </a:solidFill>
              </a:rPr>
              <a:t>、数据库、聊天室等等。同时，若跟硬件负载均衡相比它的缺点也不容忽视，</a:t>
            </a:r>
            <a:r>
              <a:rPr lang="en-US" altLang="zh-CN" sz="1600" dirty="0" smtClean="0">
                <a:solidFill>
                  <a:prstClr val="black"/>
                </a:solidFill>
              </a:rPr>
              <a:t>LVS</a:t>
            </a:r>
            <a:r>
              <a:rPr lang="zh-CN" altLang="en-US" sz="1600" dirty="0" smtClean="0">
                <a:solidFill>
                  <a:prstClr val="black"/>
                </a:solidFill>
              </a:rPr>
              <a:t>要求技术水平很高，操作上也比较复杂，配置也很繁琐，没有赖以保障的服务支持，稳定性来说也相对较低（人为和网络环境因素更多一些）。</a:t>
            </a:r>
            <a:endParaRPr lang="en-US" altLang="zh-CN" sz="16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软件负载均衡实现方法</a:t>
            </a:r>
            <a:endParaRPr lang="zh-CN" altLang="en-US" sz="2800" dirty="0"/>
          </a:p>
        </p:txBody>
      </p:sp>
      <p:sp>
        <p:nvSpPr>
          <p:cNvPr id="4" name="内容占位符 2"/>
          <p:cNvSpPr>
            <a:spLocks noGrp="1"/>
          </p:cNvSpPr>
          <p:nvPr>
            <p:ph idx="1"/>
          </p:nvPr>
        </p:nvSpPr>
        <p:spPr>
          <a:xfrm>
            <a:off x="179512" y="1340768"/>
            <a:ext cx="8784976" cy="4785395"/>
          </a:xfrm>
        </p:spPr>
        <p:txBody>
          <a:bodyPr/>
          <a:lstStyle/>
          <a:p>
            <a:pPr marL="0" lvl="0" indent="0">
              <a:buNone/>
            </a:pPr>
            <a:r>
              <a:rPr lang="zh-CN" altLang="en-US" dirty="0" smtClean="0">
                <a:solidFill>
                  <a:srgbClr val="F79646">
                    <a:lumMod val="75000"/>
                  </a:srgbClr>
                </a:solidFill>
              </a:rPr>
              <a:t>软件负载均衡：</a:t>
            </a:r>
            <a:endParaRPr lang="en-US" altLang="zh-CN" dirty="0">
              <a:solidFill>
                <a:srgbClr val="F79646">
                  <a:lumMod val="75000"/>
                </a:srgbClr>
              </a:solidFill>
            </a:endParaRPr>
          </a:p>
          <a:p>
            <a:pPr marL="0" lvl="0" indent="0">
              <a:buNone/>
            </a:pPr>
            <a:endParaRPr lang="en-US" altLang="zh-CN" sz="1200" dirty="0">
              <a:solidFill>
                <a:prstClr val="black"/>
              </a:solidFill>
            </a:endParaRPr>
          </a:p>
          <a:p>
            <a:pPr marL="0" lvl="0" indent="0">
              <a:buNone/>
            </a:pPr>
            <a:r>
              <a:rPr lang="zh-CN" altLang="en-US" sz="1600" dirty="0" smtClean="0">
                <a:solidFill>
                  <a:prstClr val="black"/>
                </a:solidFill>
              </a:rPr>
              <a:t>      软件负载均衡解决方案是指在一台或多台服务器相应的操作系统上安装一个或多个附加软件来实现负载均衡，它的优点是基于特定环境，配置简单，使用灵活，成本低廉，可以满足一般的负载均衡需求。</a:t>
            </a:r>
          </a:p>
          <a:p>
            <a:pPr marL="0" lvl="0" indent="0">
              <a:buNone/>
            </a:pPr>
            <a:endParaRPr lang="zh-CN" altLang="en-US" sz="1200" dirty="0" smtClean="0">
              <a:solidFill>
                <a:prstClr val="black"/>
              </a:solidFill>
            </a:endParaRPr>
          </a:p>
          <a:p>
            <a:pPr marL="0" lvl="0" indent="0">
              <a:buNone/>
            </a:pPr>
            <a:r>
              <a:rPr lang="zh-CN" altLang="en-US" sz="1600" dirty="0" smtClean="0">
                <a:solidFill>
                  <a:prstClr val="black"/>
                </a:solidFill>
              </a:rPr>
              <a:t>      目前比较流行的就三类软件负载均衡，</a:t>
            </a:r>
            <a:r>
              <a:rPr lang="en-US" altLang="zh-CN" sz="1600" dirty="0" smtClean="0">
                <a:solidFill>
                  <a:prstClr val="black"/>
                </a:solidFill>
              </a:rPr>
              <a:t>LVS</a:t>
            </a:r>
            <a:r>
              <a:rPr lang="zh-CN" altLang="en-US" sz="1600" dirty="0" smtClean="0">
                <a:solidFill>
                  <a:prstClr val="black"/>
                </a:solidFill>
              </a:rPr>
              <a:t>、</a:t>
            </a:r>
            <a:r>
              <a:rPr lang="en-US" altLang="zh-CN" sz="1600" dirty="0" err="1" smtClean="0">
                <a:solidFill>
                  <a:prstClr val="black"/>
                </a:solidFill>
              </a:rPr>
              <a:t>Nginx</a:t>
            </a:r>
            <a:r>
              <a:rPr lang="zh-CN" altLang="en-US" sz="1600" dirty="0" smtClean="0">
                <a:solidFill>
                  <a:prstClr val="black"/>
                </a:solidFill>
              </a:rPr>
              <a:t>和</a:t>
            </a:r>
            <a:r>
              <a:rPr lang="en-US" altLang="zh-CN" sz="1600" dirty="0" err="1" smtClean="0">
                <a:solidFill>
                  <a:prstClr val="black"/>
                </a:solidFill>
              </a:rPr>
              <a:t>HAProxy</a:t>
            </a:r>
            <a:r>
              <a:rPr lang="zh-CN" altLang="en-US" sz="1600" dirty="0" smtClean="0">
                <a:solidFill>
                  <a:prstClr val="black"/>
                </a:solidFill>
              </a:rPr>
              <a:t>。用的最多的还是</a:t>
            </a:r>
            <a:r>
              <a:rPr lang="en-US" altLang="zh-CN" sz="1600" dirty="0" smtClean="0">
                <a:solidFill>
                  <a:prstClr val="black"/>
                </a:solidFill>
              </a:rPr>
              <a:t>LVS</a:t>
            </a:r>
            <a:r>
              <a:rPr lang="zh-CN" altLang="en-US" sz="1600" dirty="0" smtClean="0">
                <a:solidFill>
                  <a:prstClr val="black"/>
                </a:solidFill>
              </a:rPr>
              <a:t>和</a:t>
            </a:r>
            <a:r>
              <a:rPr lang="en-US" altLang="zh-CN" sz="1600" dirty="0" err="1" smtClean="0">
                <a:solidFill>
                  <a:prstClr val="black"/>
                </a:solidFill>
              </a:rPr>
              <a:t>Nginx</a:t>
            </a:r>
            <a:r>
              <a:rPr lang="zh-CN" altLang="en-US" sz="1600" dirty="0" smtClean="0">
                <a:solidFill>
                  <a:prstClr val="black"/>
                </a:solidFill>
              </a:rPr>
              <a:t>这两种。</a:t>
            </a:r>
            <a:endParaRPr lang="en-US" altLang="zh-CN" sz="1600" dirty="0" smtClean="0">
              <a:solidFill>
                <a:prstClr val="black"/>
              </a:solidFill>
            </a:endParaRPr>
          </a:p>
          <a:p>
            <a:pPr marL="0" lvl="0" indent="0">
              <a:buNone/>
            </a:pPr>
            <a:endParaRPr lang="en-US" altLang="zh-CN" sz="1600" dirty="0" smtClean="0">
              <a:solidFill>
                <a:prstClr val="black"/>
              </a:solidFill>
            </a:endParaRPr>
          </a:p>
          <a:p>
            <a:pPr marL="0" lvl="0" indent="0">
              <a:buNone/>
            </a:pPr>
            <a:r>
              <a:rPr lang="en-US" altLang="zh-CN" sz="1800" b="1" dirty="0" smtClean="0">
                <a:solidFill>
                  <a:prstClr val="black"/>
                </a:solidFill>
              </a:rPr>
              <a:t>◆ LVS</a:t>
            </a:r>
          </a:p>
          <a:p>
            <a:pPr marL="0" lvl="0" indent="0">
              <a:buNone/>
            </a:pPr>
            <a:endParaRPr lang="en-US" altLang="zh-CN" sz="1200" dirty="0" smtClean="0">
              <a:solidFill>
                <a:prstClr val="black"/>
              </a:solidFill>
            </a:endParaRPr>
          </a:p>
          <a:p>
            <a:pPr marL="0" lvl="0" indent="0">
              <a:buNone/>
            </a:pPr>
            <a:r>
              <a:rPr lang="zh-CN" altLang="en-US" sz="1600" dirty="0" smtClean="0">
                <a:solidFill>
                  <a:prstClr val="black"/>
                </a:solidFill>
              </a:rPr>
              <a:t>      平时我们说的</a:t>
            </a:r>
            <a:r>
              <a:rPr lang="en-US" altLang="zh-CN" sz="1600" dirty="0" smtClean="0">
                <a:solidFill>
                  <a:prstClr val="black"/>
                </a:solidFill>
              </a:rPr>
              <a:t>LVS</a:t>
            </a:r>
            <a:r>
              <a:rPr lang="zh-CN" altLang="en-US" sz="1600" dirty="0" smtClean="0">
                <a:solidFill>
                  <a:prstClr val="black"/>
                </a:solidFill>
              </a:rPr>
              <a:t>是</a:t>
            </a:r>
            <a:r>
              <a:rPr lang="en-US" altLang="zh-CN" sz="1600" dirty="0" smtClean="0">
                <a:solidFill>
                  <a:prstClr val="black"/>
                </a:solidFill>
              </a:rPr>
              <a:t>Linux Virtual Server</a:t>
            </a:r>
            <a:r>
              <a:rPr lang="zh-CN" altLang="en-US" sz="1600" dirty="0" smtClean="0">
                <a:solidFill>
                  <a:prstClr val="black"/>
                </a:solidFill>
              </a:rPr>
              <a:t>。这当然是基于</a:t>
            </a:r>
            <a:r>
              <a:rPr lang="en-US" altLang="zh-CN" sz="1600" dirty="0" smtClean="0">
                <a:solidFill>
                  <a:prstClr val="black"/>
                </a:solidFill>
              </a:rPr>
              <a:t>Linux</a:t>
            </a:r>
            <a:r>
              <a:rPr lang="zh-CN" altLang="en-US" sz="1600" dirty="0" smtClean="0">
                <a:solidFill>
                  <a:prstClr val="black"/>
                </a:solidFill>
              </a:rPr>
              <a:t>的开源软件了，这就意味着它是免费的。它基本上能支持所有应用，因为</a:t>
            </a:r>
            <a:r>
              <a:rPr lang="en-US" altLang="zh-CN" sz="1600" dirty="0" err="1" smtClean="0">
                <a:solidFill>
                  <a:prstClr val="black"/>
                </a:solidFill>
              </a:rPr>
              <a:t>lvs</a:t>
            </a:r>
            <a:r>
              <a:rPr lang="zh-CN" altLang="en-US" sz="1600" dirty="0" smtClean="0">
                <a:solidFill>
                  <a:prstClr val="black"/>
                </a:solidFill>
              </a:rPr>
              <a:t>工作在</a:t>
            </a:r>
            <a:r>
              <a:rPr lang="en-US" altLang="zh-CN" sz="1600" dirty="0" smtClean="0">
                <a:solidFill>
                  <a:prstClr val="black"/>
                </a:solidFill>
              </a:rPr>
              <a:t>4</a:t>
            </a:r>
            <a:r>
              <a:rPr lang="zh-CN" altLang="en-US" sz="1600" dirty="0" smtClean="0">
                <a:solidFill>
                  <a:prstClr val="black"/>
                </a:solidFill>
              </a:rPr>
              <a:t>层，所以它可以对几乎所有应用做负载均衡，包括</a:t>
            </a:r>
            <a:r>
              <a:rPr lang="en-US" altLang="zh-CN" sz="1600" dirty="0" smtClean="0">
                <a:solidFill>
                  <a:prstClr val="black"/>
                </a:solidFill>
              </a:rPr>
              <a:t>http</a:t>
            </a:r>
            <a:r>
              <a:rPr lang="zh-CN" altLang="en-US" sz="1600" dirty="0" smtClean="0">
                <a:solidFill>
                  <a:prstClr val="black"/>
                </a:solidFill>
              </a:rPr>
              <a:t>、数据库、聊天室等等。同时，若跟硬件负载均衡相比它的缺点也不容忽视，</a:t>
            </a:r>
            <a:r>
              <a:rPr lang="en-US" altLang="zh-CN" sz="1600" dirty="0" smtClean="0">
                <a:solidFill>
                  <a:prstClr val="black"/>
                </a:solidFill>
              </a:rPr>
              <a:t>LVS</a:t>
            </a:r>
            <a:r>
              <a:rPr lang="zh-CN" altLang="en-US" sz="1600" dirty="0" smtClean="0">
                <a:solidFill>
                  <a:prstClr val="black"/>
                </a:solidFill>
              </a:rPr>
              <a:t>要求技术水平很高，操作上也比较复杂，配置也很繁琐，没有赖以保障的服务支持，稳定性来说也相对较低（人为和网络环境因素更多一些）。</a:t>
            </a:r>
            <a:endParaRPr lang="en-US" altLang="zh-CN" sz="16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7139136" cy="778098"/>
          </a:xfrm>
        </p:spPr>
        <p:txBody>
          <a:bodyPr/>
          <a:lstStyle/>
          <a:p>
            <a:pPr algn="r"/>
            <a:r>
              <a:rPr lang="zh-CN" altLang="en-US" sz="2800" b="1" dirty="0" smtClean="0"/>
              <a:t>软件负载均衡实现方法</a:t>
            </a:r>
            <a:endParaRPr lang="zh-CN" altLang="en-US" sz="2800" dirty="0"/>
          </a:p>
        </p:txBody>
      </p:sp>
      <p:sp>
        <p:nvSpPr>
          <p:cNvPr id="7" name="内容占位符 2"/>
          <p:cNvSpPr>
            <a:spLocks noGrp="1"/>
          </p:cNvSpPr>
          <p:nvPr>
            <p:ph idx="1"/>
          </p:nvPr>
        </p:nvSpPr>
        <p:spPr>
          <a:xfrm>
            <a:off x="251520" y="1340768"/>
            <a:ext cx="8568952" cy="4785395"/>
          </a:xfrm>
        </p:spPr>
        <p:txBody>
          <a:bodyPr/>
          <a:lstStyle/>
          <a:p>
            <a:pPr marL="0" lvl="0" indent="0">
              <a:buNone/>
            </a:pPr>
            <a:r>
              <a:rPr lang="zh-CN" altLang="en-US" sz="1800" b="1" dirty="0" smtClean="0"/>
              <a:t>◆ </a:t>
            </a:r>
            <a:r>
              <a:rPr lang="en-US" altLang="zh-CN" sz="1800" b="1" dirty="0" err="1" smtClean="0"/>
              <a:t>Nginx</a:t>
            </a:r>
            <a:endParaRPr lang="en-US" altLang="zh-CN" sz="1800" b="1" dirty="0" smtClean="0"/>
          </a:p>
          <a:p>
            <a:pPr marL="0" lvl="0" indent="0">
              <a:buNone/>
            </a:pPr>
            <a:endParaRPr lang="en-US" altLang="zh-CN" sz="1200" dirty="0" smtClean="0"/>
          </a:p>
          <a:p>
            <a:pPr marL="0" lvl="0" indent="0">
              <a:buNone/>
            </a:pPr>
            <a:r>
              <a:rPr lang="zh-CN" altLang="en-US" sz="1600" dirty="0" smtClean="0"/>
              <a:t>      在这里，我们介绍</a:t>
            </a:r>
            <a:r>
              <a:rPr lang="en-US" altLang="zh-CN" sz="1600" dirty="0" err="1" smtClean="0"/>
              <a:t>Nginx</a:t>
            </a:r>
            <a:r>
              <a:rPr lang="zh-CN" altLang="en-US" sz="1600" dirty="0" smtClean="0"/>
              <a:t>就需要跟</a:t>
            </a:r>
            <a:r>
              <a:rPr lang="en-US" altLang="zh-CN" sz="1600" dirty="0" smtClean="0"/>
              <a:t>LVS</a:t>
            </a:r>
            <a:r>
              <a:rPr lang="zh-CN" altLang="en-US" sz="1600" dirty="0" smtClean="0"/>
              <a:t>来对比了。</a:t>
            </a:r>
            <a:r>
              <a:rPr lang="en-US" altLang="zh-CN" sz="1600" dirty="0" smtClean="0"/>
              <a:t>LVS</a:t>
            </a:r>
            <a:r>
              <a:rPr lang="zh-CN" altLang="en-US" sz="1600" dirty="0" smtClean="0"/>
              <a:t>是工作在第四层，对网络的依赖性相对较大。然而</a:t>
            </a:r>
            <a:r>
              <a:rPr lang="en-US" altLang="zh-CN" sz="1600" dirty="0" err="1" smtClean="0"/>
              <a:t>Nginx</a:t>
            </a:r>
            <a:r>
              <a:rPr lang="zh-CN" altLang="en-US" sz="1600" dirty="0" smtClean="0"/>
              <a:t>是工作在第七层，对于网络的依赖性就小的多。与</a:t>
            </a:r>
            <a:r>
              <a:rPr lang="en-US" altLang="zh-CN" sz="1600" dirty="0" smtClean="0"/>
              <a:t>LVS</a:t>
            </a:r>
            <a:r>
              <a:rPr lang="zh-CN" altLang="en-US" sz="1600" dirty="0" smtClean="0"/>
              <a:t>相比，</a:t>
            </a:r>
            <a:r>
              <a:rPr lang="en-US" altLang="zh-CN" sz="1600" dirty="0" err="1" smtClean="0"/>
              <a:t>Nginx</a:t>
            </a:r>
            <a:r>
              <a:rPr lang="zh-CN" altLang="en-US" sz="1600" dirty="0" smtClean="0"/>
              <a:t>的安装和配置也相对简单一些，另外测试方面也更简单，主要还是因为对网络依赖性小的缘故。</a:t>
            </a:r>
            <a:r>
              <a:rPr lang="en-US" altLang="zh-CN" sz="1600" dirty="0" err="1" smtClean="0"/>
              <a:t>Nginx</a:t>
            </a:r>
            <a:r>
              <a:rPr lang="zh-CN" altLang="en-US" sz="1600" dirty="0" smtClean="0"/>
              <a:t>有一点不好的就是应用要比</a:t>
            </a:r>
            <a:r>
              <a:rPr lang="en-US" altLang="zh-CN" sz="1600" dirty="0" smtClean="0"/>
              <a:t>LVS</a:t>
            </a:r>
            <a:r>
              <a:rPr lang="zh-CN" altLang="en-US" sz="1600" dirty="0" smtClean="0"/>
              <a:t>少。一般我们做软件负载均衡的时候，通常会先考虑</a:t>
            </a:r>
            <a:r>
              <a:rPr lang="en-US" altLang="zh-CN" sz="1600" dirty="0" smtClean="0"/>
              <a:t>LVS</a:t>
            </a:r>
            <a:r>
              <a:rPr lang="zh-CN" altLang="en-US" sz="1600" dirty="0" smtClean="0"/>
              <a:t>，但是遇到比较复杂的网络环境时，用</a:t>
            </a:r>
            <a:r>
              <a:rPr lang="en-US" altLang="zh-CN" sz="1600" dirty="0" smtClean="0"/>
              <a:t>LVS</a:t>
            </a:r>
            <a:r>
              <a:rPr lang="zh-CN" altLang="en-US" sz="1600" dirty="0" smtClean="0"/>
              <a:t>可能会遇到很多麻烦，不妨就考虑尝试一下</a:t>
            </a:r>
            <a:r>
              <a:rPr lang="en-US" altLang="zh-CN" sz="1600" dirty="0" err="1" smtClean="0"/>
              <a:t>Nginx</a:t>
            </a:r>
            <a:r>
              <a:rPr lang="zh-CN" altLang="en-US" sz="1600" dirty="0" smtClean="0"/>
              <a:t>。</a:t>
            </a:r>
          </a:p>
          <a:p>
            <a:pPr marL="0" lvl="0" indent="0">
              <a:buNone/>
            </a:pPr>
            <a:endParaRPr lang="zh-CN" altLang="en-US" sz="1600" dirty="0" smtClean="0"/>
          </a:p>
          <a:p>
            <a:pPr marL="0" lvl="0" indent="0">
              <a:buNone/>
            </a:pPr>
            <a:r>
              <a:rPr lang="zh-CN" altLang="en-US" sz="1800" b="1" dirty="0" smtClean="0"/>
              <a:t>◆ </a:t>
            </a:r>
            <a:r>
              <a:rPr lang="en-US" altLang="zh-CN" sz="1800" b="1" dirty="0" err="1" smtClean="0"/>
              <a:t>HAProxy</a:t>
            </a:r>
            <a:endParaRPr lang="en-US" altLang="zh-CN" sz="1800" b="1" dirty="0" smtClean="0"/>
          </a:p>
          <a:p>
            <a:pPr marL="0" lvl="0" indent="0">
              <a:buNone/>
            </a:pPr>
            <a:endParaRPr lang="en-US" altLang="zh-CN" sz="1200" dirty="0" smtClean="0"/>
          </a:p>
          <a:p>
            <a:pPr marL="0" lvl="0" indent="0">
              <a:buNone/>
            </a:pPr>
            <a:r>
              <a:rPr lang="zh-CN" altLang="en-US" sz="1600" dirty="0" smtClean="0"/>
              <a:t>      使用</a:t>
            </a:r>
            <a:r>
              <a:rPr lang="en-US" altLang="zh-CN" sz="1600" dirty="0" err="1" smtClean="0"/>
              <a:t>HAProxy</a:t>
            </a:r>
            <a:r>
              <a:rPr lang="zh-CN" altLang="en-US" sz="1600" dirty="0" smtClean="0"/>
              <a:t>的人非常少，对其了解的也不多。通过官方的了解，</a:t>
            </a:r>
            <a:r>
              <a:rPr lang="en-US" altLang="zh-CN" sz="1600" dirty="0" err="1" smtClean="0"/>
              <a:t>HAProxy</a:t>
            </a:r>
            <a:r>
              <a:rPr lang="zh-CN" altLang="en-US" sz="1600" dirty="0" smtClean="0"/>
              <a:t>提供高可用性、负载均衡以及基于</a:t>
            </a:r>
            <a:r>
              <a:rPr lang="en-US" altLang="zh-CN" sz="1600" dirty="0" smtClean="0"/>
              <a:t>TCP</a:t>
            </a:r>
            <a:r>
              <a:rPr lang="zh-CN" altLang="en-US" sz="1600" dirty="0" smtClean="0"/>
              <a:t>和</a:t>
            </a:r>
            <a:r>
              <a:rPr lang="en-US" altLang="zh-CN" sz="1600" dirty="0" smtClean="0"/>
              <a:t>HTTP</a:t>
            </a:r>
            <a:r>
              <a:rPr lang="zh-CN" altLang="en-US" sz="1600" dirty="0" smtClean="0"/>
              <a:t>应用的代理，支持虚拟主机，它是免费、快速并且可靠的一种解决方案。</a:t>
            </a:r>
            <a:r>
              <a:rPr lang="en-US" altLang="zh-CN" sz="1600" dirty="0" err="1" smtClean="0"/>
              <a:t>HAProxy</a:t>
            </a:r>
            <a:r>
              <a:rPr lang="zh-CN" altLang="en-US" sz="1600" dirty="0" smtClean="0"/>
              <a:t>特别适用于那些负载特大的</a:t>
            </a:r>
            <a:r>
              <a:rPr lang="en-US" altLang="zh-CN" sz="1600" dirty="0" smtClean="0"/>
              <a:t>web</a:t>
            </a:r>
            <a:r>
              <a:rPr lang="zh-CN" altLang="en-US" sz="1600" dirty="0" smtClean="0"/>
              <a:t>站点，这些站点通常又需要会话保持或七层处理。（据说是可以工作在</a:t>
            </a:r>
            <a:r>
              <a:rPr lang="en-US" altLang="zh-CN" sz="1600" dirty="0" smtClean="0"/>
              <a:t>4-7</a:t>
            </a:r>
            <a:r>
              <a:rPr lang="zh-CN" altLang="en-US" sz="1600" dirty="0" smtClean="0"/>
              <a:t>层的。）并且它的运行模式使得它可以很简单安全的整合进您当前的架构中，同时可以保护你的</a:t>
            </a:r>
            <a:r>
              <a:rPr lang="en-US" altLang="zh-CN" sz="1600" dirty="0" smtClean="0"/>
              <a:t>web</a:t>
            </a:r>
            <a:r>
              <a:rPr lang="zh-CN" altLang="en-US" sz="1600" dirty="0" smtClean="0"/>
              <a:t>服务器不被暴露到网络上。</a:t>
            </a:r>
            <a:endParaRPr lang="en-US" altLang="zh-CN" sz="1600" dirty="0"/>
          </a:p>
        </p:txBody>
      </p:sp>
    </p:spTree>
    <p:extLst>
      <p:ext uri="{BB962C8B-B14F-4D97-AF65-F5344CB8AC3E}">
        <p14:creationId xmlns:p14="http://schemas.microsoft.com/office/powerpoint/2010/main" xmlns="" val="3741584917"/>
      </p:ext>
    </p:extLst>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软件负载均衡实现方法</a:t>
            </a:r>
            <a:endParaRPr lang="zh-CN" altLang="en-US" sz="2800" dirty="0"/>
          </a:p>
        </p:txBody>
      </p:sp>
      <p:sp>
        <p:nvSpPr>
          <p:cNvPr id="4" name="内容占位符 2"/>
          <p:cNvSpPr>
            <a:spLocks noGrp="1"/>
          </p:cNvSpPr>
          <p:nvPr>
            <p:ph idx="1"/>
          </p:nvPr>
        </p:nvSpPr>
        <p:spPr>
          <a:xfrm>
            <a:off x="179512" y="1340768"/>
            <a:ext cx="8784976" cy="4785395"/>
          </a:xfrm>
        </p:spPr>
        <p:txBody>
          <a:bodyPr/>
          <a:lstStyle/>
          <a:p>
            <a:pPr marL="0" lvl="0" indent="0">
              <a:buNone/>
            </a:pPr>
            <a:r>
              <a:rPr lang="zh-CN" altLang="en-US" dirty="0" smtClean="0">
                <a:solidFill>
                  <a:srgbClr val="F79646">
                    <a:lumMod val="75000"/>
                  </a:srgbClr>
                </a:solidFill>
              </a:rPr>
              <a:t>负载均衡分发器的作用总结：</a:t>
            </a:r>
            <a:endParaRPr lang="en-US" altLang="zh-CN" dirty="0">
              <a:solidFill>
                <a:srgbClr val="F79646">
                  <a:lumMod val="75000"/>
                </a:srgbClr>
              </a:solidFill>
            </a:endParaRPr>
          </a:p>
          <a:p>
            <a:pPr marL="0" lvl="0" indent="0">
              <a:buNone/>
            </a:pPr>
            <a:endParaRPr lang="en-US" altLang="zh-CN" sz="1200" dirty="0">
              <a:solidFill>
                <a:prstClr val="black"/>
              </a:solidFill>
            </a:endParaRPr>
          </a:p>
          <a:p>
            <a:pPr marL="0" lvl="0" indent="0">
              <a:buFont typeface="Wingdings" pitchFamily="2" charset="2"/>
              <a:buChar char="Ø"/>
            </a:pPr>
            <a:r>
              <a:rPr lang="zh-CN" altLang="en-US" sz="1600" dirty="0" smtClean="0">
                <a:solidFill>
                  <a:prstClr val="black"/>
                </a:solidFill>
              </a:rPr>
              <a:t> 通过</a:t>
            </a:r>
            <a:r>
              <a:rPr lang="en-US" altLang="zh-CN" sz="1600" dirty="0" smtClean="0">
                <a:solidFill>
                  <a:prstClr val="black"/>
                </a:solidFill>
              </a:rPr>
              <a:t>VIP </a:t>
            </a:r>
            <a:r>
              <a:rPr lang="zh-CN" altLang="en-US" sz="1600" dirty="0" smtClean="0">
                <a:solidFill>
                  <a:prstClr val="black"/>
                </a:solidFill>
              </a:rPr>
              <a:t>来截获合适的需要负载平衡的流量</a:t>
            </a:r>
            <a:endParaRPr lang="en-US" altLang="zh-CN" sz="1600" dirty="0" smtClean="0">
              <a:solidFill>
                <a:prstClr val="black"/>
              </a:solidFill>
            </a:endParaRPr>
          </a:p>
          <a:p>
            <a:pPr marL="0" lvl="0" indent="0">
              <a:buFont typeface="Wingdings" pitchFamily="2" charset="2"/>
              <a:buChar char="Ø"/>
            </a:pPr>
            <a:endParaRPr lang="zh-CN" altLang="en-US" sz="1100" dirty="0" smtClean="0">
              <a:solidFill>
                <a:prstClr val="black"/>
              </a:solidFill>
            </a:endParaRPr>
          </a:p>
          <a:p>
            <a:pPr marL="0" lvl="0" indent="0">
              <a:buFont typeface="Wingdings" pitchFamily="2" charset="2"/>
              <a:buChar char="Ø"/>
            </a:pPr>
            <a:r>
              <a:rPr lang="zh-CN" altLang="en-US" sz="1600" dirty="0" smtClean="0">
                <a:solidFill>
                  <a:prstClr val="black"/>
                </a:solidFill>
              </a:rPr>
              <a:t> 服务器监控和健康检查</a:t>
            </a:r>
            <a:r>
              <a:rPr lang="en-US" altLang="zh-CN" sz="1600" dirty="0" smtClean="0">
                <a:solidFill>
                  <a:prstClr val="black"/>
                </a:solidFill>
              </a:rPr>
              <a:t>,</a:t>
            </a:r>
            <a:r>
              <a:rPr lang="zh-CN" altLang="en-US" sz="1600" dirty="0" smtClean="0">
                <a:solidFill>
                  <a:prstClr val="black"/>
                </a:solidFill>
              </a:rPr>
              <a:t>随时了解服务器群的可用性状态</a:t>
            </a:r>
            <a:endParaRPr lang="en-US" altLang="zh-CN" sz="1600" dirty="0" smtClean="0">
              <a:solidFill>
                <a:prstClr val="black"/>
              </a:solidFill>
            </a:endParaRPr>
          </a:p>
          <a:p>
            <a:pPr marL="0" lvl="0" indent="0">
              <a:buFont typeface="Wingdings" pitchFamily="2" charset="2"/>
              <a:buChar char="Ø"/>
            </a:pPr>
            <a:endParaRPr lang="zh-CN" altLang="en-US" sz="1100" dirty="0" smtClean="0">
              <a:solidFill>
                <a:prstClr val="black"/>
              </a:solidFill>
            </a:endParaRPr>
          </a:p>
          <a:p>
            <a:pPr marL="0" lvl="0" indent="0">
              <a:buFont typeface="Wingdings" pitchFamily="2" charset="2"/>
              <a:buChar char="Ø"/>
            </a:pPr>
            <a:r>
              <a:rPr lang="zh-CN" altLang="en-US" sz="1600" dirty="0" smtClean="0">
                <a:solidFill>
                  <a:prstClr val="black"/>
                </a:solidFill>
              </a:rPr>
              <a:t> 负载均衡和应用交换功能</a:t>
            </a:r>
            <a:r>
              <a:rPr lang="en-US" altLang="zh-CN" sz="1600" dirty="0" smtClean="0">
                <a:solidFill>
                  <a:prstClr val="black"/>
                </a:solidFill>
              </a:rPr>
              <a:t>,</a:t>
            </a:r>
            <a:r>
              <a:rPr lang="zh-CN" altLang="en-US" sz="1600" dirty="0" smtClean="0">
                <a:solidFill>
                  <a:prstClr val="black"/>
                </a:solidFill>
              </a:rPr>
              <a:t>通过各种策略导向到合适的服务器</a:t>
            </a:r>
            <a:endParaRPr lang="en-US" altLang="zh-CN" sz="16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en-US" altLang="zh-CN" sz="2800" dirty="0" smtClean="0"/>
              <a:t>LVS</a:t>
            </a:r>
            <a:r>
              <a:rPr lang="zh-CN" altLang="en-US" sz="2800" dirty="0" smtClean="0"/>
              <a:t>工作原理</a:t>
            </a:r>
            <a:endParaRPr lang="zh-CN" altLang="en-US" sz="2800" dirty="0"/>
          </a:p>
        </p:txBody>
      </p:sp>
      <p:sp>
        <p:nvSpPr>
          <p:cNvPr id="4" name="内容占位符 2"/>
          <p:cNvSpPr>
            <a:spLocks noGrp="1"/>
          </p:cNvSpPr>
          <p:nvPr>
            <p:ph idx="1"/>
          </p:nvPr>
        </p:nvSpPr>
        <p:spPr>
          <a:xfrm>
            <a:off x="179512" y="1340768"/>
            <a:ext cx="8784976" cy="4785395"/>
          </a:xfrm>
        </p:spPr>
        <p:txBody>
          <a:bodyPr/>
          <a:lstStyle/>
          <a:p>
            <a:pPr marL="0" lvl="0" indent="0">
              <a:buNone/>
            </a:pPr>
            <a:r>
              <a:rPr lang="en-US" altLang="zh-CN" dirty="0" smtClean="0">
                <a:solidFill>
                  <a:srgbClr val="F79646">
                    <a:lumMod val="75000"/>
                  </a:srgbClr>
                </a:solidFill>
              </a:rPr>
              <a:t>LVS</a:t>
            </a:r>
            <a:r>
              <a:rPr lang="zh-CN" altLang="en-US" dirty="0" smtClean="0">
                <a:solidFill>
                  <a:srgbClr val="F79646">
                    <a:lumMod val="75000"/>
                  </a:srgbClr>
                </a:solidFill>
              </a:rPr>
              <a:t>工作机制：</a:t>
            </a:r>
            <a:endParaRPr lang="en-US" altLang="zh-CN" dirty="0">
              <a:solidFill>
                <a:srgbClr val="F79646">
                  <a:lumMod val="75000"/>
                </a:srgbClr>
              </a:solidFill>
            </a:endParaRPr>
          </a:p>
          <a:p>
            <a:pPr marL="0" lvl="0" indent="0">
              <a:buNone/>
            </a:pPr>
            <a:endParaRPr lang="en-US" altLang="zh-CN" sz="1200" dirty="0">
              <a:solidFill>
                <a:prstClr val="black"/>
              </a:solidFill>
            </a:endParaRPr>
          </a:p>
          <a:p>
            <a:pPr marL="0" lvl="0" indent="0">
              <a:buNone/>
            </a:pPr>
            <a:r>
              <a:rPr lang="en-US" altLang="zh-CN" sz="1600" dirty="0" smtClean="0">
                <a:solidFill>
                  <a:prstClr val="black"/>
                </a:solidFill>
              </a:rPr>
              <a:t>       LVS</a:t>
            </a:r>
            <a:r>
              <a:rPr lang="zh-CN" altLang="en-US" sz="1600" dirty="0" smtClean="0">
                <a:solidFill>
                  <a:prstClr val="black"/>
                </a:solidFill>
              </a:rPr>
              <a:t>里</a:t>
            </a:r>
            <a:r>
              <a:rPr lang="en-US" altLang="zh-CN" sz="1600" dirty="0" smtClean="0">
                <a:solidFill>
                  <a:prstClr val="black"/>
                </a:solidFill>
              </a:rPr>
              <a:t>Director</a:t>
            </a:r>
            <a:r>
              <a:rPr lang="zh-CN" altLang="en-US" sz="1600" dirty="0" smtClean="0">
                <a:solidFill>
                  <a:prstClr val="black"/>
                </a:solidFill>
              </a:rPr>
              <a:t>本身不响应请求，只是接受转发请求到后方，</a:t>
            </a:r>
            <a:r>
              <a:rPr lang="en-US" altLang="zh-CN" sz="1600" dirty="0" err="1" smtClean="0">
                <a:solidFill>
                  <a:prstClr val="black"/>
                </a:solidFill>
              </a:rPr>
              <a:t>Realservers</a:t>
            </a:r>
            <a:r>
              <a:rPr lang="zh-CN" altLang="en-US" sz="1600" dirty="0" smtClean="0">
                <a:solidFill>
                  <a:prstClr val="black"/>
                </a:solidFill>
              </a:rPr>
              <a:t>才是后台真正响应请求。</a:t>
            </a:r>
          </a:p>
          <a:p>
            <a:pPr marL="0" lvl="0" indent="0">
              <a:buNone/>
            </a:pPr>
            <a:endParaRPr lang="zh-CN" altLang="en-US" sz="1600" dirty="0" smtClean="0">
              <a:solidFill>
                <a:prstClr val="black"/>
              </a:solidFill>
            </a:endParaRPr>
          </a:p>
          <a:p>
            <a:pPr marL="0" lvl="0" indent="0">
              <a:buNone/>
            </a:pPr>
            <a:r>
              <a:rPr lang="en-US" altLang="zh-CN" sz="1600" dirty="0" smtClean="0">
                <a:solidFill>
                  <a:prstClr val="black"/>
                </a:solidFill>
              </a:rPr>
              <a:t>       LVS </a:t>
            </a:r>
            <a:r>
              <a:rPr lang="zh-CN" altLang="en-US" sz="1600" dirty="0" smtClean="0">
                <a:solidFill>
                  <a:prstClr val="black"/>
                </a:solidFill>
              </a:rPr>
              <a:t>工作原理基本类似</a:t>
            </a:r>
            <a:r>
              <a:rPr lang="en-US" altLang="zh-CN" sz="1600" dirty="0" smtClean="0">
                <a:solidFill>
                  <a:prstClr val="black"/>
                </a:solidFill>
              </a:rPr>
              <a:t>DNAT</a:t>
            </a:r>
            <a:r>
              <a:rPr lang="zh-CN" altLang="en-US" sz="1600" dirty="0" smtClean="0">
                <a:solidFill>
                  <a:prstClr val="black"/>
                </a:solidFill>
              </a:rPr>
              <a:t>，又不完全相像，它是一种四层交换，默认情况下来通过用户请求的的地址和端口，来判断用户的请求，从而转发到后台真正提供服务的主机，而判断这种请求的是通过套接字来实现，所以四层就可以实现。而且这个转发的过程对用户而言是透明的（简单的讲，就是用户访问的是</a:t>
            </a:r>
            <a:r>
              <a:rPr lang="en-US" altLang="zh-CN" sz="1600" dirty="0" smtClean="0">
                <a:solidFill>
                  <a:prstClr val="black"/>
                </a:solidFill>
              </a:rPr>
              <a:t>DR</a:t>
            </a:r>
            <a:r>
              <a:rPr lang="zh-CN" altLang="en-US" sz="1600" dirty="0" smtClean="0">
                <a:solidFill>
                  <a:prstClr val="black"/>
                </a:solidFill>
              </a:rPr>
              <a:t>的</a:t>
            </a:r>
            <a:r>
              <a:rPr lang="en-US" altLang="zh-CN" sz="1600" dirty="0" smtClean="0">
                <a:solidFill>
                  <a:prstClr val="black"/>
                </a:solidFill>
              </a:rPr>
              <a:t>IP</a:t>
            </a:r>
            <a:r>
              <a:rPr lang="zh-CN" altLang="en-US" sz="1600" dirty="0" smtClean="0">
                <a:solidFill>
                  <a:prstClr val="black"/>
                </a:solidFill>
              </a:rPr>
              <a:t>，而</a:t>
            </a:r>
            <a:r>
              <a:rPr lang="en-US" altLang="zh-CN" sz="1600" dirty="0" smtClean="0">
                <a:solidFill>
                  <a:prstClr val="black"/>
                </a:solidFill>
              </a:rPr>
              <a:t>DR</a:t>
            </a:r>
            <a:r>
              <a:rPr lang="zh-CN" altLang="en-US" sz="1600" dirty="0" smtClean="0">
                <a:solidFill>
                  <a:prstClr val="black"/>
                </a:solidFill>
              </a:rPr>
              <a:t>转发给</a:t>
            </a:r>
            <a:r>
              <a:rPr lang="en-US" altLang="zh-CN" sz="1600" dirty="0" smtClean="0">
                <a:solidFill>
                  <a:prstClr val="black"/>
                </a:solidFill>
              </a:rPr>
              <a:t>RSS</a:t>
            </a:r>
            <a:r>
              <a:rPr lang="zh-CN" altLang="en-US" sz="1600" dirty="0" smtClean="0">
                <a:solidFill>
                  <a:prstClr val="black"/>
                </a:solidFill>
              </a:rPr>
              <a:t>，而用户不知道这个过程）</a:t>
            </a:r>
          </a:p>
          <a:p>
            <a:pPr marL="0" lvl="0" indent="0">
              <a:buNone/>
            </a:pPr>
            <a:endParaRPr lang="zh-CN" altLang="en-US" sz="1600" dirty="0" smtClean="0">
              <a:solidFill>
                <a:prstClr val="black"/>
              </a:solidFill>
            </a:endParaRPr>
          </a:p>
          <a:p>
            <a:pPr marL="0" lvl="0" indent="0">
              <a:buNone/>
            </a:pPr>
            <a:r>
              <a:rPr lang="en-US" altLang="zh-CN" sz="1800" b="1" dirty="0" smtClean="0">
                <a:solidFill>
                  <a:schemeClr val="accent6">
                    <a:lumMod val="75000"/>
                  </a:schemeClr>
                </a:solidFill>
              </a:rPr>
              <a:t>LVS</a:t>
            </a:r>
            <a:r>
              <a:rPr lang="zh-CN" altLang="en-US" sz="1800" b="1" dirty="0" smtClean="0">
                <a:solidFill>
                  <a:schemeClr val="accent6">
                    <a:lumMod val="75000"/>
                  </a:schemeClr>
                </a:solidFill>
              </a:rPr>
              <a:t>的工作模式</a:t>
            </a:r>
            <a:r>
              <a:rPr lang="en-US" altLang="zh-CN" sz="1800" b="1" dirty="0" smtClean="0">
                <a:solidFill>
                  <a:schemeClr val="accent6">
                    <a:lumMod val="75000"/>
                  </a:schemeClr>
                </a:solidFill>
              </a:rPr>
              <a:t>:</a:t>
            </a:r>
          </a:p>
          <a:p>
            <a:pPr marL="0" lvl="0" indent="0">
              <a:buNone/>
            </a:pPr>
            <a:endParaRPr lang="en-US" altLang="zh-CN" sz="1800" dirty="0" smtClean="0">
              <a:solidFill>
                <a:prstClr val="black"/>
              </a:solidFill>
            </a:endParaRPr>
          </a:p>
          <a:p>
            <a:pPr marL="0" lvl="0" indent="0">
              <a:buNone/>
            </a:pPr>
            <a:r>
              <a:rPr lang="en-US" altLang="zh-CN" sz="1800" dirty="0" smtClean="0">
                <a:solidFill>
                  <a:prstClr val="black"/>
                </a:solidFill>
              </a:rPr>
              <a:t>     1.DNAT</a:t>
            </a:r>
          </a:p>
          <a:p>
            <a:pPr marL="0" lvl="0" indent="0">
              <a:buNone/>
            </a:pPr>
            <a:r>
              <a:rPr lang="en-US" altLang="zh-CN" sz="1800" dirty="0" smtClean="0">
                <a:solidFill>
                  <a:prstClr val="black"/>
                </a:solidFill>
              </a:rPr>
              <a:t>     2.</a:t>
            </a:r>
            <a:r>
              <a:rPr lang="zh-CN" altLang="en-US" sz="1800" dirty="0" smtClean="0">
                <a:solidFill>
                  <a:prstClr val="black"/>
                </a:solidFill>
              </a:rPr>
              <a:t>直接路由</a:t>
            </a:r>
          </a:p>
          <a:p>
            <a:pPr marL="0" lvl="0" indent="0">
              <a:buNone/>
            </a:pPr>
            <a:r>
              <a:rPr lang="en-US" altLang="zh-CN" sz="1800" dirty="0" smtClean="0">
                <a:solidFill>
                  <a:prstClr val="black"/>
                </a:solidFill>
              </a:rPr>
              <a:t>     3.</a:t>
            </a:r>
            <a:r>
              <a:rPr lang="zh-CN" altLang="en-US" sz="1800" dirty="0" smtClean="0">
                <a:solidFill>
                  <a:prstClr val="black"/>
                </a:solidFill>
              </a:rPr>
              <a:t>隧道</a:t>
            </a:r>
            <a:endParaRPr lang="en-US" altLang="zh-CN" sz="18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en-US" altLang="zh-CN" sz="2800" dirty="0" smtClean="0"/>
              <a:t>LVS-DNAT</a:t>
            </a:r>
            <a:r>
              <a:rPr lang="zh-CN" altLang="en-US" sz="2800" dirty="0" smtClean="0"/>
              <a:t>模型原理</a:t>
            </a:r>
            <a:endParaRPr lang="zh-CN" altLang="en-US" sz="2800" dirty="0"/>
          </a:p>
        </p:txBody>
      </p:sp>
      <p:pic>
        <p:nvPicPr>
          <p:cNvPr id="6" name="内容占位符 5" descr="untitled.bmp"/>
          <p:cNvPicPr>
            <a:picLocks noGrp="1" noChangeAspect="1"/>
          </p:cNvPicPr>
          <p:nvPr>
            <p:ph idx="1"/>
          </p:nvPr>
        </p:nvPicPr>
        <p:blipFill>
          <a:blip r:embed="rId2" cstate="print"/>
          <a:stretch>
            <a:fillRect/>
          </a:stretch>
        </p:blipFill>
        <p:spPr>
          <a:xfrm>
            <a:off x="4267200" y="1196752"/>
            <a:ext cx="4876800" cy="1733550"/>
          </a:xfrm>
        </p:spPr>
      </p:pic>
      <p:sp>
        <p:nvSpPr>
          <p:cNvPr id="7" name="矩形 6"/>
          <p:cNvSpPr/>
          <p:nvPr/>
        </p:nvSpPr>
        <p:spPr>
          <a:xfrm>
            <a:off x="251520" y="2708920"/>
            <a:ext cx="8892480" cy="3293209"/>
          </a:xfrm>
          <a:prstGeom prst="rect">
            <a:avLst/>
          </a:prstGeom>
        </p:spPr>
        <p:txBody>
          <a:bodyPr wrap="square">
            <a:spAutoFit/>
          </a:bodyPr>
          <a:lstStyle/>
          <a:p>
            <a:r>
              <a:rPr lang="zh-CN" altLang="en-US" sz="1600" dirty="0" smtClean="0"/>
              <a:t>用户的请求和响应都需要经过</a:t>
            </a:r>
            <a:r>
              <a:rPr lang="en-US" altLang="zh-CN" sz="1600" dirty="0" smtClean="0"/>
              <a:t>Director</a:t>
            </a:r>
          </a:p>
          <a:p>
            <a:r>
              <a:rPr lang="zh-CN" altLang="en-US" sz="1600" dirty="0" smtClean="0"/>
              <a:t>源地址，目标地址都需要经过转换，而目标地址转换是透明的</a:t>
            </a:r>
          </a:p>
          <a:p>
            <a:r>
              <a:rPr lang="zh-CN" altLang="en-US" sz="1600" dirty="0" smtClean="0"/>
              <a:t>这种架构的扩展有限调度器，</a:t>
            </a:r>
            <a:r>
              <a:rPr lang="en-US" altLang="zh-CN" sz="1600" dirty="0" smtClean="0"/>
              <a:t>Director</a:t>
            </a:r>
            <a:r>
              <a:rPr lang="zh-CN" altLang="en-US" sz="1600" dirty="0" smtClean="0"/>
              <a:t>将处理所有的请求，压力比较大，扩展到</a:t>
            </a:r>
            <a:r>
              <a:rPr lang="en-US" altLang="zh-CN" sz="1600" dirty="0" smtClean="0"/>
              <a:t>10</a:t>
            </a:r>
            <a:r>
              <a:rPr lang="zh-CN" altLang="en-US" sz="1600" dirty="0" smtClean="0"/>
              <a:t>个结点就不行了</a:t>
            </a:r>
          </a:p>
          <a:p>
            <a:r>
              <a:rPr lang="zh-CN" altLang="en-US" sz="1600" dirty="0" smtClean="0"/>
              <a:t> </a:t>
            </a:r>
          </a:p>
          <a:p>
            <a:r>
              <a:rPr lang="zh-CN" altLang="en-US" sz="1600" dirty="0" smtClean="0"/>
              <a:t>要求：</a:t>
            </a:r>
          </a:p>
          <a:p>
            <a:endParaRPr lang="zh-CN" altLang="en-US" sz="1600" dirty="0" smtClean="0"/>
          </a:p>
          <a:p>
            <a:r>
              <a:rPr lang="en-US" altLang="zh-CN" sz="1600" dirty="0" smtClean="0"/>
              <a:t>1.</a:t>
            </a:r>
            <a:r>
              <a:rPr lang="zh-CN" altLang="en-US" sz="1600" dirty="0" smtClean="0"/>
              <a:t>集群节点必须在同一个物理网络中，同一个子网或者</a:t>
            </a:r>
            <a:r>
              <a:rPr lang="en-US" altLang="zh-CN" sz="1600" dirty="0" smtClean="0"/>
              <a:t>VLAN</a:t>
            </a:r>
          </a:p>
          <a:p>
            <a:r>
              <a:rPr lang="en-US" altLang="zh-CN" sz="1600" dirty="0" smtClean="0"/>
              <a:t>2.DIP</a:t>
            </a:r>
            <a:r>
              <a:rPr lang="zh-CN" altLang="en-US" sz="1600" dirty="0" smtClean="0"/>
              <a:t>和</a:t>
            </a:r>
            <a:r>
              <a:rPr lang="en-US" altLang="zh-CN" sz="1600" dirty="0" smtClean="0"/>
              <a:t>RIP</a:t>
            </a:r>
            <a:r>
              <a:rPr lang="zh-CN" altLang="en-US" sz="1600" dirty="0" smtClean="0"/>
              <a:t>只能在同一个网络（子网）中，不能跨越网段</a:t>
            </a:r>
          </a:p>
          <a:p>
            <a:r>
              <a:rPr lang="en-US" altLang="zh-CN" sz="1600" dirty="0" smtClean="0"/>
              <a:t>3.RIP</a:t>
            </a:r>
            <a:r>
              <a:rPr lang="zh-CN" altLang="en-US" sz="1600" dirty="0" smtClean="0"/>
              <a:t>地址通常是私有地址</a:t>
            </a:r>
          </a:p>
          <a:p>
            <a:r>
              <a:rPr lang="en-US" altLang="zh-CN" sz="1600" dirty="0" smtClean="0"/>
              <a:t>4.</a:t>
            </a:r>
            <a:r>
              <a:rPr lang="zh-CN" altLang="en-US" sz="1600" dirty="0" smtClean="0"/>
              <a:t>所有的</a:t>
            </a:r>
            <a:r>
              <a:rPr lang="en-US" altLang="zh-CN" sz="1600" dirty="0" smtClean="0"/>
              <a:t>RIP</a:t>
            </a:r>
            <a:r>
              <a:rPr lang="zh-CN" altLang="en-US" sz="1600" dirty="0" smtClean="0"/>
              <a:t>，必须以</a:t>
            </a:r>
            <a:r>
              <a:rPr lang="en-US" altLang="zh-CN" sz="1600" dirty="0" smtClean="0"/>
              <a:t>DIP</a:t>
            </a:r>
            <a:r>
              <a:rPr lang="zh-CN" altLang="en-US" sz="1600" dirty="0" smtClean="0"/>
              <a:t>为网关（地址转换）</a:t>
            </a:r>
          </a:p>
          <a:p>
            <a:r>
              <a:rPr lang="en-US" altLang="zh-CN" sz="1600" dirty="0" smtClean="0"/>
              <a:t>5.NAT</a:t>
            </a:r>
            <a:r>
              <a:rPr lang="zh-CN" altLang="en-US" sz="1600" dirty="0" smtClean="0"/>
              <a:t>的地址可以做端口转换（比如</a:t>
            </a:r>
            <a:r>
              <a:rPr lang="en-US" altLang="zh-CN" sz="1600" dirty="0" smtClean="0"/>
              <a:t>80--à8080</a:t>
            </a:r>
            <a:r>
              <a:rPr lang="zh-CN" altLang="en-US" sz="1600" dirty="0" smtClean="0"/>
              <a:t>）</a:t>
            </a:r>
          </a:p>
          <a:p>
            <a:r>
              <a:rPr lang="en-US" altLang="zh-CN" sz="1600" dirty="0" smtClean="0"/>
              <a:t>6.</a:t>
            </a:r>
            <a:r>
              <a:rPr lang="zh-CN" altLang="en-US" sz="1600" dirty="0" smtClean="0"/>
              <a:t>任何操作系统都可以做</a:t>
            </a:r>
            <a:r>
              <a:rPr lang="en-US" altLang="zh-CN" sz="1600" dirty="0" smtClean="0"/>
              <a:t>RIP</a:t>
            </a:r>
          </a:p>
          <a:p>
            <a:r>
              <a:rPr lang="en-US" altLang="zh-CN" sz="1600" dirty="0" smtClean="0"/>
              <a:t>7.Director</a:t>
            </a:r>
            <a:r>
              <a:rPr lang="zh-CN" altLang="en-US" sz="1600" dirty="0" smtClean="0"/>
              <a:t>有可能成为整个系统的瓶颈</a:t>
            </a:r>
            <a:endParaRPr lang="zh-CN" altLang="en-US" sz="16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en-US" altLang="zh-CN" sz="2800" dirty="0" smtClean="0"/>
              <a:t>LVS-DR</a:t>
            </a:r>
            <a:r>
              <a:rPr lang="zh-CN" altLang="en-US" sz="2800" dirty="0" smtClean="0"/>
              <a:t>模型原理</a:t>
            </a:r>
            <a:endParaRPr lang="zh-CN" altLang="en-US" sz="2800" dirty="0"/>
          </a:p>
        </p:txBody>
      </p:sp>
      <p:sp>
        <p:nvSpPr>
          <p:cNvPr id="7" name="矩形 6"/>
          <p:cNvSpPr/>
          <p:nvPr/>
        </p:nvSpPr>
        <p:spPr>
          <a:xfrm>
            <a:off x="179512" y="2708920"/>
            <a:ext cx="8964488" cy="3385542"/>
          </a:xfrm>
          <a:prstGeom prst="rect">
            <a:avLst/>
          </a:prstGeom>
        </p:spPr>
        <p:txBody>
          <a:bodyPr wrap="square">
            <a:spAutoFit/>
          </a:bodyPr>
          <a:lstStyle/>
          <a:p>
            <a:r>
              <a:rPr lang="zh-CN" altLang="en-US" sz="1600" dirty="0" smtClean="0"/>
              <a:t>用户的请求必须经过</a:t>
            </a:r>
            <a:r>
              <a:rPr lang="en-US" altLang="zh-CN" sz="1600" dirty="0" smtClean="0"/>
              <a:t>Director</a:t>
            </a:r>
            <a:r>
              <a:rPr lang="zh-CN" altLang="en-US" sz="1600" dirty="0" smtClean="0"/>
              <a:t>，而</a:t>
            </a:r>
            <a:r>
              <a:rPr lang="en-US" altLang="zh-CN" sz="1600" dirty="0" err="1" smtClean="0"/>
              <a:t>realserver</a:t>
            </a:r>
            <a:r>
              <a:rPr lang="zh-CN" altLang="en-US" sz="1600" dirty="0" smtClean="0"/>
              <a:t>在响应的使用直接返回请求（图有问题，有可能设的网关不同，还存在一台路由器）</a:t>
            </a:r>
          </a:p>
          <a:p>
            <a:r>
              <a:rPr lang="zh-CN" altLang="en-US" sz="1600" dirty="0" smtClean="0"/>
              <a:t>需要配置</a:t>
            </a:r>
            <a:r>
              <a:rPr lang="en-US" altLang="zh-CN" sz="1600" dirty="0" err="1" smtClean="0"/>
              <a:t>iptables</a:t>
            </a:r>
            <a:r>
              <a:rPr lang="zh-CN" altLang="en-US" sz="1600" dirty="0" smtClean="0"/>
              <a:t>规则，拒绝响应</a:t>
            </a:r>
            <a:r>
              <a:rPr lang="en-US" altLang="zh-CN" sz="1600" dirty="0" smtClean="0"/>
              <a:t>MAC</a:t>
            </a:r>
            <a:r>
              <a:rPr lang="zh-CN" altLang="en-US" sz="1600" dirty="0" smtClean="0"/>
              <a:t>地址转换，或者通过修改</a:t>
            </a:r>
            <a:r>
              <a:rPr lang="en-US" altLang="zh-CN" sz="1600" dirty="0" smtClean="0"/>
              <a:t>LINUX</a:t>
            </a:r>
            <a:r>
              <a:rPr lang="zh-CN" altLang="en-US" sz="1600" dirty="0" smtClean="0"/>
              <a:t>内核响应</a:t>
            </a:r>
          </a:p>
          <a:p>
            <a:r>
              <a:rPr lang="zh-CN" altLang="en-US" sz="1600" dirty="0" smtClean="0"/>
              <a:t>优点：由于它比</a:t>
            </a:r>
            <a:r>
              <a:rPr lang="en-US" altLang="zh-CN" sz="1600" dirty="0" smtClean="0"/>
              <a:t>NAT</a:t>
            </a:r>
            <a:r>
              <a:rPr lang="zh-CN" altLang="en-US" sz="1600" dirty="0" smtClean="0"/>
              <a:t>少了一个地址转换，响应速度更快</a:t>
            </a:r>
          </a:p>
          <a:p>
            <a:endParaRPr lang="zh-CN" altLang="en-US" sz="1100" dirty="0" smtClean="0"/>
          </a:p>
          <a:p>
            <a:r>
              <a:rPr lang="zh-CN" altLang="en-US" sz="1600" b="1" dirty="0" smtClean="0">
                <a:solidFill>
                  <a:schemeClr val="accent6">
                    <a:lumMod val="50000"/>
                  </a:schemeClr>
                </a:solidFill>
              </a:rPr>
              <a:t>特点</a:t>
            </a:r>
          </a:p>
          <a:p>
            <a:endParaRPr lang="zh-CN" altLang="en-US" sz="1100" dirty="0" smtClean="0"/>
          </a:p>
          <a:p>
            <a:r>
              <a:rPr lang="en-US" altLang="zh-CN" sz="1600" dirty="0" smtClean="0"/>
              <a:t>1.</a:t>
            </a:r>
            <a:r>
              <a:rPr lang="zh-CN" altLang="en-US" sz="1600" dirty="0" smtClean="0"/>
              <a:t>必须处于同一个物理网络中（连在同一个交换机上）</a:t>
            </a:r>
          </a:p>
          <a:p>
            <a:r>
              <a:rPr lang="en-US" altLang="zh-CN" sz="1600" dirty="0" smtClean="0"/>
              <a:t>2.RIP</a:t>
            </a:r>
            <a:r>
              <a:rPr lang="zh-CN" altLang="en-US" sz="1600" dirty="0" smtClean="0"/>
              <a:t>可以使用公网地址（建议使用）</a:t>
            </a:r>
          </a:p>
          <a:p>
            <a:r>
              <a:rPr lang="en-US" altLang="zh-CN" sz="1600" dirty="0" smtClean="0"/>
              <a:t>3.Director</a:t>
            </a:r>
            <a:r>
              <a:rPr lang="zh-CN" altLang="en-US" sz="1600" dirty="0" smtClean="0"/>
              <a:t>只转发请求，而</a:t>
            </a:r>
            <a:r>
              <a:rPr lang="en-US" altLang="zh-CN" sz="1600" dirty="0" err="1" smtClean="0"/>
              <a:t>realserver</a:t>
            </a:r>
            <a:r>
              <a:rPr lang="zh-CN" altLang="en-US" sz="1600" dirty="0" smtClean="0"/>
              <a:t>直接响应请求而不转发</a:t>
            </a:r>
          </a:p>
          <a:p>
            <a:r>
              <a:rPr lang="en-US" altLang="zh-CN" sz="1600" dirty="0" smtClean="0"/>
              <a:t>4.</a:t>
            </a:r>
            <a:r>
              <a:rPr lang="zh-CN" altLang="en-US" sz="1600" dirty="0" smtClean="0"/>
              <a:t>集群节点的网关，不能指向</a:t>
            </a:r>
            <a:r>
              <a:rPr lang="en-US" altLang="zh-CN" sz="1600" dirty="0" smtClean="0"/>
              <a:t>DIP</a:t>
            </a:r>
          </a:p>
          <a:p>
            <a:r>
              <a:rPr lang="en-US" altLang="zh-CN" sz="1600" dirty="0" smtClean="0"/>
              <a:t>5.</a:t>
            </a:r>
            <a:r>
              <a:rPr lang="zh-CN" altLang="en-US" sz="1600" dirty="0" smtClean="0"/>
              <a:t>不能做端口转换（不支持）</a:t>
            </a:r>
          </a:p>
          <a:p>
            <a:r>
              <a:rPr lang="en-US" altLang="zh-CN" sz="1600" dirty="0" smtClean="0"/>
              <a:t>6.</a:t>
            </a:r>
            <a:r>
              <a:rPr lang="zh-CN" altLang="en-US" sz="1600" dirty="0" smtClean="0"/>
              <a:t>绝大多数的操作系统都可以实现</a:t>
            </a:r>
            <a:r>
              <a:rPr lang="en-US" altLang="zh-CN" sz="1600" dirty="0" err="1" smtClean="0"/>
              <a:t>realserver</a:t>
            </a:r>
            <a:r>
              <a:rPr lang="en-US" altLang="zh-CN" sz="1600" dirty="0" smtClean="0"/>
              <a:t>,</a:t>
            </a:r>
            <a:r>
              <a:rPr lang="zh-CN" altLang="en-US" sz="1600" dirty="0" smtClean="0"/>
              <a:t>而</a:t>
            </a:r>
            <a:r>
              <a:rPr lang="en-US" altLang="zh-CN" sz="1600" dirty="0" err="1" smtClean="0"/>
              <a:t>realserver</a:t>
            </a:r>
            <a:r>
              <a:rPr lang="zh-CN" altLang="en-US" sz="1600" dirty="0" smtClean="0"/>
              <a:t>需要同一个网卡配置多个</a:t>
            </a:r>
            <a:r>
              <a:rPr lang="en-US" altLang="zh-CN" sz="1600" dirty="0" err="1" smtClean="0"/>
              <a:t>Ip</a:t>
            </a:r>
            <a:r>
              <a:rPr lang="zh-CN" altLang="en-US" sz="1600" dirty="0" smtClean="0"/>
              <a:t>地址</a:t>
            </a:r>
          </a:p>
          <a:p>
            <a:r>
              <a:rPr lang="en-US" altLang="zh-CN" sz="1600" dirty="0" smtClean="0"/>
              <a:t>7.DR</a:t>
            </a:r>
            <a:r>
              <a:rPr lang="zh-CN" altLang="en-US" sz="1600" dirty="0" smtClean="0"/>
              <a:t>模式的</a:t>
            </a:r>
            <a:r>
              <a:rPr lang="en-US" altLang="zh-CN" sz="1600" dirty="0" smtClean="0"/>
              <a:t>Director</a:t>
            </a:r>
            <a:r>
              <a:rPr lang="zh-CN" altLang="en-US" sz="1600" dirty="0" smtClean="0"/>
              <a:t>比</a:t>
            </a:r>
            <a:r>
              <a:rPr lang="en-US" altLang="zh-CN" sz="1600" dirty="0" smtClean="0"/>
              <a:t>NAT</a:t>
            </a:r>
            <a:r>
              <a:rPr lang="zh-CN" altLang="en-US" sz="1600" dirty="0" smtClean="0"/>
              <a:t>模式能够带动更多的节点</a:t>
            </a:r>
          </a:p>
        </p:txBody>
      </p:sp>
      <p:pic>
        <p:nvPicPr>
          <p:cNvPr id="8" name="图片 7" descr="untitled.bmp"/>
          <p:cNvPicPr>
            <a:picLocks noChangeAspect="1"/>
          </p:cNvPicPr>
          <p:nvPr/>
        </p:nvPicPr>
        <p:blipFill>
          <a:blip r:embed="rId2" cstate="print"/>
          <a:stretch>
            <a:fillRect/>
          </a:stretch>
        </p:blipFill>
        <p:spPr>
          <a:xfrm>
            <a:off x="1691680" y="764704"/>
            <a:ext cx="5781675" cy="2000250"/>
          </a:xfrm>
          <a:prstGeom prst="rect">
            <a:avLst/>
          </a:prstGeom>
        </p:spPr>
      </p:pic>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en-US" altLang="zh-CN" sz="2800" dirty="0" smtClean="0"/>
              <a:t>LVS-TUN</a:t>
            </a:r>
            <a:r>
              <a:rPr lang="zh-CN" altLang="en-US" sz="2800" dirty="0" smtClean="0"/>
              <a:t>模型原理</a:t>
            </a:r>
            <a:endParaRPr lang="zh-CN" altLang="en-US" sz="2800" dirty="0"/>
          </a:p>
        </p:txBody>
      </p:sp>
      <p:sp>
        <p:nvSpPr>
          <p:cNvPr id="7" name="矩形 6"/>
          <p:cNvSpPr/>
          <p:nvPr/>
        </p:nvSpPr>
        <p:spPr>
          <a:xfrm>
            <a:off x="179512" y="2708920"/>
            <a:ext cx="8964488" cy="3539430"/>
          </a:xfrm>
          <a:prstGeom prst="rect">
            <a:avLst/>
          </a:prstGeom>
        </p:spPr>
        <p:txBody>
          <a:bodyPr wrap="square">
            <a:spAutoFit/>
          </a:bodyPr>
          <a:lstStyle/>
          <a:p>
            <a:r>
              <a:rPr lang="en-US" altLang="zh-CN" sz="1600" dirty="0" smtClean="0"/>
              <a:t>1.</a:t>
            </a:r>
            <a:r>
              <a:rPr lang="zh-CN" altLang="en-US" sz="1600" dirty="0" smtClean="0"/>
              <a:t>专线（加密）</a:t>
            </a:r>
          </a:p>
          <a:p>
            <a:r>
              <a:rPr lang="en-US" altLang="zh-CN" sz="1600" dirty="0" smtClean="0"/>
              <a:t>2.</a:t>
            </a:r>
            <a:r>
              <a:rPr lang="zh-CN" altLang="en-US" sz="1600" dirty="0" smtClean="0"/>
              <a:t>二层：在</a:t>
            </a:r>
            <a:r>
              <a:rPr lang="en-US" altLang="zh-CN" sz="1600" dirty="0" smtClean="0"/>
              <a:t>MAC</a:t>
            </a:r>
            <a:r>
              <a:rPr lang="zh-CN" altLang="en-US" sz="1600" dirty="0" smtClean="0"/>
              <a:t>之外再加一层</a:t>
            </a:r>
            <a:r>
              <a:rPr lang="en-US" altLang="zh-CN" sz="1600" dirty="0" smtClean="0"/>
              <a:t>MAC</a:t>
            </a:r>
          </a:p>
          <a:p>
            <a:r>
              <a:rPr lang="en-US" altLang="zh-CN" sz="1600" dirty="0" smtClean="0"/>
              <a:t>3.</a:t>
            </a:r>
            <a:r>
              <a:rPr lang="zh-CN" altLang="en-US" sz="1600" dirty="0" smtClean="0"/>
              <a:t>三层：源</a:t>
            </a:r>
            <a:r>
              <a:rPr lang="en-US" altLang="zh-CN" sz="1600" dirty="0" smtClean="0"/>
              <a:t>IP</a:t>
            </a:r>
            <a:r>
              <a:rPr lang="zh-CN" altLang="en-US" sz="1600" dirty="0" smtClean="0"/>
              <a:t>目标</a:t>
            </a:r>
            <a:r>
              <a:rPr lang="en-US" altLang="zh-CN" sz="1600" dirty="0" smtClean="0"/>
              <a:t>IP</a:t>
            </a:r>
            <a:r>
              <a:rPr lang="zh-CN" altLang="en-US" sz="1600" dirty="0" smtClean="0"/>
              <a:t>之外再加一层</a:t>
            </a:r>
            <a:r>
              <a:rPr lang="en-US" altLang="zh-CN" sz="1600" dirty="0" smtClean="0"/>
              <a:t>IP</a:t>
            </a:r>
            <a:endParaRPr lang="en-US" altLang="zh-CN" sz="1600" dirty="0" smtClean="0"/>
          </a:p>
          <a:p>
            <a:r>
              <a:rPr lang="zh-CN" altLang="en-US" sz="1600" dirty="0" smtClean="0"/>
              <a:t>隧道目的</a:t>
            </a:r>
            <a:r>
              <a:rPr lang="en-US" altLang="zh-CN" sz="1600" dirty="0" smtClean="0"/>
              <a:t>: </a:t>
            </a:r>
            <a:r>
              <a:rPr lang="zh-CN" altLang="en-US" sz="1600" dirty="0" smtClean="0"/>
              <a:t>隐藏意图，通过转换来（</a:t>
            </a:r>
            <a:r>
              <a:rPr lang="en-US" altLang="zh-CN" sz="1600" dirty="0" err="1" smtClean="0"/>
              <a:t>ip</a:t>
            </a:r>
            <a:r>
              <a:rPr lang="zh-CN" altLang="en-US" sz="1600" dirty="0" smtClean="0"/>
              <a:t>套</a:t>
            </a:r>
            <a:r>
              <a:rPr lang="en-US" altLang="zh-CN" sz="1600" dirty="0" err="1" smtClean="0"/>
              <a:t>ip</a:t>
            </a:r>
            <a:r>
              <a:rPr lang="zh-CN" altLang="en-US" sz="1600" dirty="0" smtClean="0"/>
              <a:t>）隐藏目的</a:t>
            </a:r>
          </a:p>
          <a:p>
            <a:r>
              <a:rPr lang="zh-CN" altLang="en-US" sz="1600" dirty="0" smtClean="0"/>
              <a:t> </a:t>
            </a:r>
          </a:p>
          <a:p>
            <a:r>
              <a:rPr lang="zh-CN" altLang="en-US" sz="1600" dirty="0" smtClean="0"/>
              <a:t>特征：</a:t>
            </a:r>
          </a:p>
          <a:p>
            <a:endParaRPr lang="zh-CN" altLang="en-US" sz="1100" dirty="0" smtClean="0"/>
          </a:p>
          <a:p>
            <a:r>
              <a:rPr lang="en-US" altLang="zh-CN" sz="1600" dirty="0" smtClean="0"/>
              <a:t>1.</a:t>
            </a:r>
            <a:r>
              <a:rPr lang="zh-CN" altLang="en-US" sz="1600" dirty="0" smtClean="0"/>
              <a:t>集群节点和</a:t>
            </a:r>
            <a:r>
              <a:rPr lang="en-US" altLang="zh-CN" sz="1600" dirty="0" smtClean="0"/>
              <a:t>Director</a:t>
            </a:r>
            <a:r>
              <a:rPr lang="zh-CN" altLang="en-US" sz="1600" dirty="0" smtClean="0"/>
              <a:t>不必在同一个网络</a:t>
            </a:r>
          </a:p>
          <a:p>
            <a:r>
              <a:rPr lang="en-US" altLang="zh-CN" sz="1600" dirty="0" smtClean="0"/>
              <a:t>2.RIP</a:t>
            </a:r>
            <a:r>
              <a:rPr lang="zh-CN" altLang="en-US" sz="1600" dirty="0" smtClean="0"/>
              <a:t>必须使用公网地址</a:t>
            </a:r>
          </a:p>
          <a:p>
            <a:r>
              <a:rPr lang="en-US" altLang="zh-CN" sz="1600" dirty="0" smtClean="0"/>
              <a:t>3.Director</a:t>
            </a:r>
            <a:r>
              <a:rPr lang="zh-CN" altLang="en-US" sz="1600" dirty="0" smtClean="0"/>
              <a:t>只需要处理进来的请求，不需要处理出去的请求</a:t>
            </a:r>
          </a:p>
          <a:p>
            <a:r>
              <a:rPr lang="en-US" altLang="zh-CN" sz="1600" dirty="0" smtClean="0"/>
              <a:t>4.</a:t>
            </a:r>
            <a:r>
              <a:rPr lang="zh-CN" altLang="en-US" sz="1600" dirty="0" smtClean="0"/>
              <a:t>响应的请求一定不能经过</a:t>
            </a:r>
            <a:r>
              <a:rPr lang="en-US" altLang="zh-CN" sz="1600" dirty="0" err="1" smtClean="0"/>
              <a:t>Direcor</a:t>
            </a:r>
            <a:r>
              <a:rPr lang="en-US" altLang="zh-CN" sz="1600" dirty="0" smtClean="0"/>
              <a:t>.</a:t>
            </a:r>
          </a:p>
          <a:p>
            <a:r>
              <a:rPr lang="en-US" altLang="zh-CN" sz="1600" dirty="0" smtClean="0"/>
              <a:t>5.Directory</a:t>
            </a:r>
            <a:r>
              <a:rPr lang="zh-CN" altLang="en-US" sz="1600" dirty="0" smtClean="0"/>
              <a:t>不支持端口映射</a:t>
            </a:r>
          </a:p>
          <a:p>
            <a:r>
              <a:rPr lang="en-US" altLang="zh-CN" sz="1600" dirty="0" smtClean="0"/>
              <a:t>6.</a:t>
            </a:r>
            <a:r>
              <a:rPr lang="zh-CN" altLang="en-US" sz="1600" dirty="0" smtClean="0"/>
              <a:t>只能使用那些支持</a:t>
            </a:r>
            <a:r>
              <a:rPr lang="en-US" altLang="zh-CN" sz="1600" dirty="0" smtClean="0"/>
              <a:t>IP </a:t>
            </a:r>
            <a:r>
              <a:rPr lang="zh-CN" altLang="en-US" sz="1600" dirty="0" smtClean="0"/>
              <a:t>隧道协议的操作系统做</a:t>
            </a:r>
            <a:r>
              <a:rPr lang="en-US" altLang="zh-CN" sz="1600" dirty="0" err="1" smtClean="0"/>
              <a:t>realserver</a:t>
            </a:r>
            <a:endParaRPr lang="en-US" altLang="zh-CN" sz="1600" dirty="0" smtClean="0"/>
          </a:p>
          <a:p>
            <a:r>
              <a:rPr lang="zh-CN" altLang="en-US" sz="1600" dirty="0" smtClean="0"/>
              <a:t>优点：</a:t>
            </a:r>
            <a:r>
              <a:rPr lang="en-US" altLang="zh-CN" sz="1600" dirty="0" smtClean="0"/>
              <a:t>LVS-TUN</a:t>
            </a:r>
            <a:r>
              <a:rPr lang="zh-CN" altLang="en-US" sz="1600" dirty="0" smtClean="0"/>
              <a:t>可以实现基于网络的集群，这样就脱离了</a:t>
            </a:r>
            <a:r>
              <a:rPr lang="en-US" altLang="zh-CN" sz="1600" dirty="0" smtClean="0"/>
              <a:t>LVS-DR</a:t>
            </a:r>
            <a:r>
              <a:rPr lang="zh-CN" altLang="en-US" sz="1600" dirty="0" smtClean="0"/>
              <a:t>的</a:t>
            </a:r>
            <a:r>
              <a:rPr lang="en-US" altLang="zh-CN" sz="1600" dirty="0" err="1" smtClean="0"/>
              <a:t>realserver</a:t>
            </a:r>
            <a:r>
              <a:rPr lang="zh-CN" altLang="en-US" sz="1600" dirty="0" smtClean="0"/>
              <a:t>之间的距离限制。</a:t>
            </a:r>
          </a:p>
        </p:txBody>
      </p:sp>
      <p:pic>
        <p:nvPicPr>
          <p:cNvPr id="5" name="图片 4" descr="untitled.bmp"/>
          <p:cNvPicPr>
            <a:picLocks noChangeAspect="1"/>
          </p:cNvPicPr>
          <p:nvPr/>
        </p:nvPicPr>
        <p:blipFill>
          <a:blip r:embed="rId2" cstate="print"/>
          <a:stretch>
            <a:fillRect/>
          </a:stretch>
        </p:blipFill>
        <p:spPr>
          <a:xfrm>
            <a:off x="4029075" y="1556792"/>
            <a:ext cx="5114925" cy="1838325"/>
          </a:xfrm>
          <a:prstGeom prst="rect">
            <a:avLst/>
          </a:prstGeom>
        </p:spPr>
      </p:pic>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1052736"/>
            <a:ext cx="8229600" cy="4824536"/>
          </a:xfrm>
        </p:spPr>
        <p:txBody>
          <a:bodyPr/>
          <a:lstStyle/>
          <a:p>
            <a:pPr marL="0" indent="0">
              <a:lnSpc>
                <a:spcPct val="250000"/>
              </a:lnSpc>
              <a:buNone/>
            </a:pPr>
            <a:r>
              <a:rPr lang="zh-CN" altLang="en-US" sz="2000" b="1" dirty="0" smtClean="0">
                <a:solidFill>
                  <a:schemeClr val="accent6">
                    <a:lumMod val="50000"/>
                  </a:schemeClr>
                </a:solidFill>
              </a:rPr>
              <a:t>一、负载均衡基本概念</a:t>
            </a:r>
            <a:endParaRPr lang="en-US" altLang="zh-CN" sz="2000" b="1" dirty="0" smtClean="0">
              <a:solidFill>
                <a:schemeClr val="accent6">
                  <a:lumMod val="50000"/>
                </a:schemeClr>
              </a:solidFill>
            </a:endParaRPr>
          </a:p>
          <a:p>
            <a:pPr marL="0" indent="0">
              <a:lnSpc>
                <a:spcPct val="250000"/>
              </a:lnSpc>
              <a:buNone/>
            </a:pPr>
            <a:r>
              <a:rPr lang="zh-CN" altLang="en-US" sz="2000" b="1" dirty="0" smtClean="0">
                <a:solidFill>
                  <a:schemeClr val="accent6">
                    <a:lumMod val="50000"/>
                  </a:schemeClr>
                </a:solidFill>
              </a:rPr>
              <a:t>二、负载均衡的分类</a:t>
            </a:r>
            <a:endParaRPr lang="en-US" altLang="zh-CN" sz="2000" b="1" dirty="0" smtClean="0">
              <a:solidFill>
                <a:schemeClr val="accent6">
                  <a:lumMod val="50000"/>
                </a:schemeClr>
              </a:solidFill>
            </a:endParaRPr>
          </a:p>
          <a:p>
            <a:pPr marL="0" indent="0">
              <a:lnSpc>
                <a:spcPct val="250000"/>
              </a:lnSpc>
              <a:buNone/>
            </a:pPr>
            <a:r>
              <a:rPr lang="zh-CN" altLang="en-US" sz="2000" b="1" dirty="0" smtClean="0">
                <a:solidFill>
                  <a:schemeClr val="accent6">
                    <a:lumMod val="50000"/>
                  </a:schemeClr>
                </a:solidFill>
              </a:rPr>
              <a:t>三、负载均衡硬件设备介绍</a:t>
            </a:r>
            <a:endParaRPr lang="en-US" altLang="zh-CN" sz="2000" b="1" dirty="0" smtClean="0">
              <a:solidFill>
                <a:schemeClr val="accent6">
                  <a:lumMod val="50000"/>
                </a:schemeClr>
              </a:solidFill>
            </a:endParaRPr>
          </a:p>
          <a:p>
            <a:pPr marL="0" indent="0">
              <a:lnSpc>
                <a:spcPct val="250000"/>
              </a:lnSpc>
              <a:buNone/>
            </a:pPr>
            <a:r>
              <a:rPr lang="zh-CN" altLang="en-US" sz="2000" b="1" dirty="0" smtClean="0">
                <a:solidFill>
                  <a:schemeClr val="accent6">
                    <a:lumMod val="50000"/>
                  </a:schemeClr>
                </a:solidFill>
              </a:rPr>
              <a:t>四、负载均衡软件实现方法</a:t>
            </a:r>
            <a:endParaRPr lang="en-US" altLang="zh-CN" sz="2000" b="1" dirty="0" smtClean="0">
              <a:solidFill>
                <a:schemeClr val="accent6">
                  <a:lumMod val="50000"/>
                </a:schemeClr>
              </a:solidFill>
            </a:endParaRPr>
          </a:p>
          <a:p>
            <a:pPr marL="0" indent="0">
              <a:lnSpc>
                <a:spcPct val="250000"/>
              </a:lnSpc>
              <a:buNone/>
            </a:pPr>
            <a:r>
              <a:rPr lang="zh-CN" altLang="en-US" sz="2000" b="1" dirty="0" smtClean="0">
                <a:solidFill>
                  <a:schemeClr val="accent6">
                    <a:lumMod val="50000"/>
                  </a:schemeClr>
                </a:solidFill>
              </a:rPr>
              <a:t>五、</a:t>
            </a:r>
            <a:r>
              <a:rPr lang="en-US" altLang="zh-CN" sz="2000" b="1" dirty="0" smtClean="0">
                <a:solidFill>
                  <a:schemeClr val="accent6">
                    <a:lumMod val="50000"/>
                  </a:schemeClr>
                </a:solidFill>
              </a:rPr>
              <a:t>LVS</a:t>
            </a:r>
            <a:r>
              <a:rPr lang="zh-CN" altLang="en-US" sz="2000" b="1" dirty="0" smtClean="0">
                <a:solidFill>
                  <a:schemeClr val="accent6">
                    <a:lumMod val="50000"/>
                  </a:schemeClr>
                </a:solidFill>
              </a:rPr>
              <a:t>工作原理 </a:t>
            </a:r>
            <a:r>
              <a:rPr lang="en-US" altLang="zh-CN" sz="1800" dirty="0" smtClean="0">
                <a:solidFill>
                  <a:prstClr val="black"/>
                </a:solidFill>
              </a:rPr>
              <a:t>【</a:t>
            </a:r>
            <a:r>
              <a:rPr lang="zh-CN" altLang="en-US" sz="1800" dirty="0" smtClean="0">
                <a:solidFill>
                  <a:prstClr val="black"/>
                </a:solidFill>
              </a:rPr>
              <a:t>对服务器的负载均衡</a:t>
            </a:r>
            <a:r>
              <a:rPr lang="en-US" altLang="zh-CN" sz="1800" dirty="0" smtClean="0">
                <a:solidFill>
                  <a:prstClr val="black"/>
                </a:solidFill>
              </a:rPr>
              <a:t>】</a:t>
            </a:r>
            <a:r>
              <a:rPr lang="en-US" altLang="zh-CN" sz="2000" b="1" dirty="0" smtClean="0">
                <a:solidFill>
                  <a:schemeClr val="accent6">
                    <a:lumMod val="50000"/>
                  </a:schemeClr>
                </a:solidFill>
              </a:rPr>
              <a:t/>
            </a:r>
            <a:br>
              <a:rPr lang="en-US" altLang="zh-CN" sz="2000" b="1" dirty="0" smtClean="0">
                <a:solidFill>
                  <a:schemeClr val="accent6">
                    <a:lumMod val="50000"/>
                  </a:schemeClr>
                </a:solidFill>
              </a:rPr>
            </a:br>
            <a:r>
              <a:rPr lang="zh-CN" altLang="en-US" sz="2000" b="1" dirty="0" smtClean="0">
                <a:solidFill>
                  <a:schemeClr val="accent6">
                    <a:lumMod val="50000"/>
                  </a:schemeClr>
                </a:solidFill>
              </a:rPr>
              <a:t>六、</a:t>
            </a:r>
            <a:r>
              <a:rPr lang="en-US" altLang="zh-CN" sz="2000" b="1" dirty="0" smtClean="0">
                <a:solidFill>
                  <a:schemeClr val="accent6">
                    <a:lumMod val="50000"/>
                  </a:schemeClr>
                </a:solidFill>
              </a:rPr>
              <a:t>LVS</a:t>
            </a:r>
            <a:r>
              <a:rPr lang="zh-CN" altLang="en-US" sz="2000" b="1" dirty="0" smtClean="0">
                <a:solidFill>
                  <a:schemeClr val="accent6">
                    <a:lumMod val="50000"/>
                  </a:schemeClr>
                </a:solidFill>
              </a:rPr>
              <a:t>安装步骤</a:t>
            </a:r>
            <a:r>
              <a:rPr lang="en-US" altLang="zh-CN" sz="2000" dirty="0" smtClean="0">
                <a:solidFill>
                  <a:prstClr val="black"/>
                </a:solidFill>
              </a:rPr>
              <a:t>【</a:t>
            </a:r>
            <a:r>
              <a:rPr lang="zh-CN" altLang="en-US" sz="2000" dirty="0" smtClean="0">
                <a:solidFill>
                  <a:prstClr val="black"/>
                </a:solidFill>
              </a:rPr>
              <a:t>对服务器的负载均衡</a:t>
            </a:r>
            <a:r>
              <a:rPr lang="en-US" altLang="zh-CN" sz="2000" dirty="0" smtClean="0">
                <a:solidFill>
                  <a:prstClr val="black"/>
                </a:solidFill>
              </a:rPr>
              <a:t>】</a:t>
            </a:r>
            <a:endParaRPr lang="en-US" altLang="zh-CN" sz="2000" b="1" dirty="0" smtClean="0">
              <a:solidFill>
                <a:schemeClr val="accent6">
                  <a:lumMod val="50000"/>
                </a:schemeClr>
              </a:solidFill>
            </a:endParaRPr>
          </a:p>
          <a:p>
            <a:pPr marL="0" indent="0">
              <a:lnSpc>
                <a:spcPct val="250000"/>
              </a:lnSpc>
              <a:buNone/>
            </a:pPr>
            <a:endParaRPr lang="en-US" altLang="zh-CN" sz="2000" b="1" dirty="0" smtClean="0">
              <a:solidFill>
                <a:schemeClr val="accent6">
                  <a:lumMod val="50000"/>
                </a:schemeClr>
              </a:solidFill>
            </a:endParaRPr>
          </a:p>
        </p:txBody>
      </p:sp>
    </p:spTree>
    <p:extLst>
      <p:ext uri="{BB962C8B-B14F-4D97-AF65-F5344CB8AC3E}">
        <p14:creationId xmlns:p14="http://schemas.microsoft.com/office/powerpoint/2010/main" xmlns="" val="245743680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anim calcmode="lin" valueType="num">
                                      <p:cBhvr>
                                        <p:cTn id="8"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50"/>
                                        <p:tgtEl>
                                          <p:spTgt spid="4">
                                            <p:txEl>
                                              <p:pRg st="1" end="1"/>
                                            </p:txEl>
                                          </p:spTgt>
                                        </p:tgtEl>
                                      </p:cBhvr>
                                    </p:animEffect>
                                    <p:anim calcmode="lin" valueType="num">
                                      <p:cBhvr>
                                        <p:cTn id="14"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250"/>
                                        <p:tgtEl>
                                          <p:spTgt spid="4">
                                            <p:txEl>
                                              <p:pRg st="2" end="2"/>
                                            </p:txEl>
                                          </p:spTgt>
                                        </p:tgtEl>
                                      </p:cBhvr>
                                    </p:animEffect>
                                    <p:anim calcmode="lin" valueType="num">
                                      <p:cBhvr>
                                        <p:cTn id="20"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250"/>
                                        <p:tgtEl>
                                          <p:spTgt spid="4">
                                            <p:txEl>
                                              <p:pRg st="3" end="3"/>
                                            </p:txEl>
                                          </p:spTgt>
                                        </p:tgtEl>
                                      </p:cBhvr>
                                    </p:animEffect>
                                    <p:anim calcmode="lin" valueType="num">
                                      <p:cBhvr>
                                        <p:cTn id="26"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2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250"/>
                                        <p:tgtEl>
                                          <p:spTgt spid="4">
                                            <p:txEl>
                                              <p:pRg st="4" end="4"/>
                                            </p:txEl>
                                          </p:spTgt>
                                        </p:tgtEl>
                                      </p:cBhvr>
                                    </p:animEffect>
                                    <p:anim calcmode="lin" valueType="num">
                                      <p:cBhvr>
                                        <p:cTn id="32"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软件负载均衡实现方法</a:t>
            </a:r>
            <a:endParaRPr lang="zh-CN" altLang="en-US" sz="2800" dirty="0"/>
          </a:p>
        </p:txBody>
      </p:sp>
      <p:sp>
        <p:nvSpPr>
          <p:cNvPr id="4" name="内容占位符 2"/>
          <p:cNvSpPr>
            <a:spLocks noGrp="1"/>
          </p:cNvSpPr>
          <p:nvPr>
            <p:ph idx="1"/>
          </p:nvPr>
        </p:nvSpPr>
        <p:spPr>
          <a:xfrm>
            <a:off x="179512" y="908720"/>
            <a:ext cx="8784976" cy="5217443"/>
          </a:xfrm>
        </p:spPr>
        <p:txBody>
          <a:bodyPr/>
          <a:lstStyle/>
          <a:p>
            <a:pPr marL="0" lvl="0" indent="0">
              <a:buNone/>
            </a:pPr>
            <a:r>
              <a:rPr lang="en-US" altLang="zh-CN" dirty="0" smtClean="0">
                <a:solidFill>
                  <a:srgbClr val="F79646">
                    <a:lumMod val="75000"/>
                  </a:srgbClr>
                </a:solidFill>
              </a:rPr>
              <a:t>LVS</a:t>
            </a:r>
            <a:r>
              <a:rPr lang="zh-CN" altLang="en-US" dirty="0" smtClean="0">
                <a:solidFill>
                  <a:srgbClr val="F79646">
                    <a:lumMod val="75000"/>
                  </a:srgbClr>
                </a:solidFill>
              </a:rPr>
              <a:t>安装步骤：</a:t>
            </a:r>
            <a:endParaRPr lang="en-US" altLang="zh-CN" dirty="0">
              <a:solidFill>
                <a:srgbClr val="F79646">
                  <a:lumMod val="75000"/>
                </a:srgbClr>
              </a:solidFill>
            </a:endParaRPr>
          </a:p>
          <a:p>
            <a:pPr marL="0" lvl="0" indent="0">
              <a:buNone/>
            </a:pPr>
            <a:r>
              <a:rPr lang="en-US" altLang="zh-CN" sz="1200" dirty="0" smtClean="0">
                <a:solidFill>
                  <a:prstClr val="black"/>
                </a:solidFill>
              </a:rPr>
              <a:t>1. vim /etc/hosts (</a:t>
            </a:r>
            <a:r>
              <a:rPr lang="zh-CN" altLang="en-US" sz="1200" dirty="0" smtClean="0">
                <a:solidFill>
                  <a:prstClr val="black"/>
                </a:solidFill>
              </a:rPr>
              <a:t>添加用户名解释</a:t>
            </a:r>
            <a:r>
              <a:rPr lang="en-US" altLang="zh-CN" sz="1200" dirty="0" smtClean="0">
                <a:solidFill>
                  <a:prstClr val="black"/>
                </a:solidFill>
              </a:rPr>
              <a:t>)</a:t>
            </a:r>
          </a:p>
          <a:p>
            <a:pPr marL="0" lvl="0" indent="0">
              <a:buNone/>
            </a:pPr>
            <a:r>
              <a:rPr lang="en-US" altLang="zh-CN" sz="1200" dirty="0" smtClean="0">
                <a:solidFill>
                  <a:prstClr val="black"/>
                </a:solidFill>
              </a:rPr>
              <a:t>192.168.1.13    ds1</a:t>
            </a:r>
          </a:p>
          <a:p>
            <a:pPr marL="0" lvl="0" indent="0">
              <a:buNone/>
            </a:pPr>
            <a:r>
              <a:rPr lang="en-US" altLang="zh-CN" sz="1200" dirty="0" smtClean="0">
                <a:solidFill>
                  <a:prstClr val="black"/>
                </a:solidFill>
              </a:rPr>
              <a:t>192.168.1.5     rs1</a:t>
            </a:r>
          </a:p>
          <a:p>
            <a:pPr marL="0" lvl="0" indent="0">
              <a:buNone/>
            </a:pPr>
            <a:r>
              <a:rPr lang="en-US" altLang="zh-CN" sz="1200" dirty="0" smtClean="0">
                <a:solidFill>
                  <a:prstClr val="black"/>
                </a:solidFill>
              </a:rPr>
              <a:t>192.168.1.15    rs2</a:t>
            </a:r>
          </a:p>
          <a:p>
            <a:pPr marL="0" lvl="0" indent="0">
              <a:buNone/>
            </a:pPr>
            <a:endParaRPr lang="en-US" altLang="zh-CN" sz="1200" dirty="0" smtClean="0">
              <a:solidFill>
                <a:prstClr val="black"/>
              </a:solidFill>
            </a:endParaRPr>
          </a:p>
          <a:p>
            <a:pPr marL="0" lvl="0" indent="0">
              <a:buNone/>
            </a:pPr>
            <a:r>
              <a:rPr lang="en-US" altLang="zh-CN" sz="1200" dirty="0" smtClean="0">
                <a:solidFill>
                  <a:prstClr val="black"/>
                </a:solidFill>
              </a:rPr>
              <a:t>2. /etc/</a:t>
            </a:r>
            <a:r>
              <a:rPr lang="en-US" altLang="zh-CN" sz="1200" dirty="0" err="1" smtClean="0">
                <a:solidFill>
                  <a:prstClr val="black"/>
                </a:solidFill>
              </a:rPr>
              <a:t>init.d</a:t>
            </a:r>
            <a:r>
              <a:rPr lang="en-US" altLang="zh-CN" sz="1200" dirty="0" smtClean="0">
                <a:solidFill>
                  <a:prstClr val="black"/>
                </a:solidFill>
              </a:rPr>
              <a:t>/</a:t>
            </a:r>
            <a:r>
              <a:rPr lang="en-US" altLang="zh-CN" sz="1200" dirty="0" err="1" smtClean="0">
                <a:solidFill>
                  <a:prstClr val="black"/>
                </a:solidFill>
              </a:rPr>
              <a:t>iptables</a:t>
            </a:r>
            <a:r>
              <a:rPr lang="en-US" altLang="zh-CN" sz="1200" dirty="0" smtClean="0">
                <a:solidFill>
                  <a:prstClr val="black"/>
                </a:solidFill>
              </a:rPr>
              <a:t> stop (</a:t>
            </a:r>
            <a:r>
              <a:rPr lang="zh-CN" altLang="en-US" sz="1200" dirty="0" smtClean="0">
                <a:solidFill>
                  <a:prstClr val="black"/>
                </a:solidFill>
              </a:rPr>
              <a:t>先关闭</a:t>
            </a:r>
            <a:r>
              <a:rPr lang="en-US" altLang="zh-CN" sz="1200" dirty="0" err="1" smtClean="0">
                <a:solidFill>
                  <a:prstClr val="black"/>
                </a:solidFill>
              </a:rPr>
              <a:t>iptables</a:t>
            </a:r>
            <a:r>
              <a:rPr lang="en-US" altLang="zh-CN" sz="1200" dirty="0" smtClean="0">
                <a:solidFill>
                  <a:prstClr val="black"/>
                </a:solidFill>
              </a:rPr>
              <a:t>)</a:t>
            </a:r>
          </a:p>
          <a:p>
            <a:pPr marL="0" lvl="0" indent="0">
              <a:buNone/>
            </a:pPr>
            <a:endParaRPr lang="en-US" altLang="zh-CN" sz="1200" dirty="0" smtClean="0">
              <a:solidFill>
                <a:prstClr val="black"/>
              </a:solidFill>
            </a:endParaRPr>
          </a:p>
          <a:p>
            <a:pPr marL="0" lvl="0" indent="0">
              <a:buNone/>
            </a:pPr>
            <a:r>
              <a:rPr lang="en-US" altLang="zh-CN" sz="1200" dirty="0" smtClean="0">
                <a:solidFill>
                  <a:prstClr val="black"/>
                </a:solidFill>
              </a:rPr>
              <a:t>3. </a:t>
            </a:r>
            <a:r>
              <a:rPr lang="zh-CN" altLang="en-US" sz="1200" dirty="0" smtClean="0">
                <a:solidFill>
                  <a:prstClr val="black"/>
                </a:solidFill>
              </a:rPr>
              <a:t>下载并安装</a:t>
            </a:r>
            <a:r>
              <a:rPr lang="en-US" altLang="zh-CN" sz="1200" dirty="0" err="1" smtClean="0">
                <a:solidFill>
                  <a:prstClr val="black"/>
                </a:solidFill>
              </a:rPr>
              <a:t>ipvsadm</a:t>
            </a:r>
            <a:endParaRPr lang="en-US" altLang="zh-CN" sz="1200" dirty="0" smtClean="0">
              <a:solidFill>
                <a:prstClr val="black"/>
              </a:solidFill>
            </a:endParaRPr>
          </a:p>
          <a:p>
            <a:pPr marL="0" lvl="0" indent="0">
              <a:buNone/>
            </a:pPr>
            <a:r>
              <a:rPr lang="en-US" altLang="zh-CN" sz="1200" dirty="0" smtClean="0">
                <a:solidFill>
                  <a:prstClr val="black"/>
                </a:solidFill>
              </a:rPr>
              <a:t>http://www.linuxvirtualserver.org/software/</a:t>
            </a:r>
          </a:p>
          <a:p>
            <a:pPr marL="0" lvl="0" indent="0">
              <a:buNone/>
            </a:pPr>
            <a:r>
              <a:rPr lang="zh-CN" altLang="en-US" sz="1200" dirty="0" smtClean="0">
                <a:solidFill>
                  <a:prstClr val="black"/>
                </a:solidFill>
              </a:rPr>
              <a:t>注意对应自己的内核版本</a:t>
            </a:r>
          </a:p>
          <a:p>
            <a:pPr marL="0" lvl="0" indent="0">
              <a:buNone/>
            </a:pPr>
            <a:r>
              <a:rPr lang="en-US" altLang="zh-CN" sz="1200" dirty="0" smtClean="0">
                <a:solidFill>
                  <a:prstClr val="black"/>
                </a:solidFill>
              </a:rPr>
              <a:t>ipvsadm-1.24.tar.gz</a:t>
            </a:r>
          </a:p>
          <a:p>
            <a:pPr marL="0" lvl="0" indent="0">
              <a:buNone/>
            </a:pPr>
            <a:r>
              <a:rPr lang="en-US" altLang="zh-CN" sz="1200" dirty="0" smtClean="0">
                <a:solidFill>
                  <a:prstClr val="black"/>
                </a:solidFill>
              </a:rPr>
              <a:t>tar </a:t>
            </a:r>
            <a:r>
              <a:rPr lang="en-US" altLang="zh-CN" sz="1200" dirty="0" err="1" smtClean="0">
                <a:solidFill>
                  <a:prstClr val="black"/>
                </a:solidFill>
              </a:rPr>
              <a:t>zxf</a:t>
            </a:r>
            <a:r>
              <a:rPr lang="en-US" altLang="zh-CN" sz="1200" dirty="0" smtClean="0">
                <a:solidFill>
                  <a:prstClr val="black"/>
                </a:solidFill>
              </a:rPr>
              <a:t> ipvsadm-1.24.tar.gz</a:t>
            </a:r>
          </a:p>
          <a:p>
            <a:pPr marL="0" lvl="0" indent="0">
              <a:buNone/>
            </a:pPr>
            <a:r>
              <a:rPr lang="zh-CN" altLang="en-US" sz="1200" dirty="0" smtClean="0">
                <a:solidFill>
                  <a:prstClr val="black"/>
                </a:solidFill>
              </a:rPr>
              <a:t>注意在</a:t>
            </a:r>
            <a:r>
              <a:rPr lang="en-US" altLang="zh-CN" sz="1200" dirty="0" smtClean="0">
                <a:solidFill>
                  <a:prstClr val="black"/>
                </a:solidFill>
              </a:rPr>
              <a:t>make</a:t>
            </a:r>
            <a:r>
              <a:rPr lang="zh-CN" altLang="en-US" sz="1200" dirty="0" smtClean="0">
                <a:solidFill>
                  <a:prstClr val="black"/>
                </a:solidFill>
              </a:rPr>
              <a:t>时可能会出现很多错误信息，所以请按先操作下面这步</a:t>
            </a:r>
          </a:p>
          <a:p>
            <a:pPr marL="0" lvl="0" indent="0">
              <a:buNone/>
            </a:pPr>
            <a:r>
              <a:rPr lang="en-US" altLang="zh-CN" sz="1200" dirty="0" err="1" smtClean="0">
                <a:solidFill>
                  <a:prstClr val="black"/>
                </a:solidFill>
              </a:rPr>
              <a:t>ln</a:t>
            </a:r>
            <a:r>
              <a:rPr lang="en-US" altLang="zh-CN" sz="1200" dirty="0" smtClean="0">
                <a:solidFill>
                  <a:prstClr val="black"/>
                </a:solidFill>
              </a:rPr>
              <a:t> -s /</a:t>
            </a:r>
            <a:r>
              <a:rPr lang="en-US" altLang="zh-CN" sz="1200" dirty="0" err="1" smtClean="0">
                <a:solidFill>
                  <a:prstClr val="black"/>
                </a:solidFill>
              </a:rPr>
              <a:t>usr</a:t>
            </a:r>
            <a:r>
              <a:rPr lang="en-US" altLang="zh-CN" sz="1200" dirty="0" smtClean="0">
                <a:solidFill>
                  <a:prstClr val="black"/>
                </a:solidFill>
              </a:rPr>
              <a:t>/</a:t>
            </a:r>
            <a:r>
              <a:rPr lang="en-US" altLang="zh-CN" sz="1200" dirty="0" err="1" smtClean="0">
                <a:solidFill>
                  <a:prstClr val="black"/>
                </a:solidFill>
              </a:rPr>
              <a:t>src</a:t>
            </a:r>
            <a:r>
              <a:rPr lang="en-US" altLang="zh-CN" sz="1200" dirty="0" smtClean="0">
                <a:solidFill>
                  <a:prstClr val="black"/>
                </a:solidFill>
              </a:rPr>
              <a:t>/kernels/2.6.9-22.EL-i686/ /</a:t>
            </a:r>
            <a:r>
              <a:rPr lang="en-US" altLang="zh-CN" sz="1200" dirty="0" err="1" smtClean="0">
                <a:solidFill>
                  <a:prstClr val="black"/>
                </a:solidFill>
              </a:rPr>
              <a:t>usr</a:t>
            </a:r>
            <a:r>
              <a:rPr lang="en-US" altLang="zh-CN" sz="1200" dirty="0" smtClean="0">
                <a:solidFill>
                  <a:prstClr val="black"/>
                </a:solidFill>
              </a:rPr>
              <a:t>/</a:t>
            </a:r>
            <a:r>
              <a:rPr lang="en-US" altLang="zh-CN" sz="1200" dirty="0" err="1" smtClean="0">
                <a:solidFill>
                  <a:prstClr val="black"/>
                </a:solidFill>
              </a:rPr>
              <a:t>src</a:t>
            </a:r>
            <a:r>
              <a:rPr lang="en-US" altLang="zh-CN" sz="1200" dirty="0" smtClean="0">
                <a:solidFill>
                  <a:prstClr val="black"/>
                </a:solidFill>
              </a:rPr>
              <a:t>/</a:t>
            </a:r>
            <a:r>
              <a:rPr lang="en-US" altLang="zh-CN" sz="1200" dirty="0" err="1" smtClean="0">
                <a:solidFill>
                  <a:prstClr val="black"/>
                </a:solidFill>
              </a:rPr>
              <a:t>linux</a:t>
            </a:r>
            <a:endParaRPr lang="en-US" altLang="zh-CN" sz="1200" dirty="0" smtClean="0">
              <a:solidFill>
                <a:prstClr val="black"/>
              </a:solidFill>
            </a:endParaRPr>
          </a:p>
          <a:p>
            <a:pPr marL="0" lvl="0" indent="0">
              <a:buNone/>
            </a:pPr>
            <a:r>
              <a:rPr lang="en-US" altLang="zh-CN" sz="1200" dirty="0" err="1" smtClean="0">
                <a:solidFill>
                  <a:prstClr val="black"/>
                </a:solidFill>
              </a:rPr>
              <a:t>cd</a:t>
            </a:r>
            <a:r>
              <a:rPr lang="en-US" altLang="zh-CN" sz="1200" dirty="0" smtClean="0">
                <a:solidFill>
                  <a:prstClr val="black"/>
                </a:solidFill>
              </a:rPr>
              <a:t> ipvsadm-1.24</a:t>
            </a:r>
          </a:p>
          <a:p>
            <a:pPr marL="0" lvl="0" indent="0">
              <a:buNone/>
            </a:pPr>
            <a:r>
              <a:rPr lang="en-US" altLang="zh-CN" sz="1200" dirty="0" smtClean="0">
                <a:solidFill>
                  <a:prstClr val="black"/>
                </a:solidFill>
              </a:rPr>
              <a:t>make</a:t>
            </a:r>
          </a:p>
          <a:p>
            <a:pPr marL="0" lvl="0" indent="0">
              <a:buNone/>
            </a:pPr>
            <a:r>
              <a:rPr lang="en-US" altLang="zh-CN" sz="1200" dirty="0" smtClean="0">
                <a:solidFill>
                  <a:prstClr val="black"/>
                </a:solidFill>
              </a:rPr>
              <a:t>make install</a:t>
            </a:r>
          </a:p>
          <a:p>
            <a:pPr marL="0" lvl="0" indent="0">
              <a:buNone/>
            </a:pPr>
            <a:endParaRPr lang="en-US" altLang="zh-CN" sz="1200" dirty="0" smtClean="0">
              <a:solidFill>
                <a:prstClr val="black"/>
              </a:solidFill>
            </a:endParaRPr>
          </a:p>
          <a:p>
            <a:pPr marL="0" lvl="0" indent="0">
              <a:buNone/>
            </a:pPr>
            <a:r>
              <a:rPr lang="en-US" altLang="zh-CN" sz="1200" dirty="0" smtClean="0">
                <a:solidFill>
                  <a:prstClr val="black"/>
                </a:solidFill>
              </a:rPr>
              <a:t>4. </a:t>
            </a:r>
            <a:r>
              <a:rPr lang="zh-CN" altLang="en-US" sz="1200" dirty="0" smtClean="0">
                <a:solidFill>
                  <a:prstClr val="black"/>
                </a:solidFill>
              </a:rPr>
              <a:t>添加启动脚本：</a:t>
            </a:r>
            <a:r>
              <a:rPr lang="en-US" altLang="zh-CN" sz="1200" dirty="0" smtClean="0">
                <a:solidFill>
                  <a:prstClr val="black"/>
                </a:solidFill>
              </a:rPr>
              <a:t>vim /etc/</a:t>
            </a:r>
            <a:r>
              <a:rPr lang="en-US" altLang="zh-CN" sz="1200" dirty="0" err="1" smtClean="0">
                <a:solidFill>
                  <a:prstClr val="black"/>
                </a:solidFill>
              </a:rPr>
              <a:t>init.d</a:t>
            </a:r>
            <a:r>
              <a:rPr lang="en-US" altLang="zh-CN" sz="1200" dirty="0" smtClean="0">
                <a:solidFill>
                  <a:prstClr val="black"/>
                </a:solidFill>
              </a:rPr>
              <a:t>/</a:t>
            </a:r>
            <a:r>
              <a:rPr lang="en-US" altLang="zh-CN" sz="1200" dirty="0" err="1" smtClean="0">
                <a:solidFill>
                  <a:prstClr val="black"/>
                </a:solidFill>
              </a:rPr>
              <a:t>lvsDR</a:t>
            </a:r>
            <a:r>
              <a:rPr lang="en-US" altLang="zh-CN" sz="1200" dirty="0" smtClean="0">
                <a:solidFill>
                  <a:prstClr val="black"/>
                </a:solidFill>
              </a:rPr>
              <a:t> (</a:t>
            </a:r>
            <a:r>
              <a:rPr lang="zh-CN" altLang="en-US" sz="1200" dirty="0" smtClean="0">
                <a:solidFill>
                  <a:prstClr val="black"/>
                </a:solidFill>
              </a:rPr>
              <a:t>内容如</a:t>
            </a:r>
            <a:r>
              <a:rPr lang="en-US" altLang="zh-CN" sz="1200" dirty="0" smtClean="0">
                <a:solidFill>
                  <a:prstClr val="black"/>
                </a:solidFill>
              </a:rPr>
              <a:t>lvsDR.txt)</a:t>
            </a:r>
          </a:p>
          <a:p>
            <a:pPr marL="0" lvl="0" indent="0">
              <a:buNone/>
            </a:pPr>
            <a:r>
              <a:rPr lang="en-US" altLang="zh-CN" sz="1200" dirty="0" smtClean="0">
                <a:solidFill>
                  <a:prstClr val="black"/>
                </a:solidFill>
              </a:rPr>
              <a:t>   </a:t>
            </a:r>
            <a:r>
              <a:rPr lang="zh-CN" altLang="en-US" sz="1200" dirty="0" smtClean="0">
                <a:solidFill>
                  <a:prstClr val="black"/>
                </a:solidFill>
              </a:rPr>
              <a:t>记得给文件赋权限</a:t>
            </a:r>
            <a:r>
              <a:rPr lang="en-US" altLang="zh-CN" sz="1200" dirty="0" err="1" smtClean="0">
                <a:solidFill>
                  <a:prstClr val="black"/>
                </a:solidFill>
              </a:rPr>
              <a:t>chmod</a:t>
            </a:r>
            <a:r>
              <a:rPr lang="en-US" altLang="zh-CN" sz="1200" dirty="0" smtClean="0">
                <a:solidFill>
                  <a:prstClr val="black"/>
                </a:solidFill>
              </a:rPr>
              <a:t> 700 /etc/</a:t>
            </a:r>
            <a:r>
              <a:rPr lang="en-US" altLang="zh-CN" sz="1200" dirty="0" err="1" smtClean="0">
                <a:solidFill>
                  <a:prstClr val="black"/>
                </a:solidFill>
              </a:rPr>
              <a:t>init.d</a:t>
            </a:r>
            <a:r>
              <a:rPr lang="en-US" altLang="zh-CN" sz="1200" dirty="0" smtClean="0">
                <a:solidFill>
                  <a:prstClr val="black"/>
                </a:solidFill>
              </a:rPr>
              <a:t>/</a:t>
            </a:r>
            <a:r>
              <a:rPr lang="en-US" altLang="zh-CN" sz="1200" dirty="0" err="1" smtClean="0">
                <a:solidFill>
                  <a:prstClr val="black"/>
                </a:solidFill>
              </a:rPr>
              <a:t>lvsDR</a:t>
            </a:r>
            <a:endParaRPr lang="en-US" altLang="zh-CN" sz="1200" dirty="0" smtClean="0">
              <a:solidFill>
                <a:prstClr val="black"/>
              </a:solidFill>
            </a:endParaRPr>
          </a:p>
          <a:p>
            <a:pPr marL="0" lvl="0" indent="0">
              <a:buNone/>
            </a:pPr>
            <a:endParaRPr lang="en-US" altLang="zh-CN" sz="1200" dirty="0" smtClean="0">
              <a:solidFill>
                <a:prstClr val="black"/>
              </a:solidFill>
            </a:endParaRPr>
          </a:p>
          <a:p>
            <a:pPr marL="0" lvl="0" indent="0">
              <a:buNone/>
            </a:pPr>
            <a:r>
              <a:rPr lang="en-US" altLang="zh-CN" sz="1200" dirty="0" smtClean="0">
                <a:solidFill>
                  <a:prstClr val="black"/>
                </a:solidFill>
              </a:rPr>
              <a:t>5. </a:t>
            </a:r>
            <a:r>
              <a:rPr lang="zh-CN" altLang="en-US" sz="1200" dirty="0" smtClean="0">
                <a:solidFill>
                  <a:prstClr val="black"/>
                </a:solidFill>
              </a:rPr>
              <a:t>最后启动</a:t>
            </a:r>
            <a:r>
              <a:rPr lang="en-US" altLang="zh-CN" sz="1200" dirty="0" smtClean="0">
                <a:solidFill>
                  <a:prstClr val="black"/>
                </a:solidFill>
              </a:rPr>
              <a:t>/etc/</a:t>
            </a:r>
            <a:r>
              <a:rPr lang="en-US" altLang="zh-CN" sz="1200" dirty="0" err="1" smtClean="0">
                <a:solidFill>
                  <a:prstClr val="black"/>
                </a:solidFill>
              </a:rPr>
              <a:t>init.d</a:t>
            </a:r>
            <a:r>
              <a:rPr lang="en-US" altLang="zh-CN" sz="1200" dirty="0" smtClean="0">
                <a:solidFill>
                  <a:prstClr val="black"/>
                </a:solidFill>
              </a:rPr>
              <a:t>/</a:t>
            </a:r>
            <a:r>
              <a:rPr lang="en-US" altLang="zh-CN" sz="1200" dirty="0" err="1" smtClean="0">
                <a:solidFill>
                  <a:prstClr val="black"/>
                </a:solidFill>
              </a:rPr>
              <a:t>lvsDR</a:t>
            </a:r>
            <a:r>
              <a:rPr lang="en-US" altLang="zh-CN" sz="1200" dirty="0" smtClean="0">
                <a:solidFill>
                  <a:prstClr val="black"/>
                </a:solidFill>
              </a:rPr>
              <a:t> start</a:t>
            </a:r>
          </a:p>
          <a:p>
            <a:pPr marL="0" lvl="0" indent="0">
              <a:buNone/>
            </a:pPr>
            <a:endParaRPr lang="en-US" altLang="zh-CN" sz="1200" dirty="0">
              <a:solidFill>
                <a:prstClr val="black"/>
              </a:solidFill>
            </a:endParaRPr>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627784" y="0"/>
            <a:ext cx="6120680" cy="6858000"/>
          </a:xfrm>
        </p:spPr>
        <p:txBody>
          <a:bodyPr>
            <a:normAutofit lnSpcReduction="10000"/>
          </a:bodyPr>
          <a:lstStyle/>
          <a:p>
            <a:pPr marL="0" lvl="0" indent="0">
              <a:buNone/>
            </a:pPr>
            <a:r>
              <a:rPr lang="en-US" altLang="zh-CN" sz="1200" dirty="0" smtClean="0">
                <a:solidFill>
                  <a:prstClr val="black"/>
                </a:solidFill>
              </a:rPr>
              <a:t>#!/bin/</a:t>
            </a:r>
            <a:r>
              <a:rPr lang="en-US" altLang="zh-CN" sz="1200" dirty="0" err="1" smtClean="0">
                <a:solidFill>
                  <a:prstClr val="black"/>
                </a:solidFill>
              </a:rPr>
              <a:t>sh</a:t>
            </a:r>
            <a:endParaRPr lang="en-US" altLang="zh-CN" sz="1200" dirty="0" smtClean="0">
              <a:solidFill>
                <a:prstClr val="black"/>
              </a:solidFill>
            </a:endParaRPr>
          </a:p>
          <a:p>
            <a:pPr marL="0" lvl="0" indent="0">
              <a:buNone/>
            </a:pPr>
            <a:r>
              <a:rPr lang="en-US" altLang="zh-CN" sz="1200" dirty="0" smtClean="0">
                <a:solidFill>
                  <a:prstClr val="black"/>
                </a:solidFill>
              </a:rPr>
              <a:t>#create in 20060812 by </a:t>
            </a:r>
            <a:r>
              <a:rPr lang="en-US" altLang="zh-CN" sz="1200" dirty="0" err="1" smtClean="0">
                <a:solidFill>
                  <a:prstClr val="black"/>
                </a:solidFill>
              </a:rPr>
              <a:t>ghb</a:t>
            </a:r>
            <a:endParaRPr lang="en-US" altLang="zh-CN" sz="1200" dirty="0" smtClean="0">
              <a:solidFill>
                <a:prstClr val="black"/>
              </a:solidFill>
            </a:endParaRPr>
          </a:p>
          <a:p>
            <a:pPr marL="0" lvl="0" indent="0">
              <a:buNone/>
            </a:pPr>
            <a:r>
              <a:rPr lang="en-US" altLang="zh-CN" sz="1200" dirty="0" smtClean="0">
                <a:solidFill>
                  <a:prstClr val="black"/>
                </a:solidFill>
              </a:rPr>
              <a:t># description: start LVS of </a:t>
            </a:r>
            <a:r>
              <a:rPr lang="en-US" altLang="zh-CN" sz="1200" dirty="0" err="1" smtClean="0">
                <a:solidFill>
                  <a:prstClr val="black"/>
                </a:solidFill>
              </a:rPr>
              <a:t>Directorserver</a:t>
            </a:r>
            <a:endParaRPr lang="en-US" altLang="zh-CN" sz="1200" dirty="0" smtClean="0">
              <a:solidFill>
                <a:prstClr val="black"/>
              </a:solidFill>
            </a:endParaRPr>
          </a:p>
          <a:p>
            <a:pPr marL="0" lvl="0" indent="0">
              <a:buNone/>
            </a:pPr>
            <a:r>
              <a:rPr lang="en-US" altLang="zh-CN" sz="1200" dirty="0" smtClean="0">
                <a:solidFill>
                  <a:prstClr val="black"/>
                </a:solidFill>
              </a:rPr>
              <a:t>VIP=192.168.1.88</a:t>
            </a:r>
          </a:p>
          <a:p>
            <a:pPr marL="0" lvl="0" indent="0">
              <a:buNone/>
            </a:pPr>
            <a:r>
              <a:rPr lang="en-US" altLang="zh-CN" sz="1200" dirty="0" smtClean="0">
                <a:solidFill>
                  <a:prstClr val="black"/>
                </a:solidFill>
              </a:rPr>
              <a:t>RIP1=192.168.1.5</a:t>
            </a:r>
          </a:p>
          <a:p>
            <a:pPr marL="0" lvl="0" indent="0">
              <a:buNone/>
            </a:pPr>
            <a:r>
              <a:rPr lang="en-US" altLang="zh-CN" sz="1200" dirty="0" smtClean="0">
                <a:solidFill>
                  <a:prstClr val="black"/>
                </a:solidFill>
              </a:rPr>
              <a:t>RIP2=192.168.1.15</a:t>
            </a:r>
          </a:p>
          <a:p>
            <a:pPr marL="0" lvl="0" indent="0">
              <a:buNone/>
            </a:pPr>
            <a:r>
              <a:rPr lang="en-US" altLang="zh-CN" sz="1200" dirty="0" smtClean="0">
                <a:solidFill>
                  <a:prstClr val="black"/>
                </a:solidFill>
              </a:rPr>
              <a:t>#</a:t>
            </a:r>
            <a:r>
              <a:rPr lang="en-US" altLang="zh-CN" sz="1200" dirty="0" err="1" smtClean="0">
                <a:solidFill>
                  <a:prstClr val="black"/>
                </a:solidFill>
              </a:rPr>
              <a:t>RIPn</a:t>
            </a:r>
            <a:r>
              <a:rPr lang="en-US" altLang="zh-CN" sz="1200" dirty="0" smtClean="0">
                <a:solidFill>
                  <a:prstClr val="black"/>
                </a:solidFill>
              </a:rPr>
              <a:t>=192.168.0.128~254</a:t>
            </a:r>
          </a:p>
          <a:p>
            <a:pPr marL="0" lvl="0" indent="0">
              <a:buNone/>
            </a:pPr>
            <a:r>
              <a:rPr lang="en-US" altLang="zh-CN" sz="1200" dirty="0" smtClean="0">
                <a:solidFill>
                  <a:prstClr val="black"/>
                </a:solidFill>
              </a:rPr>
              <a:t>. /etc/</a:t>
            </a:r>
            <a:r>
              <a:rPr lang="en-US" altLang="zh-CN" sz="1200" dirty="0" err="1" smtClean="0">
                <a:solidFill>
                  <a:prstClr val="black"/>
                </a:solidFill>
              </a:rPr>
              <a:t>rc.d</a:t>
            </a:r>
            <a:r>
              <a:rPr lang="en-US" altLang="zh-CN" sz="1200" dirty="0" smtClean="0">
                <a:solidFill>
                  <a:prstClr val="black"/>
                </a:solidFill>
              </a:rPr>
              <a:t>/</a:t>
            </a:r>
            <a:r>
              <a:rPr lang="en-US" altLang="zh-CN" sz="1200" dirty="0" err="1" smtClean="0">
                <a:solidFill>
                  <a:prstClr val="black"/>
                </a:solidFill>
              </a:rPr>
              <a:t>init.d</a:t>
            </a:r>
            <a:r>
              <a:rPr lang="en-US" altLang="zh-CN" sz="1200" dirty="0" smtClean="0">
                <a:solidFill>
                  <a:prstClr val="black"/>
                </a:solidFill>
              </a:rPr>
              <a:t>/functions</a:t>
            </a:r>
          </a:p>
          <a:p>
            <a:pPr marL="0" lvl="0" indent="0">
              <a:buNone/>
            </a:pPr>
            <a:r>
              <a:rPr lang="en-US" altLang="zh-CN" sz="1200" dirty="0" smtClean="0">
                <a:solidFill>
                  <a:prstClr val="black"/>
                </a:solidFill>
              </a:rPr>
              <a:t>case  $1  in</a:t>
            </a:r>
          </a:p>
          <a:p>
            <a:pPr marL="0" lvl="0" indent="0">
              <a:buNone/>
            </a:pPr>
            <a:r>
              <a:rPr lang="en-US" altLang="zh-CN" sz="1200" dirty="0" smtClean="0">
                <a:solidFill>
                  <a:prstClr val="black"/>
                </a:solidFill>
              </a:rPr>
              <a:t>    start)</a:t>
            </a:r>
          </a:p>
          <a:p>
            <a:pPr marL="0" lvl="0" indent="0">
              <a:buNone/>
            </a:pPr>
            <a:r>
              <a:rPr lang="en-US" altLang="zh-CN" sz="1200" dirty="0" smtClean="0">
                <a:solidFill>
                  <a:prstClr val="black"/>
                </a:solidFill>
              </a:rPr>
              <a:t>    echo "start LVS of </a:t>
            </a:r>
            <a:r>
              <a:rPr lang="en-US" altLang="zh-CN" sz="1200" dirty="0" err="1" smtClean="0">
                <a:solidFill>
                  <a:prstClr val="black"/>
                </a:solidFill>
              </a:rPr>
              <a:t>DirectorServer</a:t>
            </a:r>
            <a:r>
              <a:rPr lang="en-US" altLang="zh-CN" sz="1200" dirty="0" smtClean="0">
                <a:solidFill>
                  <a:prstClr val="black"/>
                </a:solidFill>
              </a:rPr>
              <a:t>"</a:t>
            </a:r>
          </a:p>
          <a:p>
            <a:pPr marL="0" lvl="0" indent="0">
              <a:buNone/>
            </a:pPr>
            <a:r>
              <a:rPr lang="en-US" altLang="zh-CN" sz="1200" dirty="0" smtClean="0">
                <a:solidFill>
                  <a:prstClr val="black"/>
                </a:solidFill>
              </a:rPr>
              <a:t>    # set the Virtual IP Address</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ifconfig</a:t>
            </a:r>
            <a:r>
              <a:rPr lang="en-US" altLang="zh-CN" sz="1200" dirty="0" smtClean="0">
                <a:solidFill>
                  <a:prstClr val="black"/>
                </a:solidFill>
              </a:rPr>
              <a:t> eth0:0 $VIP broadcast $VIP </a:t>
            </a:r>
            <a:r>
              <a:rPr lang="en-US" altLang="zh-CN" sz="1200" dirty="0" err="1" smtClean="0">
                <a:solidFill>
                  <a:prstClr val="black"/>
                </a:solidFill>
              </a:rPr>
              <a:t>netmask</a:t>
            </a:r>
            <a:r>
              <a:rPr lang="en-US" altLang="zh-CN" sz="1200" dirty="0" smtClean="0">
                <a:solidFill>
                  <a:prstClr val="black"/>
                </a:solidFill>
              </a:rPr>
              <a:t> 255.255.255.0 up</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/route add -host $VIP dev eth0:0</a:t>
            </a:r>
          </a:p>
          <a:p>
            <a:pPr marL="0" lvl="0" indent="0">
              <a:buNone/>
            </a:pPr>
            <a:r>
              <a:rPr lang="en-US" altLang="zh-CN" sz="1200" dirty="0" smtClean="0">
                <a:solidFill>
                  <a:prstClr val="black"/>
                </a:solidFill>
              </a:rPr>
              <a:t>    #Clear IPVS table</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r>
              <a:rPr lang="en-US" altLang="zh-CN" sz="1200" dirty="0" smtClean="0">
                <a:solidFill>
                  <a:prstClr val="black"/>
                </a:solidFill>
              </a:rPr>
              <a:t> -C</a:t>
            </a:r>
          </a:p>
          <a:p>
            <a:pPr marL="0" lvl="0" indent="0">
              <a:buNone/>
            </a:pPr>
            <a:r>
              <a:rPr lang="en-US" altLang="zh-CN" sz="1200" dirty="0" smtClean="0">
                <a:solidFill>
                  <a:prstClr val="black"/>
                </a:solidFill>
              </a:rPr>
              <a:t>    #set LVS</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r>
              <a:rPr lang="en-US" altLang="zh-CN" sz="1200" dirty="0" smtClean="0">
                <a:solidFill>
                  <a:prstClr val="black"/>
                </a:solidFill>
              </a:rPr>
              <a:t> -A -t $VIP:80 -s </a:t>
            </a:r>
            <a:r>
              <a:rPr lang="en-US" altLang="zh-CN" sz="1200" dirty="0" err="1" smtClean="0">
                <a:solidFill>
                  <a:prstClr val="black"/>
                </a:solidFill>
              </a:rPr>
              <a:t>rr</a:t>
            </a:r>
            <a:endParaRPr lang="en-US" altLang="zh-CN" sz="1200" dirty="0" smtClean="0">
              <a:solidFill>
                <a:prstClr val="black"/>
              </a:solidFill>
            </a:endParaRP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r>
              <a:rPr lang="en-US" altLang="zh-CN" sz="1200" dirty="0" smtClean="0">
                <a:solidFill>
                  <a:prstClr val="black"/>
                </a:solidFill>
              </a:rPr>
              <a:t> -a -t $VIP:80 -r $RIP1:80 -g</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r>
              <a:rPr lang="en-US" altLang="zh-CN" sz="1200" dirty="0" smtClean="0">
                <a:solidFill>
                  <a:prstClr val="black"/>
                </a:solidFill>
              </a:rPr>
              <a:t> -a -t $VIP:80 -r $RIP2:80 -g</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r>
              <a:rPr lang="en-US" altLang="zh-CN" sz="1200" dirty="0" smtClean="0">
                <a:solidFill>
                  <a:prstClr val="black"/>
                </a:solidFill>
              </a:rPr>
              <a:t> -a -t $VIP:80 -r $RIP3:80 -g</a:t>
            </a:r>
          </a:p>
          <a:p>
            <a:pPr marL="0" lvl="0" indent="0">
              <a:buNone/>
            </a:pPr>
            <a:r>
              <a:rPr lang="en-US" altLang="zh-CN" sz="1200" dirty="0" smtClean="0">
                <a:solidFill>
                  <a:prstClr val="black"/>
                </a:solidFill>
              </a:rPr>
              <a:t>    #Run LVS</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endParaRPr lang="en-US" altLang="zh-CN" sz="1200" dirty="0" smtClean="0">
              <a:solidFill>
                <a:prstClr val="black"/>
              </a:solidFill>
            </a:endParaRPr>
          </a:p>
          <a:p>
            <a:pPr marL="0" lvl="0" indent="0">
              <a:buNone/>
            </a:pPr>
            <a:r>
              <a:rPr lang="en-US" altLang="zh-CN" sz="1200" dirty="0" smtClean="0">
                <a:solidFill>
                  <a:prstClr val="black"/>
                </a:solidFill>
              </a:rPr>
              <a:t>    #end</a:t>
            </a:r>
          </a:p>
          <a:p>
            <a:pPr marL="0" lvl="0" indent="0">
              <a:buNone/>
            </a:pPr>
            <a:r>
              <a:rPr lang="en-US" altLang="zh-CN" sz="1200" dirty="0" smtClean="0">
                <a:solidFill>
                  <a:prstClr val="black"/>
                </a:solidFill>
              </a:rPr>
              <a:t>    ;;</a:t>
            </a:r>
          </a:p>
          <a:p>
            <a:pPr marL="0" lvl="0" indent="0">
              <a:buNone/>
            </a:pPr>
            <a:r>
              <a:rPr lang="en-US" altLang="zh-CN" sz="1200" dirty="0" smtClean="0">
                <a:solidFill>
                  <a:prstClr val="black"/>
                </a:solidFill>
              </a:rPr>
              <a:t>    stop)</a:t>
            </a:r>
          </a:p>
          <a:p>
            <a:pPr marL="0" lvl="0" indent="0">
              <a:buNone/>
            </a:pPr>
            <a:r>
              <a:rPr lang="en-US" altLang="zh-CN" sz="1200" dirty="0" smtClean="0">
                <a:solidFill>
                  <a:prstClr val="black"/>
                </a:solidFill>
              </a:rPr>
              <a:t>    echo "close LVS </a:t>
            </a:r>
            <a:r>
              <a:rPr lang="en-US" altLang="zh-CN" sz="1200" dirty="0" err="1" smtClean="0">
                <a:solidFill>
                  <a:prstClr val="black"/>
                </a:solidFill>
              </a:rPr>
              <a:t>Directorserver</a:t>
            </a:r>
            <a:r>
              <a:rPr lang="en-US" altLang="zh-CN" sz="1200" dirty="0" smtClean="0">
                <a:solidFill>
                  <a:prstClr val="black"/>
                </a:solidFill>
              </a:rPr>
              <a:t>"</a:t>
            </a:r>
          </a:p>
          <a:p>
            <a:pPr marL="0" lvl="0" indent="0">
              <a:buNone/>
            </a:pPr>
            <a:r>
              <a:rPr lang="en-US" altLang="zh-CN" sz="1200" dirty="0" smtClean="0">
                <a:solidFill>
                  <a:prstClr val="black"/>
                </a:solidFill>
              </a:rPr>
              <a:t>    /</a:t>
            </a:r>
            <a:r>
              <a:rPr lang="en-US" altLang="zh-CN" sz="1200" dirty="0" err="1" smtClean="0">
                <a:solidFill>
                  <a:prstClr val="black"/>
                </a:solidFill>
              </a:rPr>
              <a:t>sbin</a:t>
            </a:r>
            <a:r>
              <a:rPr lang="en-US" altLang="zh-CN" sz="1200" dirty="0" smtClean="0">
                <a:solidFill>
                  <a:prstClr val="black"/>
                </a:solidFill>
              </a:rPr>
              <a:t>/</a:t>
            </a:r>
            <a:r>
              <a:rPr lang="en-US" altLang="zh-CN" sz="1200" dirty="0" err="1" smtClean="0">
                <a:solidFill>
                  <a:prstClr val="black"/>
                </a:solidFill>
              </a:rPr>
              <a:t>ipvsadm</a:t>
            </a:r>
            <a:r>
              <a:rPr lang="en-US" altLang="zh-CN" sz="1200" dirty="0" smtClean="0">
                <a:solidFill>
                  <a:prstClr val="black"/>
                </a:solidFill>
              </a:rPr>
              <a:t> -C</a:t>
            </a:r>
          </a:p>
          <a:p>
            <a:pPr marL="0" lvl="0" indent="0">
              <a:buNone/>
            </a:pPr>
            <a:r>
              <a:rPr lang="en-US" altLang="zh-CN" sz="1200" dirty="0" smtClean="0">
                <a:solidFill>
                  <a:prstClr val="black"/>
                </a:solidFill>
              </a:rPr>
              <a:t>    ;;</a:t>
            </a:r>
          </a:p>
          <a:p>
            <a:pPr marL="0" lvl="0" indent="0">
              <a:buNone/>
            </a:pPr>
            <a:r>
              <a:rPr lang="en-US" altLang="zh-CN" sz="1200" dirty="0" smtClean="0">
                <a:solidFill>
                  <a:prstClr val="black"/>
                </a:solidFill>
              </a:rPr>
              <a:t>    *)</a:t>
            </a:r>
          </a:p>
          <a:p>
            <a:pPr marL="0" lvl="0" indent="0">
              <a:buNone/>
            </a:pPr>
            <a:r>
              <a:rPr lang="en-US" altLang="zh-CN" sz="1200" dirty="0" smtClean="0">
                <a:solidFill>
                  <a:prstClr val="black"/>
                </a:solidFill>
              </a:rPr>
              <a:t>    echo "Usage: $0" {</a:t>
            </a:r>
            <a:r>
              <a:rPr lang="en-US" altLang="zh-CN" sz="1200" dirty="0" err="1" smtClean="0">
                <a:solidFill>
                  <a:prstClr val="black"/>
                </a:solidFill>
              </a:rPr>
              <a:t>start|stop</a:t>
            </a:r>
            <a:r>
              <a:rPr lang="en-US" altLang="zh-CN" sz="1200" dirty="0" smtClean="0">
                <a:solidFill>
                  <a:prstClr val="black"/>
                </a:solidFill>
              </a:rPr>
              <a:t>}</a:t>
            </a:r>
          </a:p>
          <a:p>
            <a:pPr marL="0" lvl="0" indent="0">
              <a:buNone/>
            </a:pPr>
            <a:r>
              <a:rPr lang="en-US" altLang="zh-CN" sz="1200" dirty="0" smtClean="0">
                <a:solidFill>
                  <a:prstClr val="black"/>
                </a:solidFill>
              </a:rPr>
              <a:t>    exit 1</a:t>
            </a:r>
          </a:p>
          <a:p>
            <a:pPr marL="0" lvl="0" indent="0">
              <a:buNone/>
            </a:pPr>
            <a:r>
              <a:rPr lang="en-US" altLang="zh-CN" sz="1200" dirty="0" err="1" smtClean="0">
                <a:solidFill>
                  <a:prstClr val="black"/>
                </a:solidFill>
              </a:rPr>
              <a:t>esac</a:t>
            </a:r>
            <a:endParaRPr lang="en-US" altLang="zh-CN" sz="1200" dirty="0">
              <a:solidFill>
                <a:prstClr val="black"/>
              </a:solidFill>
            </a:endParaRPr>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899592" y="1412776"/>
            <a:ext cx="7488832" cy="4176464"/>
          </a:xfrm>
        </p:spPr>
        <p:txBody>
          <a:bodyPr>
            <a:noAutofit/>
          </a:bodyPr>
          <a:lstStyle/>
          <a:p>
            <a:pPr marL="0" lvl="0" indent="0">
              <a:buNone/>
            </a:pPr>
            <a:r>
              <a:rPr lang="en-US" altLang="zh-CN" sz="1800" dirty="0" smtClean="0">
                <a:solidFill>
                  <a:prstClr val="black"/>
                </a:solidFill>
              </a:rPr>
              <a:t>#!/bin/bash</a:t>
            </a:r>
          </a:p>
          <a:p>
            <a:pPr marL="0" lvl="0" indent="0">
              <a:buNone/>
            </a:pPr>
            <a:r>
              <a:rPr lang="en-US" altLang="zh-CN" sz="1800" dirty="0" smtClean="0">
                <a:solidFill>
                  <a:prstClr val="black"/>
                </a:solidFill>
              </a:rPr>
              <a:t>#description : start </a:t>
            </a:r>
            <a:r>
              <a:rPr lang="en-US" altLang="zh-CN" sz="1800" dirty="0" err="1" smtClean="0">
                <a:solidFill>
                  <a:prstClr val="black"/>
                </a:solidFill>
              </a:rPr>
              <a:t>realserver</a:t>
            </a:r>
            <a:endParaRPr lang="en-US" altLang="zh-CN" sz="1800" dirty="0" smtClean="0">
              <a:solidFill>
                <a:prstClr val="black"/>
              </a:solidFill>
            </a:endParaRPr>
          </a:p>
          <a:p>
            <a:pPr marL="0" lvl="0" indent="0">
              <a:buNone/>
            </a:pPr>
            <a:r>
              <a:rPr lang="en-US" altLang="zh-CN" sz="1800" dirty="0" smtClean="0">
                <a:solidFill>
                  <a:prstClr val="black"/>
                </a:solidFill>
              </a:rPr>
              <a:t>#create in 20060812 by </a:t>
            </a:r>
            <a:r>
              <a:rPr lang="en-US" altLang="zh-CN" sz="1800" dirty="0" err="1" smtClean="0">
                <a:solidFill>
                  <a:prstClr val="black"/>
                </a:solidFill>
              </a:rPr>
              <a:t>ghb</a:t>
            </a:r>
            <a:endParaRPr lang="en-US" altLang="zh-CN" sz="1800" dirty="0" smtClean="0">
              <a:solidFill>
                <a:prstClr val="black"/>
              </a:solidFill>
            </a:endParaRPr>
          </a:p>
          <a:p>
            <a:pPr marL="0" lvl="0" indent="0">
              <a:buNone/>
            </a:pPr>
            <a:r>
              <a:rPr lang="en-US" altLang="zh-CN" sz="1800" dirty="0" smtClean="0">
                <a:solidFill>
                  <a:prstClr val="black"/>
                </a:solidFill>
              </a:rPr>
              <a:t>VIP=192.168.1.88</a:t>
            </a:r>
          </a:p>
          <a:p>
            <a:pPr marL="0" lvl="0" indent="0">
              <a:buNone/>
            </a:pPr>
            <a:r>
              <a:rPr lang="en-US" altLang="zh-CN" sz="1800" dirty="0" smtClean="0">
                <a:solidFill>
                  <a:prstClr val="black"/>
                </a:solidFill>
              </a:rPr>
              <a:t>/</a:t>
            </a:r>
            <a:r>
              <a:rPr lang="en-US" altLang="zh-CN" sz="1800" dirty="0" err="1" smtClean="0">
                <a:solidFill>
                  <a:prstClr val="black"/>
                </a:solidFill>
              </a:rPr>
              <a:t>sbin</a:t>
            </a:r>
            <a:r>
              <a:rPr lang="en-US" altLang="zh-CN" sz="1800" dirty="0" smtClean="0">
                <a:solidFill>
                  <a:prstClr val="black"/>
                </a:solidFill>
              </a:rPr>
              <a:t>/</a:t>
            </a:r>
            <a:r>
              <a:rPr lang="en-US" altLang="zh-CN" sz="1800" dirty="0" err="1" smtClean="0">
                <a:solidFill>
                  <a:prstClr val="black"/>
                </a:solidFill>
              </a:rPr>
              <a:t>ifconfig</a:t>
            </a:r>
            <a:r>
              <a:rPr lang="en-US" altLang="zh-CN" sz="1800" dirty="0" smtClean="0">
                <a:solidFill>
                  <a:prstClr val="black"/>
                </a:solidFill>
              </a:rPr>
              <a:t> lo:0 $VIP broadcast $VIP </a:t>
            </a:r>
            <a:r>
              <a:rPr lang="en-US" altLang="zh-CN" sz="1800" dirty="0" err="1" smtClean="0">
                <a:solidFill>
                  <a:prstClr val="black"/>
                </a:solidFill>
              </a:rPr>
              <a:t>netmask</a:t>
            </a:r>
            <a:r>
              <a:rPr lang="en-US" altLang="zh-CN" sz="1800" dirty="0" smtClean="0">
                <a:solidFill>
                  <a:prstClr val="black"/>
                </a:solidFill>
              </a:rPr>
              <a:t> 255.255.255.255 up</a:t>
            </a:r>
          </a:p>
          <a:p>
            <a:pPr marL="0" lvl="0" indent="0">
              <a:buNone/>
            </a:pPr>
            <a:r>
              <a:rPr lang="en-US" altLang="zh-CN" sz="1800" dirty="0" smtClean="0">
                <a:solidFill>
                  <a:prstClr val="black"/>
                </a:solidFill>
              </a:rPr>
              <a:t>/</a:t>
            </a:r>
            <a:r>
              <a:rPr lang="en-US" altLang="zh-CN" sz="1800" dirty="0" err="1" smtClean="0">
                <a:solidFill>
                  <a:prstClr val="black"/>
                </a:solidFill>
              </a:rPr>
              <a:t>sbin</a:t>
            </a:r>
            <a:r>
              <a:rPr lang="en-US" altLang="zh-CN" sz="1800" dirty="0" smtClean="0">
                <a:solidFill>
                  <a:prstClr val="black"/>
                </a:solidFill>
              </a:rPr>
              <a:t>/route add -host $VIP dev lo:0</a:t>
            </a:r>
          </a:p>
          <a:p>
            <a:pPr marL="0" lvl="0" indent="0">
              <a:buNone/>
            </a:pPr>
            <a:r>
              <a:rPr lang="en-US" altLang="zh-CN" sz="1800" dirty="0" smtClean="0">
                <a:solidFill>
                  <a:prstClr val="black"/>
                </a:solidFill>
              </a:rPr>
              <a:t>echo "1" &gt; /proc/sys/net/ipv4/conf/lo/</a:t>
            </a:r>
            <a:r>
              <a:rPr lang="en-US" altLang="zh-CN" sz="1800" dirty="0" err="1" smtClean="0">
                <a:solidFill>
                  <a:prstClr val="black"/>
                </a:solidFill>
              </a:rPr>
              <a:t>arp_ignore</a:t>
            </a:r>
            <a:endParaRPr lang="en-US" altLang="zh-CN" sz="1800" dirty="0" smtClean="0">
              <a:solidFill>
                <a:prstClr val="black"/>
              </a:solidFill>
            </a:endParaRPr>
          </a:p>
          <a:p>
            <a:pPr marL="0" lvl="0" indent="0">
              <a:buNone/>
            </a:pPr>
            <a:r>
              <a:rPr lang="en-US" altLang="zh-CN" sz="1800" dirty="0" smtClean="0">
                <a:solidFill>
                  <a:prstClr val="black"/>
                </a:solidFill>
              </a:rPr>
              <a:t>echo "2" &gt; /proc/sys/net/ipv4/conf/lo/</a:t>
            </a:r>
            <a:r>
              <a:rPr lang="en-US" altLang="zh-CN" sz="1800" dirty="0" err="1" smtClean="0">
                <a:solidFill>
                  <a:prstClr val="black"/>
                </a:solidFill>
              </a:rPr>
              <a:t>arp_announce</a:t>
            </a:r>
            <a:endParaRPr lang="en-US" altLang="zh-CN" sz="1800" dirty="0" smtClean="0">
              <a:solidFill>
                <a:prstClr val="black"/>
              </a:solidFill>
            </a:endParaRPr>
          </a:p>
          <a:p>
            <a:pPr marL="0" lvl="0" indent="0">
              <a:buNone/>
            </a:pPr>
            <a:r>
              <a:rPr lang="en-US" altLang="zh-CN" sz="1800" dirty="0" smtClean="0">
                <a:solidFill>
                  <a:prstClr val="black"/>
                </a:solidFill>
              </a:rPr>
              <a:t>echo "1" &gt; /proc/sys/net/ipv4/conf/all/</a:t>
            </a:r>
            <a:r>
              <a:rPr lang="en-US" altLang="zh-CN" sz="1800" dirty="0" err="1" smtClean="0">
                <a:solidFill>
                  <a:prstClr val="black"/>
                </a:solidFill>
              </a:rPr>
              <a:t>arp_ignore</a:t>
            </a:r>
            <a:endParaRPr lang="en-US" altLang="zh-CN" sz="1800" dirty="0" smtClean="0">
              <a:solidFill>
                <a:prstClr val="black"/>
              </a:solidFill>
            </a:endParaRPr>
          </a:p>
          <a:p>
            <a:pPr marL="0" lvl="0" indent="0">
              <a:buNone/>
            </a:pPr>
            <a:r>
              <a:rPr lang="en-US" altLang="zh-CN" sz="1800" dirty="0" smtClean="0">
                <a:solidFill>
                  <a:prstClr val="black"/>
                </a:solidFill>
              </a:rPr>
              <a:t>echo "2" &gt; /proc/sys/net/ipv4/conf/all/</a:t>
            </a:r>
            <a:r>
              <a:rPr lang="en-US" altLang="zh-CN" sz="1800" dirty="0" err="1" smtClean="0">
                <a:solidFill>
                  <a:prstClr val="black"/>
                </a:solidFill>
              </a:rPr>
              <a:t>arp_announce</a:t>
            </a:r>
            <a:endParaRPr lang="en-US" altLang="zh-CN" sz="1800" dirty="0" smtClean="0">
              <a:solidFill>
                <a:prstClr val="black"/>
              </a:solidFill>
            </a:endParaRPr>
          </a:p>
          <a:p>
            <a:pPr marL="0" lvl="0" indent="0">
              <a:buNone/>
            </a:pPr>
            <a:r>
              <a:rPr lang="en-US" altLang="zh-CN" sz="1800" dirty="0" err="1" smtClean="0">
                <a:solidFill>
                  <a:prstClr val="black"/>
                </a:solidFill>
              </a:rPr>
              <a:t>sysctl</a:t>
            </a:r>
            <a:r>
              <a:rPr lang="en-US" altLang="zh-CN" sz="1800" dirty="0" smtClean="0">
                <a:solidFill>
                  <a:prstClr val="black"/>
                </a:solidFill>
              </a:rPr>
              <a:t> -p</a:t>
            </a:r>
          </a:p>
          <a:p>
            <a:pPr marL="0" lvl="0" indent="0">
              <a:buNone/>
            </a:pPr>
            <a:r>
              <a:rPr lang="en-US" altLang="zh-CN" sz="1800" dirty="0" smtClean="0">
                <a:solidFill>
                  <a:prstClr val="black"/>
                </a:solidFill>
              </a:rPr>
              <a:t>#end</a:t>
            </a:r>
            <a:endParaRPr lang="en-US" altLang="zh-CN" sz="1800" dirty="0">
              <a:solidFill>
                <a:prstClr val="black"/>
              </a:solidFill>
            </a:endParaRPr>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00113" y="2562227"/>
            <a:ext cx="7772400" cy="1152525"/>
          </a:xfrm>
        </p:spPr>
        <p:txBody>
          <a:bodyPr/>
          <a:lstStyle/>
          <a:p>
            <a:pPr eaLnBrk="1" hangingPunct="1">
              <a:defRPr/>
            </a:pP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mj-cs"/>
              </a:rPr>
              <a:t>谢  谢 ！</a:t>
            </a:r>
            <a:endParaRPr lang="zh-CN" altLang="zh-CN"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mj-cs"/>
            </a:endParaRPr>
          </a:p>
        </p:txBody>
      </p:sp>
    </p:spTree>
    <p:extLst>
      <p:ext uri="{BB962C8B-B14F-4D97-AF65-F5344CB8AC3E}">
        <p14:creationId xmlns:p14="http://schemas.microsoft.com/office/powerpoint/2010/main" xmlns="" val="61364596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30622"/>
            <a:ext cx="7139136" cy="778098"/>
          </a:xfrm>
        </p:spPr>
        <p:txBody>
          <a:bodyPr/>
          <a:lstStyle/>
          <a:p>
            <a:pPr algn="r"/>
            <a:r>
              <a:rPr lang="zh-CN" altLang="en-US" dirty="0" smtClean="0"/>
              <a:t>目前现状</a:t>
            </a:r>
            <a:endParaRPr lang="zh-CN" altLang="en-US" dirty="0"/>
          </a:p>
        </p:txBody>
      </p:sp>
      <p:sp>
        <p:nvSpPr>
          <p:cNvPr id="4" name="内容占位符 2"/>
          <p:cNvSpPr>
            <a:spLocks noGrp="1"/>
          </p:cNvSpPr>
          <p:nvPr>
            <p:ph idx="1"/>
          </p:nvPr>
        </p:nvSpPr>
        <p:spPr>
          <a:xfrm>
            <a:off x="457200" y="1600200"/>
            <a:ext cx="8229600" cy="4525963"/>
          </a:xfrm>
        </p:spPr>
        <p:txBody>
          <a:bodyPr/>
          <a:lstStyle/>
          <a:p>
            <a:pPr marL="0" indent="0">
              <a:buNone/>
            </a:pPr>
            <a:r>
              <a:rPr lang="zh-CN" altLang="en-US" dirty="0" smtClean="0">
                <a:solidFill>
                  <a:schemeClr val="accent6">
                    <a:lumMod val="75000"/>
                  </a:schemeClr>
                </a:solidFill>
              </a:rPr>
              <a:t>负载均衡基本概念：</a:t>
            </a:r>
            <a:endParaRPr lang="en-US" altLang="zh-CN" dirty="0" smtClean="0">
              <a:solidFill>
                <a:schemeClr val="accent6">
                  <a:lumMod val="75000"/>
                </a:schemeClr>
              </a:solidFill>
            </a:endParaRPr>
          </a:p>
          <a:p>
            <a:pPr marL="0" indent="0">
              <a:buNone/>
            </a:pPr>
            <a:endParaRPr lang="en-US" altLang="zh-CN" sz="1600" dirty="0"/>
          </a:p>
          <a:p>
            <a:pPr>
              <a:buNone/>
            </a:pPr>
            <a:r>
              <a:rPr lang="en-US" altLang="zh-CN" sz="1800" dirty="0" smtClean="0"/>
              <a:t>1</a:t>
            </a:r>
            <a:r>
              <a:rPr lang="zh-CN" altLang="en-US" sz="1800" dirty="0" smtClean="0"/>
              <a:t>、什么是负载均衡</a:t>
            </a:r>
            <a:r>
              <a:rPr lang="en-US" altLang="zh-CN" sz="1800" dirty="0" smtClean="0"/>
              <a:t>?</a:t>
            </a:r>
          </a:p>
          <a:p>
            <a:pPr>
              <a:buNone/>
            </a:pPr>
            <a:r>
              <a:rPr lang="zh-CN" altLang="en-US" sz="1800" dirty="0" smtClean="0"/>
              <a:t>      负载均衡技术在现有网络结构之上提供了一种廉价、有效、透明的方法，来扩展网络设备和服务器的带宽、增加吞吐量、加强网络数据处理能力、提高网络的灵活性和可用性。它有两方面的含义：</a:t>
            </a:r>
            <a:endParaRPr lang="en-US" altLang="zh-CN" sz="1800" dirty="0" smtClean="0"/>
          </a:p>
          <a:p>
            <a:pPr>
              <a:buNone/>
            </a:pPr>
            <a:endParaRPr lang="en-US" altLang="zh-CN" sz="1800" dirty="0" smtClean="0"/>
          </a:p>
          <a:p>
            <a:pPr>
              <a:buNone/>
            </a:pPr>
            <a:r>
              <a:rPr lang="zh-CN" altLang="en-US" sz="1800" dirty="0" smtClean="0"/>
              <a:t>     </a:t>
            </a:r>
            <a:r>
              <a:rPr lang="zh-CN" altLang="en-US" sz="1800" dirty="0" smtClean="0">
                <a:solidFill>
                  <a:srgbClr val="FF0000"/>
                </a:solidFill>
              </a:rPr>
              <a:t>首先，大量的并发访问或数据流量分担到多台节点设备上分别处理，减少用户等待响应的时间；</a:t>
            </a:r>
            <a:endParaRPr lang="en-US" altLang="zh-CN" sz="1800" dirty="0" smtClean="0">
              <a:solidFill>
                <a:srgbClr val="FF0000"/>
              </a:solidFill>
            </a:endParaRPr>
          </a:p>
          <a:p>
            <a:pPr>
              <a:buNone/>
            </a:pPr>
            <a:endParaRPr lang="en-US" altLang="zh-CN" sz="1800" dirty="0" smtClean="0"/>
          </a:p>
          <a:p>
            <a:pPr>
              <a:buNone/>
            </a:pPr>
            <a:r>
              <a:rPr lang="zh-CN" altLang="en-US" sz="1800" dirty="0" smtClean="0"/>
              <a:t>      </a:t>
            </a:r>
            <a:r>
              <a:rPr lang="zh-CN" altLang="en-US" sz="1800" dirty="0" smtClean="0">
                <a:solidFill>
                  <a:srgbClr val="FF0000"/>
                </a:solidFill>
              </a:rPr>
              <a:t>其次，单个重负载的运算分担到多台节点设备上做并行处理，每个节点设备处理结束后，将结果汇总，返回给用户，系统处理能力得到大幅度提高。</a:t>
            </a:r>
            <a:endParaRPr lang="en-US" altLang="zh-CN" sz="1800" dirty="0">
              <a:solidFill>
                <a:srgbClr val="FF0000"/>
              </a:solidFill>
            </a:endParaRPr>
          </a:p>
          <a:p>
            <a:pPr marL="0" indent="0">
              <a:buNone/>
            </a:pPr>
            <a:endParaRPr lang="en-US" altLang="zh-CN" sz="1600" dirty="0"/>
          </a:p>
        </p:txBody>
      </p:sp>
    </p:spTree>
    <p:extLst>
      <p:ext uri="{BB962C8B-B14F-4D97-AF65-F5344CB8AC3E}">
        <p14:creationId xmlns:p14="http://schemas.microsoft.com/office/powerpoint/2010/main" xmlns="" val="1022586117"/>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7139136" cy="778098"/>
          </a:xfrm>
        </p:spPr>
        <p:txBody>
          <a:bodyPr/>
          <a:lstStyle/>
          <a:p>
            <a:pPr algn="r"/>
            <a:r>
              <a:rPr lang="zh-CN" altLang="en-US" sz="2800" dirty="0" smtClean="0"/>
              <a:t>下图描述了一个负载平衡发生的流程</a:t>
            </a:r>
            <a:endParaRPr lang="zh-CN" altLang="en-US" sz="2800" dirty="0"/>
          </a:p>
        </p:txBody>
      </p:sp>
      <p:pic>
        <p:nvPicPr>
          <p:cNvPr id="16" name="图片 15" descr="1 001.jpg"/>
          <p:cNvPicPr>
            <a:picLocks noChangeAspect="1"/>
          </p:cNvPicPr>
          <p:nvPr/>
        </p:nvPicPr>
        <p:blipFill>
          <a:blip r:embed="rId2" cstate="print"/>
          <a:stretch>
            <a:fillRect/>
          </a:stretch>
        </p:blipFill>
        <p:spPr>
          <a:xfrm>
            <a:off x="1704975" y="871537"/>
            <a:ext cx="5734050" cy="5114925"/>
          </a:xfrm>
          <a:prstGeom prst="rect">
            <a:avLst/>
          </a:prstGeom>
        </p:spPr>
      </p:pic>
    </p:spTree>
    <p:extLst>
      <p:ext uri="{BB962C8B-B14F-4D97-AF65-F5344CB8AC3E}">
        <p14:creationId xmlns:p14="http://schemas.microsoft.com/office/powerpoint/2010/main" xmlns="" val="342389010"/>
      </p:ext>
    </p:extLst>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负载均衡分类介绍</a:t>
            </a:r>
            <a:endParaRPr lang="zh-CN" altLang="en-US" sz="2800" dirty="0"/>
          </a:p>
        </p:txBody>
      </p:sp>
      <p:sp>
        <p:nvSpPr>
          <p:cNvPr id="4" name="内容占位符 2"/>
          <p:cNvSpPr>
            <a:spLocks noGrp="1"/>
          </p:cNvSpPr>
          <p:nvPr>
            <p:ph idx="1"/>
          </p:nvPr>
        </p:nvSpPr>
        <p:spPr>
          <a:xfrm>
            <a:off x="179512" y="1124744"/>
            <a:ext cx="8784976" cy="5001419"/>
          </a:xfrm>
        </p:spPr>
        <p:txBody>
          <a:bodyPr/>
          <a:lstStyle/>
          <a:p>
            <a:pPr marL="0" lvl="0" indent="0">
              <a:buNone/>
            </a:pPr>
            <a:r>
              <a:rPr lang="zh-CN" altLang="en-US" dirty="0" smtClean="0">
                <a:solidFill>
                  <a:srgbClr val="F79646">
                    <a:lumMod val="75000"/>
                  </a:srgbClr>
                </a:solidFill>
              </a:rPr>
              <a:t>负载均衡的分类：</a:t>
            </a:r>
            <a:endParaRPr lang="en-US" altLang="zh-CN" dirty="0">
              <a:solidFill>
                <a:srgbClr val="F79646">
                  <a:lumMod val="75000"/>
                </a:srgbClr>
              </a:solidFill>
            </a:endParaRPr>
          </a:p>
          <a:p>
            <a:pPr marL="0" lvl="0" indent="0">
              <a:buNone/>
            </a:pPr>
            <a:endParaRPr lang="en-US" altLang="zh-CN" sz="1200" dirty="0">
              <a:solidFill>
                <a:prstClr val="black"/>
              </a:solidFill>
            </a:endParaRPr>
          </a:p>
          <a:p>
            <a:pPr marL="0" lvl="0" indent="0">
              <a:buNone/>
            </a:pPr>
            <a:r>
              <a:rPr lang="zh-CN" altLang="en-US" sz="1600" dirty="0" smtClean="0">
                <a:solidFill>
                  <a:prstClr val="black"/>
                </a:solidFill>
              </a:rPr>
              <a:t>      负载均衡的应用相对其他网络技术来说面会窄很多</a:t>
            </a:r>
            <a:r>
              <a:rPr lang="en-US" altLang="zh-CN" sz="1600" dirty="0" smtClean="0">
                <a:solidFill>
                  <a:prstClr val="black"/>
                </a:solidFill>
              </a:rPr>
              <a:t>,</a:t>
            </a:r>
            <a:r>
              <a:rPr lang="zh-CN" altLang="en-US" sz="1600" dirty="0" smtClean="0">
                <a:solidFill>
                  <a:prstClr val="black"/>
                </a:solidFill>
              </a:rPr>
              <a:t>从技术的角度上</a:t>
            </a:r>
            <a:r>
              <a:rPr lang="en-US" altLang="zh-CN" sz="1600" dirty="0" smtClean="0">
                <a:solidFill>
                  <a:prstClr val="black"/>
                </a:solidFill>
              </a:rPr>
              <a:t>,</a:t>
            </a:r>
            <a:r>
              <a:rPr lang="zh-CN" altLang="en-US" sz="1600" dirty="0" smtClean="0">
                <a:solidFill>
                  <a:prstClr val="black"/>
                </a:solidFill>
              </a:rPr>
              <a:t>负载均衡分为三类</a:t>
            </a:r>
            <a:r>
              <a:rPr lang="en-US" altLang="zh-CN" sz="1600" dirty="0" smtClean="0">
                <a:solidFill>
                  <a:prstClr val="black"/>
                </a:solidFill>
              </a:rPr>
              <a:t>:</a:t>
            </a:r>
          </a:p>
          <a:p>
            <a:pPr marL="0" lvl="0" indent="0">
              <a:buNone/>
            </a:pPr>
            <a:endParaRPr lang="en-US" altLang="zh-CN" sz="1200" dirty="0" smtClean="0">
              <a:solidFill>
                <a:prstClr val="black"/>
              </a:solidFill>
            </a:endParaRPr>
          </a:p>
          <a:p>
            <a:pPr marL="0" lvl="0" indent="0">
              <a:buNone/>
            </a:pPr>
            <a:r>
              <a:rPr lang="en-US" altLang="zh-CN" sz="1800" b="1" dirty="0" smtClean="0">
                <a:solidFill>
                  <a:prstClr val="black"/>
                </a:solidFill>
              </a:rPr>
              <a:t>1. </a:t>
            </a:r>
            <a:r>
              <a:rPr lang="zh-CN" altLang="en-US" sz="1800" b="1" dirty="0" smtClean="0">
                <a:solidFill>
                  <a:prstClr val="black"/>
                </a:solidFill>
              </a:rPr>
              <a:t>对链路的负载均衡</a:t>
            </a:r>
          </a:p>
          <a:p>
            <a:pPr marL="0" lvl="0" indent="0">
              <a:buNone/>
            </a:pPr>
            <a:endParaRPr lang="en-US" altLang="zh-CN" sz="1200" dirty="0" smtClean="0">
              <a:solidFill>
                <a:prstClr val="black"/>
              </a:solidFill>
            </a:endParaRPr>
          </a:p>
          <a:p>
            <a:pPr marL="0" lvl="0" indent="0">
              <a:buNone/>
            </a:pPr>
            <a:r>
              <a:rPr lang="zh-CN" altLang="en-US" sz="1600" dirty="0" smtClean="0">
                <a:solidFill>
                  <a:prstClr val="black"/>
                </a:solidFill>
              </a:rPr>
              <a:t>     对链路的负载均衡主要是指应用方有多条</a:t>
            </a:r>
            <a:r>
              <a:rPr lang="en-US" altLang="zh-CN" sz="1600" dirty="0" smtClean="0">
                <a:solidFill>
                  <a:prstClr val="black"/>
                </a:solidFill>
              </a:rPr>
              <a:t>ISP </a:t>
            </a:r>
            <a:r>
              <a:rPr lang="zh-CN" altLang="en-US" sz="1600" dirty="0" smtClean="0">
                <a:solidFill>
                  <a:prstClr val="black"/>
                </a:solidFill>
              </a:rPr>
              <a:t>网络出口</a:t>
            </a:r>
            <a:r>
              <a:rPr lang="en-US" altLang="zh-CN" sz="1600" dirty="0" smtClean="0">
                <a:solidFill>
                  <a:prstClr val="black"/>
                </a:solidFill>
              </a:rPr>
              <a:t>,</a:t>
            </a:r>
            <a:r>
              <a:rPr lang="zh-CN" altLang="en-US" sz="1600" dirty="0" smtClean="0">
                <a:solidFill>
                  <a:prstClr val="black"/>
                </a:solidFill>
              </a:rPr>
              <a:t>比方说电信</a:t>
            </a:r>
            <a:r>
              <a:rPr lang="en-US" altLang="zh-CN" sz="1600" dirty="0" smtClean="0">
                <a:solidFill>
                  <a:prstClr val="black"/>
                </a:solidFill>
              </a:rPr>
              <a:t>+</a:t>
            </a:r>
            <a:r>
              <a:rPr lang="zh-CN" altLang="en-US" sz="1600" dirty="0" smtClean="0">
                <a:solidFill>
                  <a:prstClr val="black"/>
                </a:solidFill>
              </a:rPr>
              <a:t>网通</a:t>
            </a:r>
            <a:r>
              <a:rPr lang="en-US" altLang="zh-CN" sz="1600" dirty="0" smtClean="0">
                <a:solidFill>
                  <a:prstClr val="black"/>
                </a:solidFill>
              </a:rPr>
              <a:t>,</a:t>
            </a:r>
            <a:r>
              <a:rPr lang="zh-CN" altLang="en-US" sz="1600" dirty="0" smtClean="0">
                <a:solidFill>
                  <a:prstClr val="black"/>
                </a:solidFill>
              </a:rPr>
              <a:t>电信</a:t>
            </a:r>
            <a:r>
              <a:rPr lang="en-US" altLang="zh-CN" sz="1600" dirty="0" smtClean="0">
                <a:solidFill>
                  <a:prstClr val="black"/>
                </a:solidFill>
              </a:rPr>
              <a:t>+</a:t>
            </a:r>
            <a:r>
              <a:rPr lang="zh-CN" altLang="en-US" sz="1600" dirty="0" smtClean="0">
                <a:solidFill>
                  <a:prstClr val="black"/>
                </a:solidFill>
              </a:rPr>
              <a:t>铁通等</a:t>
            </a:r>
            <a:r>
              <a:rPr lang="en-US" altLang="zh-CN" sz="1600" dirty="0" smtClean="0">
                <a:solidFill>
                  <a:prstClr val="black"/>
                </a:solidFill>
              </a:rPr>
              <a:t>,</a:t>
            </a:r>
            <a:r>
              <a:rPr lang="zh-CN" altLang="en-US" sz="1600" dirty="0" smtClean="0">
                <a:solidFill>
                  <a:prstClr val="black"/>
                </a:solidFill>
              </a:rPr>
              <a:t>对链路的负载均衡也是解决目前电信网通互联互通的最专业的技术</a:t>
            </a:r>
            <a:r>
              <a:rPr lang="en-US" altLang="zh-CN" sz="1600" dirty="0" smtClean="0">
                <a:solidFill>
                  <a:prstClr val="black"/>
                </a:solidFill>
              </a:rPr>
              <a:t>.</a:t>
            </a:r>
            <a:r>
              <a:rPr lang="zh-CN" altLang="en-US" sz="1600" dirty="0" smtClean="0">
                <a:solidFill>
                  <a:prstClr val="black"/>
                </a:solidFill>
              </a:rPr>
              <a:t>其实现的原理是根据负载均衡算法来算出</a:t>
            </a:r>
            <a:r>
              <a:rPr lang="en-US" altLang="zh-CN" sz="1600" dirty="0" smtClean="0">
                <a:solidFill>
                  <a:prstClr val="black"/>
                </a:solidFill>
              </a:rPr>
              <a:t>,</a:t>
            </a:r>
            <a:r>
              <a:rPr lang="zh-CN" altLang="en-US" sz="1600" dirty="0" smtClean="0">
                <a:solidFill>
                  <a:prstClr val="black"/>
                </a:solidFill>
              </a:rPr>
              <a:t>到目标地址的数据从哪条链路出去延迟最小</a:t>
            </a:r>
            <a:r>
              <a:rPr lang="en-US" altLang="zh-CN" sz="1600" dirty="0" smtClean="0">
                <a:solidFill>
                  <a:prstClr val="black"/>
                </a:solidFill>
              </a:rPr>
              <a:t>,</a:t>
            </a:r>
            <a:r>
              <a:rPr lang="zh-CN" altLang="en-US" sz="1600" dirty="0" smtClean="0">
                <a:solidFill>
                  <a:prstClr val="black"/>
                </a:solidFill>
              </a:rPr>
              <a:t>那么该条链路将被优先选择</a:t>
            </a:r>
            <a:r>
              <a:rPr lang="en-US" altLang="zh-CN" sz="1600" dirty="0" smtClean="0">
                <a:solidFill>
                  <a:prstClr val="black"/>
                </a:solidFill>
              </a:rPr>
              <a:t>.</a:t>
            </a:r>
            <a:r>
              <a:rPr lang="zh-CN" altLang="en-US" sz="1600" dirty="0" smtClean="0">
                <a:solidFill>
                  <a:prstClr val="black"/>
                </a:solidFill>
              </a:rPr>
              <a:t>这一点是负载均衡设备区别于策略路由</a:t>
            </a:r>
            <a:r>
              <a:rPr lang="en-US" altLang="zh-CN" sz="1600" dirty="0" smtClean="0">
                <a:solidFill>
                  <a:prstClr val="black"/>
                </a:solidFill>
              </a:rPr>
              <a:t>+IP </a:t>
            </a:r>
            <a:r>
              <a:rPr lang="zh-CN" altLang="en-US" sz="1600" dirty="0" smtClean="0">
                <a:solidFill>
                  <a:prstClr val="black"/>
                </a:solidFill>
              </a:rPr>
              <a:t>地址库实现网通电信路由选择的地方</a:t>
            </a:r>
            <a:r>
              <a:rPr lang="en-US" altLang="zh-CN" sz="1600" dirty="0" smtClean="0">
                <a:solidFill>
                  <a:prstClr val="black"/>
                </a:solidFill>
              </a:rPr>
              <a:t>.</a:t>
            </a:r>
          </a:p>
          <a:p>
            <a:pPr marL="0" lvl="0" indent="0">
              <a:buNone/>
            </a:pPr>
            <a:endParaRPr lang="en-US" altLang="zh-CN" sz="1200" dirty="0" smtClean="0">
              <a:solidFill>
                <a:prstClr val="black"/>
              </a:solidFill>
            </a:endParaRPr>
          </a:p>
          <a:p>
            <a:pPr marL="0" lvl="0" indent="0">
              <a:buNone/>
            </a:pPr>
            <a:r>
              <a:rPr lang="en-US" altLang="zh-CN" sz="1800" b="1" dirty="0" smtClean="0">
                <a:solidFill>
                  <a:prstClr val="black"/>
                </a:solidFill>
              </a:rPr>
              <a:t>2. </a:t>
            </a:r>
            <a:r>
              <a:rPr lang="zh-CN" altLang="en-US" sz="1800" b="1" dirty="0" smtClean="0">
                <a:solidFill>
                  <a:prstClr val="black"/>
                </a:solidFill>
              </a:rPr>
              <a:t>对服务器的负载均衡</a:t>
            </a:r>
          </a:p>
          <a:p>
            <a:pPr marL="0" lvl="0" indent="0">
              <a:buNone/>
            </a:pPr>
            <a:endParaRPr lang="en-US" altLang="zh-CN" sz="1200" dirty="0" smtClean="0">
              <a:solidFill>
                <a:prstClr val="black"/>
              </a:solidFill>
            </a:endParaRPr>
          </a:p>
          <a:p>
            <a:pPr marL="0" lvl="0" indent="0">
              <a:buNone/>
            </a:pPr>
            <a:r>
              <a:rPr lang="zh-CN" altLang="en-US" sz="1600" dirty="0" smtClean="0">
                <a:solidFill>
                  <a:prstClr val="black"/>
                </a:solidFill>
              </a:rPr>
              <a:t>     从严格的意义上来将</a:t>
            </a:r>
            <a:r>
              <a:rPr lang="en-US" altLang="zh-CN" sz="1600" dirty="0" smtClean="0">
                <a:solidFill>
                  <a:prstClr val="black"/>
                </a:solidFill>
              </a:rPr>
              <a:t>,</a:t>
            </a:r>
            <a:r>
              <a:rPr lang="zh-CN" altLang="en-US" sz="1600" dirty="0" smtClean="0">
                <a:solidFill>
                  <a:prstClr val="black"/>
                </a:solidFill>
              </a:rPr>
              <a:t>对服务器的负载均衡是对相同应用的负载均衡</a:t>
            </a:r>
            <a:r>
              <a:rPr lang="en-US" altLang="zh-CN" sz="1600" dirty="0" smtClean="0">
                <a:solidFill>
                  <a:prstClr val="black"/>
                </a:solidFill>
              </a:rPr>
              <a:t>,</a:t>
            </a:r>
            <a:r>
              <a:rPr lang="zh-CN" altLang="en-US" sz="1600" dirty="0" smtClean="0">
                <a:solidFill>
                  <a:prstClr val="black"/>
                </a:solidFill>
              </a:rPr>
              <a:t>而跟服务器本身没有太大的关系。只有相同的应</a:t>
            </a:r>
            <a:r>
              <a:rPr lang="en-US" altLang="zh-CN" sz="1600" dirty="0" smtClean="0">
                <a:solidFill>
                  <a:prstClr val="black"/>
                </a:solidFill>
              </a:rPr>
              <a:t>,</a:t>
            </a:r>
            <a:r>
              <a:rPr lang="zh-CN" altLang="en-US" sz="1600" dirty="0" smtClean="0">
                <a:solidFill>
                  <a:prstClr val="black"/>
                </a:solidFill>
              </a:rPr>
              <a:t>才存在负载均衡的概念</a:t>
            </a:r>
            <a:r>
              <a:rPr lang="en-US" altLang="zh-CN" sz="1600" dirty="0" smtClean="0">
                <a:solidFill>
                  <a:prstClr val="black"/>
                </a:solidFill>
              </a:rPr>
              <a:t>,</a:t>
            </a:r>
            <a:r>
              <a:rPr lang="zh-CN" altLang="en-US" sz="1600" dirty="0" smtClean="0">
                <a:solidFill>
                  <a:prstClr val="black"/>
                </a:solidFill>
              </a:rPr>
              <a:t>不同的应用间是不能做负载均衡的</a:t>
            </a:r>
            <a:r>
              <a:rPr lang="en-US" altLang="zh-CN" sz="1600" dirty="0" smtClean="0">
                <a:solidFill>
                  <a:prstClr val="black"/>
                </a:solidFill>
              </a:rPr>
              <a:t>.</a:t>
            </a:r>
            <a:r>
              <a:rPr lang="zh-CN" altLang="en-US" sz="1600" dirty="0" smtClean="0">
                <a:solidFill>
                  <a:prstClr val="black"/>
                </a:solidFill>
              </a:rPr>
              <a:t>比方说</a:t>
            </a:r>
            <a:r>
              <a:rPr lang="en-US" altLang="zh-CN" sz="1600" dirty="0" smtClean="0">
                <a:solidFill>
                  <a:prstClr val="black"/>
                </a:solidFill>
              </a:rPr>
              <a:t>,</a:t>
            </a:r>
            <a:r>
              <a:rPr lang="zh-CN" altLang="en-US" sz="1600" dirty="0" smtClean="0">
                <a:solidFill>
                  <a:prstClr val="black"/>
                </a:solidFill>
              </a:rPr>
              <a:t>我们有</a:t>
            </a:r>
            <a:r>
              <a:rPr lang="en-US" altLang="zh-CN" sz="1600" dirty="0" smtClean="0">
                <a:solidFill>
                  <a:prstClr val="black"/>
                </a:solidFill>
              </a:rPr>
              <a:t>FTP SERVER </a:t>
            </a:r>
            <a:r>
              <a:rPr lang="zh-CN" altLang="en-US" sz="1600" dirty="0" smtClean="0">
                <a:solidFill>
                  <a:prstClr val="black"/>
                </a:solidFill>
              </a:rPr>
              <a:t>和</a:t>
            </a:r>
            <a:r>
              <a:rPr lang="en-US" altLang="zh-CN" sz="1600" dirty="0" smtClean="0">
                <a:solidFill>
                  <a:prstClr val="black"/>
                </a:solidFill>
              </a:rPr>
              <a:t>WEB SERVER </a:t>
            </a:r>
            <a:r>
              <a:rPr lang="zh-CN" altLang="en-US" sz="1600" dirty="0" smtClean="0">
                <a:solidFill>
                  <a:prstClr val="black"/>
                </a:solidFill>
              </a:rPr>
              <a:t>各一台</a:t>
            </a:r>
            <a:r>
              <a:rPr lang="en-US" altLang="zh-CN" sz="1600" dirty="0" smtClean="0">
                <a:solidFill>
                  <a:prstClr val="black"/>
                </a:solidFill>
              </a:rPr>
              <a:t>,</a:t>
            </a:r>
            <a:r>
              <a:rPr lang="zh-CN" altLang="en-US" sz="1600" dirty="0" smtClean="0">
                <a:solidFill>
                  <a:prstClr val="black"/>
                </a:solidFill>
              </a:rPr>
              <a:t>那么这两台</a:t>
            </a:r>
            <a:r>
              <a:rPr lang="en-US" altLang="zh-CN" sz="1600" dirty="0" smtClean="0">
                <a:solidFill>
                  <a:prstClr val="black"/>
                </a:solidFill>
              </a:rPr>
              <a:t>SERVER </a:t>
            </a:r>
            <a:r>
              <a:rPr lang="zh-CN" altLang="en-US" sz="1600" dirty="0" smtClean="0">
                <a:solidFill>
                  <a:prstClr val="black"/>
                </a:solidFill>
              </a:rPr>
              <a:t>间就不存在负载均衡的应用</a:t>
            </a:r>
            <a:r>
              <a:rPr lang="en-US" altLang="zh-CN" sz="1600" dirty="0" smtClean="0">
                <a:solidFill>
                  <a:prstClr val="black"/>
                </a:solidFill>
              </a:rPr>
              <a:t>.</a:t>
            </a:r>
            <a:r>
              <a:rPr lang="zh-CN" altLang="en-US" sz="1600" dirty="0" smtClean="0">
                <a:solidFill>
                  <a:prstClr val="black"/>
                </a:solidFill>
              </a:rPr>
              <a:t>目前所有负载均衡的厂商实现对服务器的负载均衡都是基于虚拟</a:t>
            </a:r>
            <a:r>
              <a:rPr lang="en-US" altLang="zh-CN" sz="1600" dirty="0" smtClean="0">
                <a:solidFill>
                  <a:prstClr val="black"/>
                </a:solidFill>
              </a:rPr>
              <a:t>IP </a:t>
            </a:r>
            <a:r>
              <a:rPr lang="zh-CN" altLang="en-US" sz="1600" dirty="0" smtClean="0">
                <a:solidFill>
                  <a:prstClr val="black"/>
                </a:solidFill>
              </a:rPr>
              <a:t>技术的</a:t>
            </a:r>
            <a:r>
              <a:rPr lang="en-US" altLang="zh-CN" sz="1600" dirty="0" smtClean="0">
                <a:solidFill>
                  <a:prstClr val="black"/>
                </a:solidFill>
              </a:rPr>
              <a:t>,</a:t>
            </a:r>
            <a:r>
              <a:rPr lang="zh-CN" altLang="en-US" sz="1600" dirty="0" smtClean="0">
                <a:solidFill>
                  <a:prstClr val="black"/>
                </a:solidFill>
              </a:rPr>
              <a:t>负载均衡设备对服务器进行健康检查</a:t>
            </a:r>
            <a:r>
              <a:rPr lang="en-US" altLang="zh-CN" sz="1600" dirty="0" smtClean="0">
                <a:solidFill>
                  <a:prstClr val="black"/>
                </a:solidFill>
              </a:rPr>
              <a:t>,</a:t>
            </a:r>
            <a:r>
              <a:rPr lang="zh-CN" altLang="en-US" sz="1600" dirty="0" smtClean="0">
                <a:solidFill>
                  <a:prstClr val="black"/>
                </a:solidFill>
              </a:rPr>
              <a:t>然后把检查结果列入设备服务器状态列表里</a:t>
            </a:r>
            <a:r>
              <a:rPr lang="en-US" altLang="zh-CN" sz="1600" dirty="0" smtClean="0">
                <a:solidFill>
                  <a:prstClr val="black"/>
                </a:solidFill>
              </a:rPr>
              <a:t>,</a:t>
            </a:r>
            <a:r>
              <a:rPr lang="zh-CN" altLang="en-US" sz="1600" dirty="0" smtClean="0">
                <a:solidFill>
                  <a:prstClr val="black"/>
                </a:solidFill>
              </a:rPr>
              <a:t>根据这个检查结果来决定一个请求发送到哪台服务器效果最好</a:t>
            </a:r>
            <a:r>
              <a:rPr lang="en-US" altLang="zh-CN" sz="1600" dirty="0" smtClean="0">
                <a:solidFill>
                  <a:prstClr val="black"/>
                </a:solidFill>
              </a:rPr>
              <a:t>,</a:t>
            </a:r>
            <a:r>
              <a:rPr lang="zh-CN" altLang="en-US" sz="1600" dirty="0" smtClean="0">
                <a:solidFill>
                  <a:prstClr val="black"/>
                </a:solidFill>
              </a:rPr>
              <a:t>应用广泛的就是</a:t>
            </a:r>
            <a:r>
              <a:rPr lang="en-US" altLang="zh-CN" sz="1600" dirty="0" smtClean="0">
                <a:solidFill>
                  <a:prstClr val="black"/>
                </a:solidFill>
              </a:rPr>
              <a:t>F5 </a:t>
            </a:r>
            <a:r>
              <a:rPr lang="zh-CN" altLang="en-US" sz="1600" dirty="0" smtClean="0">
                <a:solidFill>
                  <a:prstClr val="black"/>
                </a:solidFill>
              </a:rPr>
              <a:t>的</a:t>
            </a:r>
            <a:r>
              <a:rPr lang="en-US" altLang="zh-CN" sz="1600" dirty="0" smtClean="0">
                <a:solidFill>
                  <a:prstClr val="black"/>
                </a:solidFill>
              </a:rPr>
              <a:t>LTM </a:t>
            </a:r>
            <a:r>
              <a:rPr lang="zh-CN" altLang="en-US" sz="1600" dirty="0" smtClean="0">
                <a:solidFill>
                  <a:prstClr val="black"/>
                </a:solidFill>
              </a:rPr>
              <a:t>系列</a:t>
            </a:r>
            <a:r>
              <a:rPr lang="en-US" altLang="zh-CN" sz="1600" dirty="0" smtClean="0">
                <a:solidFill>
                  <a:prstClr val="black"/>
                </a:solidFill>
              </a:rPr>
              <a:t>.</a:t>
            </a:r>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负载均衡分类介绍</a:t>
            </a:r>
            <a:endParaRPr lang="zh-CN" altLang="en-US" sz="2800" dirty="0"/>
          </a:p>
        </p:txBody>
      </p:sp>
      <p:sp>
        <p:nvSpPr>
          <p:cNvPr id="4" name="内容占位符 2"/>
          <p:cNvSpPr>
            <a:spLocks noGrp="1"/>
          </p:cNvSpPr>
          <p:nvPr>
            <p:ph idx="1"/>
          </p:nvPr>
        </p:nvSpPr>
        <p:spPr>
          <a:xfrm>
            <a:off x="179512" y="1124744"/>
            <a:ext cx="8784976" cy="5001419"/>
          </a:xfrm>
        </p:spPr>
        <p:txBody>
          <a:bodyPr/>
          <a:lstStyle/>
          <a:p>
            <a:pPr marL="0" lvl="0" indent="0">
              <a:buNone/>
            </a:pPr>
            <a:r>
              <a:rPr lang="zh-CN" altLang="en-US" dirty="0" smtClean="0">
                <a:solidFill>
                  <a:srgbClr val="F79646">
                    <a:lumMod val="75000"/>
                  </a:srgbClr>
                </a:solidFill>
              </a:rPr>
              <a:t>负载均衡的分类：</a:t>
            </a:r>
            <a:endParaRPr lang="en-US" altLang="zh-CN" dirty="0">
              <a:solidFill>
                <a:srgbClr val="F79646">
                  <a:lumMod val="75000"/>
                </a:srgbClr>
              </a:solidFill>
            </a:endParaRPr>
          </a:p>
          <a:p>
            <a:pPr marL="0" lvl="0" indent="0">
              <a:buNone/>
            </a:pPr>
            <a:endParaRPr lang="en-US" altLang="zh-CN" sz="1200" dirty="0">
              <a:solidFill>
                <a:prstClr val="black"/>
              </a:solidFill>
            </a:endParaRPr>
          </a:p>
          <a:p>
            <a:pPr marL="0" lvl="0" indent="0">
              <a:buNone/>
            </a:pPr>
            <a:r>
              <a:rPr lang="en-US" altLang="zh-CN" sz="1800" b="1" dirty="0" smtClean="0">
                <a:solidFill>
                  <a:prstClr val="black"/>
                </a:solidFill>
              </a:rPr>
              <a:t>3. </a:t>
            </a:r>
            <a:r>
              <a:rPr lang="zh-CN" altLang="en-US" sz="1800" b="1" dirty="0" smtClean="0">
                <a:solidFill>
                  <a:prstClr val="black"/>
                </a:solidFill>
              </a:rPr>
              <a:t>对广域网的负载均衡</a:t>
            </a:r>
          </a:p>
          <a:p>
            <a:pPr marL="0" lvl="0" indent="0">
              <a:buNone/>
            </a:pPr>
            <a:endParaRPr lang="en-US" altLang="zh-CN" sz="1200" dirty="0" smtClean="0">
              <a:solidFill>
                <a:prstClr val="black"/>
              </a:solidFill>
            </a:endParaRPr>
          </a:p>
          <a:p>
            <a:pPr marL="0" lvl="0" indent="0">
              <a:buNone/>
            </a:pPr>
            <a:r>
              <a:rPr lang="en-US" altLang="zh-CN" sz="1600" dirty="0" smtClean="0">
                <a:solidFill>
                  <a:prstClr val="black"/>
                </a:solidFill>
              </a:rPr>
              <a:t>      </a:t>
            </a:r>
            <a:r>
              <a:rPr lang="zh-CN" altLang="en-US" sz="1600" dirty="0" smtClean="0">
                <a:solidFill>
                  <a:prstClr val="black"/>
                </a:solidFill>
              </a:rPr>
              <a:t>对广域网的负载均衡主要是应用到一些大的网站上</a:t>
            </a:r>
            <a:r>
              <a:rPr lang="en-US" altLang="zh-CN" sz="1600" dirty="0" smtClean="0">
                <a:solidFill>
                  <a:prstClr val="black"/>
                </a:solidFill>
              </a:rPr>
              <a:t>,</a:t>
            </a:r>
            <a:r>
              <a:rPr lang="zh-CN" altLang="en-US" sz="1600" dirty="0" smtClean="0">
                <a:solidFill>
                  <a:prstClr val="black"/>
                </a:solidFill>
              </a:rPr>
              <a:t>也有人称其为异地负载均衡</a:t>
            </a:r>
            <a:r>
              <a:rPr lang="en-US" altLang="zh-CN" sz="1600" dirty="0" smtClean="0">
                <a:solidFill>
                  <a:prstClr val="black"/>
                </a:solidFill>
              </a:rPr>
              <a:t>.</a:t>
            </a:r>
            <a:r>
              <a:rPr lang="zh-CN" altLang="en-US" sz="1600" dirty="0" smtClean="0">
                <a:solidFill>
                  <a:prstClr val="black"/>
                </a:solidFill>
              </a:rPr>
              <a:t>比方说</a:t>
            </a:r>
            <a:r>
              <a:rPr lang="en-US" altLang="zh-CN" sz="1600" dirty="0" smtClean="0">
                <a:solidFill>
                  <a:prstClr val="black"/>
                </a:solidFill>
              </a:rPr>
              <a:t>,</a:t>
            </a:r>
            <a:r>
              <a:rPr lang="zh-CN" altLang="en-US" sz="1600" dirty="0" smtClean="0">
                <a:solidFill>
                  <a:prstClr val="black"/>
                </a:solidFill>
              </a:rPr>
              <a:t>我们有两台</a:t>
            </a:r>
            <a:r>
              <a:rPr lang="en-US" altLang="zh-CN" sz="1600" dirty="0" smtClean="0">
                <a:solidFill>
                  <a:prstClr val="black"/>
                </a:solidFill>
              </a:rPr>
              <a:t>WEB </a:t>
            </a:r>
            <a:r>
              <a:rPr lang="zh-CN" altLang="en-US" sz="1600" dirty="0" smtClean="0">
                <a:solidFill>
                  <a:prstClr val="black"/>
                </a:solidFill>
              </a:rPr>
              <a:t>服务器</a:t>
            </a:r>
            <a:r>
              <a:rPr lang="en-US" altLang="zh-CN" sz="1600" dirty="0" smtClean="0">
                <a:solidFill>
                  <a:prstClr val="black"/>
                </a:solidFill>
              </a:rPr>
              <a:t>,</a:t>
            </a:r>
            <a:r>
              <a:rPr lang="zh-CN" altLang="en-US" sz="1600" dirty="0" smtClean="0">
                <a:solidFill>
                  <a:prstClr val="black"/>
                </a:solidFill>
              </a:rPr>
              <a:t>一台在北京</a:t>
            </a:r>
            <a:r>
              <a:rPr lang="en-US" altLang="zh-CN" sz="1600" dirty="0" smtClean="0">
                <a:solidFill>
                  <a:prstClr val="black"/>
                </a:solidFill>
              </a:rPr>
              <a:t>IDC </a:t>
            </a:r>
            <a:r>
              <a:rPr lang="zh-CN" altLang="en-US" sz="1600" dirty="0" smtClean="0">
                <a:solidFill>
                  <a:prstClr val="black"/>
                </a:solidFill>
              </a:rPr>
              <a:t>机房</a:t>
            </a:r>
            <a:r>
              <a:rPr lang="en-US" altLang="zh-CN" sz="1600" dirty="0" smtClean="0">
                <a:solidFill>
                  <a:prstClr val="black"/>
                </a:solidFill>
              </a:rPr>
              <a:t>(</a:t>
            </a:r>
            <a:r>
              <a:rPr lang="zh-CN" altLang="en-US" sz="1600" dirty="0" smtClean="0">
                <a:solidFill>
                  <a:prstClr val="black"/>
                </a:solidFill>
              </a:rPr>
              <a:t>网通</a:t>
            </a:r>
            <a:r>
              <a:rPr lang="en-US" altLang="zh-CN" sz="1600" dirty="0" smtClean="0">
                <a:solidFill>
                  <a:prstClr val="black"/>
                </a:solidFill>
              </a:rPr>
              <a:t>),</a:t>
            </a:r>
            <a:r>
              <a:rPr lang="zh-CN" altLang="en-US" sz="1600" dirty="0" smtClean="0">
                <a:solidFill>
                  <a:prstClr val="black"/>
                </a:solidFill>
              </a:rPr>
              <a:t>一台在广州</a:t>
            </a:r>
            <a:r>
              <a:rPr lang="en-US" altLang="zh-CN" sz="1600" dirty="0" smtClean="0">
                <a:solidFill>
                  <a:prstClr val="black"/>
                </a:solidFill>
              </a:rPr>
              <a:t>IDC </a:t>
            </a:r>
            <a:r>
              <a:rPr lang="zh-CN" altLang="en-US" sz="1600" dirty="0" smtClean="0">
                <a:solidFill>
                  <a:prstClr val="black"/>
                </a:solidFill>
              </a:rPr>
              <a:t>机房</a:t>
            </a:r>
            <a:r>
              <a:rPr lang="en-US" altLang="zh-CN" sz="1600" dirty="0" smtClean="0">
                <a:solidFill>
                  <a:prstClr val="black"/>
                </a:solidFill>
              </a:rPr>
              <a:t>(</a:t>
            </a:r>
            <a:r>
              <a:rPr lang="zh-CN" altLang="en-US" sz="1600" dirty="0" smtClean="0">
                <a:solidFill>
                  <a:prstClr val="black"/>
                </a:solidFill>
              </a:rPr>
              <a:t>电信</a:t>
            </a:r>
            <a:r>
              <a:rPr lang="en-US" altLang="zh-CN" sz="1600" dirty="0" smtClean="0">
                <a:solidFill>
                  <a:prstClr val="black"/>
                </a:solidFill>
              </a:rPr>
              <a:t>),</a:t>
            </a:r>
            <a:r>
              <a:rPr lang="zh-CN" altLang="en-US" sz="1600" dirty="0" smtClean="0">
                <a:solidFill>
                  <a:prstClr val="black"/>
                </a:solidFill>
              </a:rPr>
              <a:t>两台</a:t>
            </a:r>
            <a:r>
              <a:rPr lang="en-US" altLang="zh-CN" sz="1600" dirty="0" smtClean="0">
                <a:solidFill>
                  <a:prstClr val="black"/>
                </a:solidFill>
              </a:rPr>
              <a:t>WEB </a:t>
            </a:r>
            <a:r>
              <a:rPr lang="zh-CN" altLang="en-US" sz="1600" dirty="0" smtClean="0">
                <a:solidFill>
                  <a:prstClr val="black"/>
                </a:solidFill>
              </a:rPr>
              <a:t>服务器内容是一样的</a:t>
            </a:r>
            <a:r>
              <a:rPr lang="en-US" altLang="zh-CN" sz="1600" dirty="0" smtClean="0">
                <a:solidFill>
                  <a:prstClr val="black"/>
                </a:solidFill>
              </a:rPr>
              <a:t>.</a:t>
            </a:r>
            <a:r>
              <a:rPr lang="zh-CN" altLang="en-US" sz="1600" dirty="0" smtClean="0">
                <a:solidFill>
                  <a:prstClr val="black"/>
                </a:solidFill>
              </a:rPr>
              <a:t>那么对这两台服务器来做负载均衡就是一种广域网负载均衡</a:t>
            </a:r>
            <a:r>
              <a:rPr lang="en-US" altLang="zh-CN" sz="1600" dirty="0" smtClean="0">
                <a:solidFill>
                  <a:prstClr val="black"/>
                </a:solidFill>
              </a:rPr>
              <a:t>.</a:t>
            </a:r>
            <a:r>
              <a:rPr lang="zh-CN" altLang="en-US" sz="1600" dirty="0" smtClean="0">
                <a:solidFill>
                  <a:prstClr val="black"/>
                </a:solidFill>
              </a:rPr>
              <a:t>应用比较广泛的是</a:t>
            </a:r>
            <a:r>
              <a:rPr lang="en-US" altLang="zh-CN" sz="1600" dirty="0" smtClean="0">
                <a:solidFill>
                  <a:prstClr val="black"/>
                </a:solidFill>
              </a:rPr>
              <a:t>F5 </a:t>
            </a:r>
            <a:r>
              <a:rPr lang="zh-CN" altLang="en-US" sz="1600" dirty="0" smtClean="0">
                <a:solidFill>
                  <a:prstClr val="black"/>
                </a:solidFill>
              </a:rPr>
              <a:t>的</a:t>
            </a:r>
            <a:r>
              <a:rPr lang="en-US" altLang="zh-CN" sz="1600" dirty="0" smtClean="0">
                <a:solidFill>
                  <a:prstClr val="black"/>
                </a:solidFill>
              </a:rPr>
              <a:t>3DNS </a:t>
            </a:r>
            <a:r>
              <a:rPr lang="zh-CN" altLang="en-US" sz="1600" dirty="0" smtClean="0">
                <a:solidFill>
                  <a:prstClr val="black"/>
                </a:solidFill>
              </a:rPr>
              <a:t>设备</a:t>
            </a:r>
            <a:r>
              <a:rPr lang="en-US" altLang="zh-CN" sz="1600" dirty="0" smtClean="0">
                <a:solidFill>
                  <a:prstClr val="black"/>
                </a:solidFill>
              </a:rPr>
              <a:t>.</a:t>
            </a:r>
          </a:p>
          <a:p>
            <a:pPr marL="0" lvl="0" indent="0">
              <a:buNone/>
            </a:pPr>
            <a:endParaRPr lang="en-US" altLang="zh-CN" sz="1600" dirty="0" smtClean="0">
              <a:solidFill>
                <a:prstClr val="black"/>
              </a:solidFill>
            </a:endParaRPr>
          </a:p>
          <a:p>
            <a:pPr marL="0" lvl="0" indent="0">
              <a:buNone/>
            </a:pPr>
            <a:endParaRPr lang="en-US" altLang="zh-CN" sz="1600" dirty="0" smtClean="0">
              <a:solidFill>
                <a:prstClr val="black"/>
              </a:solidFill>
            </a:endParaRPr>
          </a:p>
          <a:p>
            <a:pPr marL="0" lvl="0" indent="0">
              <a:buNone/>
            </a:pPr>
            <a:r>
              <a:rPr lang="zh-CN" altLang="en-US" sz="2000" b="1" dirty="0" smtClean="0">
                <a:solidFill>
                  <a:prstClr val="black"/>
                </a:solidFill>
              </a:rPr>
              <a:t>实现方法：</a:t>
            </a:r>
            <a:endParaRPr lang="en-US" altLang="zh-CN" sz="2000" b="1" dirty="0" smtClean="0">
              <a:solidFill>
                <a:prstClr val="black"/>
              </a:solidFill>
            </a:endParaRPr>
          </a:p>
          <a:p>
            <a:pPr marL="0" lvl="0" indent="0">
              <a:buNone/>
            </a:pPr>
            <a:r>
              <a:rPr lang="en-US" altLang="zh-CN" sz="1600" dirty="0" smtClean="0">
                <a:solidFill>
                  <a:prstClr val="black"/>
                </a:solidFill>
              </a:rPr>
              <a:t>       Linux</a:t>
            </a:r>
            <a:r>
              <a:rPr lang="zh-CN" altLang="en-US" sz="1600" dirty="0" smtClean="0">
                <a:solidFill>
                  <a:prstClr val="black"/>
                </a:solidFill>
              </a:rPr>
              <a:t>平台下可以使用</a:t>
            </a:r>
            <a:r>
              <a:rPr lang="en-US" altLang="zh-CN" sz="1600" dirty="0" smtClean="0">
                <a:solidFill>
                  <a:prstClr val="black"/>
                </a:solidFill>
              </a:rPr>
              <a:t>BIND 9.9.2 is the latest production release of BIND 9.9. </a:t>
            </a:r>
            <a:r>
              <a:rPr lang="zh-CN" altLang="en-US" sz="1600" dirty="0" smtClean="0">
                <a:solidFill>
                  <a:prstClr val="black"/>
                </a:solidFill>
              </a:rPr>
              <a:t>进部署；</a:t>
            </a:r>
            <a:endParaRPr lang="en-US" altLang="zh-CN" sz="1600" dirty="0" smtClean="0">
              <a:solidFill>
                <a:prstClr val="black"/>
              </a:solidFill>
            </a:endParaRPr>
          </a:p>
          <a:p>
            <a:pPr marL="0" lvl="0" indent="0">
              <a:buNone/>
            </a:pPr>
            <a:r>
              <a:rPr lang="en-US" altLang="zh-CN" sz="1600" dirty="0" smtClean="0">
                <a:solidFill>
                  <a:prstClr val="black"/>
                </a:solidFill>
              </a:rPr>
              <a:t>       </a:t>
            </a:r>
            <a:r>
              <a:rPr lang="zh-CN" altLang="en-US" sz="1600" dirty="0" smtClean="0">
                <a:solidFill>
                  <a:prstClr val="black"/>
                </a:solidFill>
              </a:rPr>
              <a:t>下载地址：</a:t>
            </a:r>
            <a:r>
              <a:rPr lang="en-US" altLang="zh-CN" sz="1600" dirty="0" smtClean="0">
                <a:solidFill>
                  <a:prstClr val="black"/>
                </a:solidFill>
                <a:hlinkClick r:id="rId2"/>
              </a:rPr>
              <a:t>https://www.isc.org/software/bind</a:t>
            </a:r>
            <a:endParaRPr lang="en-US" altLang="zh-CN" sz="1600" dirty="0" smtClean="0">
              <a:solidFill>
                <a:prstClr val="black"/>
              </a:solidFill>
            </a:endParaRPr>
          </a:p>
          <a:p>
            <a:pPr marL="0" lvl="0" indent="0">
              <a:buNone/>
            </a:pPr>
            <a:r>
              <a:rPr lang="en-US" altLang="zh-CN" sz="1600" dirty="0" smtClean="0">
                <a:solidFill>
                  <a:prstClr val="black"/>
                </a:solidFill>
              </a:rPr>
              <a:t>  </a:t>
            </a:r>
          </a:p>
          <a:p>
            <a:pPr marL="0" lvl="0" indent="0">
              <a:buNone/>
            </a:pPr>
            <a:endParaRPr lang="en-US" altLang="zh-CN" sz="16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7139136" cy="778098"/>
          </a:xfrm>
        </p:spPr>
        <p:txBody>
          <a:bodyPr/>
          <a:lstStyle/>
          <a:p>
            <a:pPr algn="r"/>
            <a:r>
              <a:rPr lang="zh-CN" altLang="en-US" sz="2800" dirty="0" smtClean="0"/>
              <a:t>下图链路负载均衡及广域网的负载均衡</a:t>
            </a:r>
            <a:endParaRPr lang="zh-CN" altLang="en-US" sz="2800" dirty="0"/>
          </a:p>
        </p:txBody>
      </p:sp>
      <p:pic>
        <p:nvPicPr>
          <p:cNvPr id="4" name="图片 3" descr="1 001.jpg"/>
          <p:cNvPicPr>
            <a:picLocks noChangeAspect="1"/>
          </p:cNvPicPr>
          <p:nvPr/>
        </p:nvPicPr>
        <p:blipFill>
          <a:blip r:embed="rId2" cstate="print"/>
          <a:stretch>
            <a:fillRect/>
          </a:stretch>
        </p:blipFill>
        <p:spPr>
          <a:xfrm>
            <a:off x="0" y="1628800"/>
            <a:ext cx="9149252" cy="4608512"/>
          </a:xfrm>
          <a:prstGeom prst="rect">
            <a:avLst/>
          </a:prstGeom>
        </p:spPr>
      </p:pic>
    </p:spTree>
    <p:extLst>
      <p:ext uri="{BB962C8B-B14F-4D97-AF65-F5344CB8AC3E}">
        <p14:creationId xmlns:p14="http://schemas.microsoft.com/office/powerpoint/2010/main" xmlns="" val="342389010"/>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0"/>
            <a:ext cx="7139136" cy="778098"/>
          </a:xfrm>
        </p:spPr>
        <p:txBody>
          <a:bodyPr/>
          <a:lstStyle/>
          <a:p>
            <a:pPr algn="r"/>
            <a:r>
              <a:rPr lang="zh-CN" altLang="en-US" sz="2800" b="1" dirty="0" smtClean="0"/>
              <a:t>硬件负载均衡设备介绍</a:t>
            </a:r>
            <a:endParaRPr lang="zh-CN" altLang="en-US" sz="2800" dirty="0"/>
          </a:p>
        </p:txBody>
      </p:sp>
      <p:sp>
        <p:nvSpPr>
          <p:cNvPr id="4" name="内容占位符 2"/>
          <p:cNvSpPr>
            <a:spLocks noGrp="1"/>
          </p:cNvSpPr>
          <p:nvPr>
            <p:ph idx="1"/>
          </p:nvPr>
        </p:nvSpPr>
        <p:spPr>
          <a:xfrm>
            <a:off x="179512" y="1340768"/>
            <a:ext cx="8784976" cy="4785395"/>
          </a:xfrm>
        </p:spPr>
        <p:txBody>
          <a:bodyPr/>
          <a:lstStyle/>
          <a:p>
            <a:pPr marL="0" lvl="0" indent="0">
              <a:buNone/>
            </a:pPr>
            <a:r>
              <a:rPr lang="zh-CN" altLang="en-US" dirty="0" smtClean="0">
                <a:solidFill>
                  <a:srgbClr val="F79646">
                    <a:lumMod val="75000"/>
                  </a:srgbClr>
                </a:solidFill>
              </a:rPr>
              <a:t>硬件负载均衡：</a:t>
            </a:r>
            <a:endParaRPr lang="en-US" altLang="zh-CN" dirty="0">
              <a:solidFill>
                <a:srgbClr val="F79646">
                  <a:lumMod val="75000"/>
                </a:srgbClr>
              </a:solidFill>
            </a:endParaRPr>
          </a:p>
          <a:p>
            <a:pPr marL="0" lvl="0" indent="0">
              <a:buNone/>
            </a:pPr>
            <a:endParaRPr lang="en-US" altLang="zh-CN" sz="1600" dirty="0">
              <a:solidFill>
                <a:prstClr val="black"/>
              </a:solidFill>
            </a:endParaRPr>
          </a:p>
          <a:p>
            <a:pPr marL="0" lvl="0" indent="0">
              <a:buNone/>
            </a:pPr>
            <a:r>
              <a:rPr lang="zh-CN" altLang="en-US" sz="1600" dirty="0" smtClean="0">
                <a:solidFill>
                  <a:prstClr val="black"/>
                </a:solidFill>
              </a:rPr>
              <a:t>      硬件负载均衡在国外比较流行。硬件负载均衡解决方案是直接在服务器和外部网络间安装负载均衡设备，这种设备我们通常称之为负载均衡器，由于专门的设备完成专门的任务，独立于操作系统，整体性能得到大量提高，加上多样化的负载均衡策略，智能化的流量管理，可达到最佳的负载均衡需求。</a:t>
            </a:r>
          </a:p>
          <a:p>
            <a:pPr marL="0" lvl="0" indent="0">
              <a:buNone/>
            </a:pPr>
            <a:endParaRPr lang="zh-CN" altLang="en-US" sz="1600" dirty="0" smtClean="0">
              <a:solidFill>
                <a:prstClr val="black"/>
              </a:solidFill>
            </a:endParaRPr>
          </a:p>
          <a:p>
            <a:pPr marL="0" lvl="0" indent="0">
              <a:buNone/>
            </a:pPr>
            <a:r>
              <a:rPr lang="zh-CN" altLang="en-US" sz="1600" dirty="0" smtClean="0">
                <a:solidFill>
                  <a:prstClr val="black"/>
                </a:solidFill>
              </a:rPr>
              <a:t>下面就来了解一下市场中，比较主流的几类产品。 </a:t>
            </a:r>
            <a:endParaRPr lang="en-US" altLang="zh-CN" sz="1600" dirty="0" smtClean="0">
              <a:solidFill>
                <a:prstClr val="black"/>
              </a:solidFill>
            </a:endParaRPr>
          </a:p>
          <a:p>
            <a:pPr marL="0" lvl="0" indent="0">
              <a:buNone/>
            </a:pPr>
            <a:endParaRPr lang="en-US" altLang="zh-CN" sz="1600" dirty="0" smtClean="0">
              <a:solidFill>
                <a:prstClr val="black"/>
              </a:solidFill>
            </a:endParaRPr>
          </a:p>
          <a:p>
            <a:pPr marL="0" lvl="0" indent="0">
              <a:buNone/>
            </a:pPr>
            <a:r>
              <a:rPr lang="zh-CN" altLang="en-US" sz="1600" dirty="0" smtClean="0">
                <a:solidFill>
                  <a:prstClr val="black"/>
                </a:solidFill>
              </a:rPr>
              <a:t>◆</a:t>
            </a:r>
            <a:r>
              <a:rPr lang="en-US" altLang="zh-CN" sz="1600" dirty="0" smtClean="0">
                <a:solidFill>
                  <a:prstClr val="black"/>
                </a:solidFill>
              </a:rPr>
              <a:t>F5 BIG-IP</a:t>
            </a:r>
            <a:r>
              <a:rPr lang="zh-CN" altLang="en-US" sz="1600" dirty="0" smtClean="0">
                <a:solidFill>
                  <a:prstClr val="black"/>
                </a:solidFill>
              </a:rPr>
              <a:t>负载均衡器（</a:t>
            </a:r>
            <a:r>
              <a:rPr lang="en-US" altLang="zh-CN" sz="1600" dirty="0" smtClean="0">
                <a:solidFill>
                  <a:prstClr val="black"/>
                </a:solidFill>
              </a:rPr>
              <a:t>LTM</a:t>
            </a:r>
            <a:r>
              <a:rPr lang="zh-CN" altLang="en-US" sz="1600" dirty="0" smtClean="0">
                <a:solidFill>
                  <a:prstClr val="black"/>
                </a:solidFill>
              </a:rPr>
              <a:t>）</a:t>
            </a:r>
          </a:p>
          <a:p>
            <a:pPr marL="0" lvl="0" indent="0">
              <a:buNone/>
            </a:pPr>
            <a:endParaRPr lang="zh-CN" altLang="en-US" sz="1600" dirty="0" smtClean="0">
              <a:solidFill>
                <a:prstClr val="black"/>
              </a:solidFill>
            </a:endParaRPr>
          </a:p>
          <a:p>
            <a:pPr marL="0" lvl="0" indent="0">
              <a:buNone/>
            </a:pPr>
            <a:r>
              <a:rPr lang="en-US" altLang="zh-CN" sz="1600" dirty="0" smtClean="0">
                <a:solidFill>
                  <a:prstClr val="black"/>
                </a:solidFill>
              </a:rPr>
              <a:t>BIG-IP</a:t>
            </a:r>
            <a:r>
              <a:rPr lang="zh-CN" altLang="en-US" sz="1600" dirty="0" smtClean="0">
                <a:solidFill>
                  <a:prstClr val="black"/>
                </a:solidFill>
              </a:rPr>
              <a:t>系列产品受到了用户的广泛认可，使用的人也很多。它的强大之处是基于简单的</a:t>
            </a:r>
            <a:r>
              <a:rPr lang="en-US" altLang="zh-CN" sz="1600" dirty="0" smtClean="0">
                <a:solidFill>
                  <a:prstClr val="black"/>
                </a:solidFill>
              </a:rPr>
              <a:t>Web</a:t>
            </a:r>
            <a:r>
              <a:rPr lang="zh-CN" altLang="en-US" sz="1600" dirty="0" smtClean="0">
                <a:solidFill>
                  <a:prstClr val="black"/>
                </a:solidFill>
              </a:rPr>
              <a:t>管理界面，包括其他</a:t>
            </a:r>
            <a:r>
              <a:rPr lang="en-US" altLang="zh-CN" sz="1600" dirty="0" smtClean="0">
                <a:solidFill>
                  <a:prstClr val="black"/>
                </a:solidFill>
              </a:rPr>
              <a:t>F5</a:t>
            </a:r>
            <a:r>
              <a:rPr lang="zh-CN" altLang="en-US" sz="1600" dirty="0" smtClean="0">
                <a:solidFill>
                  <a:prstClr val="black"/>
                </a:solidFill>
              </a:rPr>
              <a:t>设备也是如此。同时，这个负载均衡器还可以处理</a:t>
            </a:r>
            <a:r>
              <a:rPr lang="en-US" altLang="zh-CN" sz="1600" dirty="0" smtClean="0">
                <a:solidFill>
                  <a:prstClr val="black"/>
                </a:solidFill>
              </a:rPr>
              <a:t>SSL</a:t>
            </a:r>
            <a:r>
              <a:rPr lang="zh-CN" altLang="en-US" sz="1600" dirty="0" smtClean="0">
                <a:solidFill>
                  <a:prstClr val="black"/>
                </a:solidFill>
              </a:rPr>
              <a:t>证书。</a:t>
            </a:r>
            <a:r>
              <a:rPr lang="en-US" altLang="zh-CN" sz="1600" dirty="0" smtClean="0">
                <a:solidFill>
                  <a:prstClr val="black"/>
                </a:solidFill>
              </a:rPr>
              <a:t>F5</a:t>
            </a:r>
            <a:r>
              <a:rPr lang="zh-CN" altLang="en-US" sz="1600" dirty="0" smtClean="0">
                <a:solidFill>
                  <a:prstClr val="black"/>
                </a:solidFill>
              </a:rPr>
              <a:t>的主要特点之一是其广域网优化管理器，具备高可用的加密通道，同时具有广域网传输速度，优化与数据中心的传输道路。根据这一优势，几乎是自动地就产生了一个简单的基于广域网的灾难恢复解决方案。</a:t>
            </a:r>
            <a:endParaRPr lang="en-US" altLang="zh-CN" sz="1600" dirty="0">
              <a:solidFill>
                <a:prstClr val="black"/>
              </a:solidFill>
            </a:endParaRPr>
          </a:p>
          <a:p>
            <a:pPr marL="0" indent="0">
              <a:buNone/>
            </a:pPr>
            <a:endParaRPr lang="en-US" altLang="zh-CN" sz="1600" dirty="0"/>
          </a:p>
        </p:txBody>
      </p:sp>
    </p:spTree>
    <p:extLst>
      <p:ext uri="{BB962C8B-B14F-4D97-AF65-F5344CB8AC3E}">
        <p14:creationId xmlns:p14="http://schemas.microsoft.com/office/powerpoint/2010/main" xmlns="" val="352800623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250"/>
                                        <p:tgtEl>
                                          <p:spTgt spid="4">
                                            <p:txEl>
                                              <p:pRg st="4" end="4"/>
                                            </p:txEl>
                                          </p:spTgt>
                                        </p:tgtEl>
                                      </p:cBhvr>
                                    </p:animEffect>
                                    <p:anim calcmode="lin" valueType="num">
                                      <p:cBhvr>
                                        <p:cTn id="8"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2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250"/>
                                        <p:tgtEl>
                                          <p:spTgt spid="4">
                                            <p:txEl>
                                              <p:pRg st="8" end="8"/>
                                            </p:txEl>
                                          </p:spTgt>
                                        </p:tgtEl>
                                      </p:cBhvr>
                                    </p:animEffect>
                                    <p:anim calcmode="lin" valueType="num">
                                      <p:cBhvr>
                                        <p:cTn id="14" dur="25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5" dur="25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250"/>
                                        <p:tgtEl>
                                          <p:spTgt spid="4">
                                            <p:txEl>
                                              <p:pRg st="6" end="6"/>
                                            </p:txEl>
                                          </p:spTgt>
                                        </p:tgtEl>
                                      </p:cBhvr>
                                    </p:animEffect>
                                    <p:anim calcmode="lin" valueType="num">
                                      <p:cBhvr>
                                        <p:cTn id="20"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1" dur="25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250"/>
                                        <p:tgtEl>
                                          <p:spTgt spid="4">
                                            <p:txEl>
                                              <p:pRg st="2" end="2"/>
                                            </p:txEl>
                                          </p:spTgt>
                                        </p:tgtEl>
                                      </p:cBhvr>
                                    </p:animEffect>
                                    <p:anim calcmode="lin" valueType="num">
                                      <p:cBhvr>
                                        <p:cTn id="26"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0"/>
            <a:ext cx="7139136" cy="778098"/>
          </a:xfrm>
        </p:spPr>
        <p:txBody>
          <a:bodyPr/>
          <a:lstStyle/>
          <a:p>
            <a:pPr algn="r"/>
            <a:r>
              <a:rPr lang="zh-CN" altLang="en-US" sz="2800" b="1" dirty="0" smtClean="0"/>
              <a:t>硬件负载均衡设备介绍</a:t>
            </a:r>
            <a:endParaRPr lang="zh-CN" altLang="en-US" sz="2800" dirty="0"/>
          </a:p>
        </p:txBody>
      </p:sp>
      <p:sp>
        <p:nvSpPr>
          <p:cNvPr id="7" name="内容占位符 2"/>
          <p:cNvSpPr>
            <a:spLocks noGrp="1"/>
          </p:cNvSpPr>
          <p:nvPr>
            <p:ph idx="1"/>
          </p:nvPr>
        </p:nvSpPr>
        <p:spPr>
          <a:xfrm>
            <a:off x="323528" y="1124744"/>
            <a:ext cx="8568952" cy="4785395"/>
          </a:xfrm>
        </p:spPr>
        <p:txBody>
          <a:bodyPr/>
          <a:lstStyle/>
          <a:p>
            <a:pPr marL="0" indent="0">
              <a:buNone/>
            </a:pPr>
            <a:r>
              <a:rPr lang="zh-CN" altLang="en-US" sz="2000" b="1" dirty="0" smtClean="0"/>
              <a:t>◆ </a:t>
            </a:r>
            <a:r>
              <a:rPr lang="en-US" altLang="zh-CN" sz="2000" b="1" dirty="0" err="1" smtClean="0"/>
              <a:t>Radware</a:t>
            </a:r>
            <a:r>
              <a:rPr lang="zh-CN" altLang="en-US" sz="2000" b="1" dirty="0" smtClean="0"/>
              <a:t>的</a:t>
            </a:r>
            <a:r>
              <a:rPr lang="en-US" altLang="zh-CN" sz="2000" b="1" dirty="0" err="1" smtClean="0"/>
              <a:t>AppDirector</a:t>
            </a:r>
            <a:r>
              <a:rPr lang="zh-CN" altLang="en-US" sz="2000" b="1" dirty="0" smtClean="0"/>
              <a:t>系列</a:t>
            </a:r>
          </a:p>
          <a:p>
            <a:pPr marL="0" indent="0">
              <a:buNone/>
            </a:pPr>
            <a:endParaRPr lang="zh-CN" altLang="en-US" sz="1200" dirty="0" smtClean="0"/>
          </a:p>
          <a:p>
            <a:pPr marL="0" indent="0">
              <a:buNone/>
            </a:pPr>
            <a:r>
              <a:rPr lang="en-US" altLang="zh-CN" sz="1800" dirty="0" smtClean="0"/>
              <a:t>      </a:t>
            </a:r>
            <a:r>
              <a:rPr lang="en-US" altLang="zh-CN" sz="1800" dirty="0" err="1" smtClean="0"/>
              <a:t>Radware</a:t>
            </a:r>
            <a:r>
              <a:rPr lang="zh-CN" altLang="en-US" sz="1800" dirty="0" smtClean="0"/>
              <a:t>的</a:t>
            </a:r>
            <a:r>
              <a:rPr lang="en-US" altLang="zh-CN" sz="1800" dirty="0" err="1" smtClean="0"/>
              <a:t>AppDirector</a:t>
            </a:r>
            <a:r>
              <a:rPr lang="en-US" altLang="zh-CN" sz="1800" dirty="0" smtClean="0"/>
              <a:t> (AD)</a:t>
            </a:r>
            <a:r>
              <a:rPr lang="zh-CN" altLang="en-US" sz="1800" dirty="0" smtClean="0"/>
              <a:t>在服务器负载均衡应用方面可以做到本地的服务器负载均衡</a:t>
            </a:r>
            <a:r>
              <a:rPr lang="en-US" altLang="zh-CN" sz="1800" dirty="0" smtClean="0"/>
              <a:t>(AD)</a:t>
            </a:r>
            <a:r>
              <a:rPr lang="zh-CN" altLang="en-US" sz="1800" dirty="0" smtClean="0"/>
              <a:t>和广域的全局服务器负载均衡</a:t>
            </a:r>
            <a:r>
              <a:rPr lang="en-US" altLang="zh-CN" sz="1800" dirty="0" smtClean="0"/>
              <a:t>(AD -Global)</a:t>
            </a:r>
            <a:r>
              <a:rPr lang="zh-CN" altLang="en-US" sz="1800" dirty="0" smtClean="0"/>
              <a:t>。它的单价比较便宜，并具有高扩展性和智能化服务。同时也拥有网络监控和检测功能，全局负载均衡和缓解一定的</a:t>
            </a:r>
            <a:r>
              <a:rPr lang="en-US" altLang="zh-CN" sz="1800" dirty="0" err="1" smtClean="0"/>
              <a:t>DDoS</a:t>
            </a:r>
            <a:r>
              <a:rPr lang="zh-CN" altLang="en-US" sz="1800" dirty="0" smtClean="0"/>
              <a:t>攻击等。</a:t>
            </a:r>
            <a:endParaRPr lang="en-US" altLang="zh-CN" sz="1800" dirty="0" smtClean="0"/>
          </a:p>
          <a:p>
            <a:pPr marL="0" lvl="0" indent="0">
              <a:buNone/>
            </a:pPr>
            <a:endParaRPr lang="en-US" altLang="zh-CN" sz="1200" b="1" dirty="0" smtClean="0"/>
          </a:p>
          <a:p>
            <a:pPr marL="0" lvl="0" indent="0">
              <a:buNone/>
            </a:pPr>
            <a:r>
              <a:rPr lang="zh-CN" altLang="en-US" sz="1800" b="1" dirty="0" smtClean="0"/>
              <a:t>◆ 思科</a:t>
            </a:r>
          </a:p>
          <a:p>
            <a:pPr marL="0" lvl="0" indent="0">
              <a:buNone/>
            </a:pPr>
            <a:endParaRPr lang="zh-CN" altLang="en-US" sz="1100" dirty="0" smtClean="0"/>
          </a:p>
          <a:p>
            <a:pPr marL="0" lvl="0" indent="0">
              <a:buNone/>
            </a:pPr>
            <a:r>
              <a:rPr lang="zh-CN" altLang="en-US" sz="1600" dirty="0" smtClean="0"/>
              <a:t>     思科几乎每个</a:t>
            </a:r>
            <a:r>
              <a:rPr lang="en-US" altLang="zh-CN" sz="1600" dirty="0" smtClean="0"/>
              <a:t>IOS</a:t>
            </a:r>
            <a:r>
              <a:rPr lang="zh-CN" altLang="en-US" sz="1600" dirty="0" smtClean="0"/>
              <a:t>路由器都具有负载均衡功能。这是非常令人激动的，因为我们不必去添加额外的硬件产品，基于现有设备，只需要添加负载均衡规则就可以了。思科的</a:t>
            </a:r>
            <a:r>
              <a:rPr lang="en-US" altLang="zh-CN" sz="1600" dirty="0" smtClean="0"/>
              <a:t>IOS</a:t>
            </a:r>
            <a:r>
              <a:rPr lang="zh-CN" altLang="en-US" sz="1600" dirty="0" smtClean="0"/>
              <a:t>包括很多负载均衡功能，比如端口绑定，会话交换，</a:t>
            </a:r>
            <a:r>
              <a:rPr lang="en-US" altLang="zh-CN" sz="1600" dirty="0" smtClean="0"/>
              <a:t>TCP</a:t>
            </a:r>
            <a:r>
              <a:rPr lang="zh-CN" altLang="en-US" sz="1600" dirty="0" smtClean="0"/>
              <a:t>优化，</a:t>
            </a:r>
            <a:r>
              <a:rPr lang="en-US" altLang="zh-CN" sz="1600" dirty="0" smtClean="0"/>
              <a:t>NAT</a:t>
            </a:r>
            <a:r>
              <a:rPr lang="zh-CN" altLang="en-US" sz="1600" dirty="0" smtClean="0"/>
              <a:t>和服务器负载均衡器算法，等等。</a:t>
            </a:r>
            <a:endParaRPr lang="en-US" altLang="zh-CN" sz="1600" dirty="0"/>
          </a:p>
          <a:p>
            <a:pPr marL="0" indent="0">
              <a:buNone/>
            </a:pPr>
            <a:endParaRPr lang="en-US" altLang="zh-CN" sz="1200" dirty="0" smtClean="0"/>
          </a:p>
          <a:p>
            <a:pPr marL="0" indent="0">
              <a:buNone/>
            </a:pPr>
            <a:r>
              <a:rPr lang="zh-CN" altLang="en-US" sz="1800" b="1" dirty="0" smtClean="0"/>
              <a:t>◆ 梭子鱼负载均衡</a:t>
            </a:r>
          </a:p>
          <a:p>
            <a:pPr marL="0" indent="0">
              <a:buNone/>
            </a:pPr>
            <a:endParaRPr lang="zh-CN" altLang="en-US" sz="1100" dirty="0" smtClean="0"/>
          </a:p>
          <a:p>
            <a:pPr marL="0" indent="0">
              <a:buNone/>
            </a:pPr>
            <a:r>
              <a:rPr lang="zh-CN" altLang="en-US" sz="1600" dirty="0" smtClean="0"/>
              <a:t>      梭子鱼的负载均衡器的最大特点是包含了网络安全功能。它具有入侵防御功能，而不是单单检测入侵。这能够更全面地保护你的网络，即使你错过了一个关键的更新和漏洞的修补，梭子鱼的更新服务也能让你的系统自动地更新起来。</a:t>
            </a:r>
            <a:endParaRPr lang="en-US" altLang="zh-CN" sz="1600" dirty="0"/>
          </a:p>
        </p:txBody>
      </p:sp>
    </p:spTree>
    <p:extLst>
      <p:ext uri="{BB962C8B-B14F-4D97-AF65-F5344CB8AC3E}">
        <p14:creationId xmlns:p14="http://schemas.microsoft.com/office/powerpoint/2010/main" xmlns="" val="3741584917"/>
      </p:ext>
    </p:extLst>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rgbClr val="0099FF">
            <a:alpha val="81961"/>
          </a:srgbClr>
        </a:solidFill>
        <a:ln w="9525">
          <a:solidFill>
            <a:srgbClr val="FFFFFF"/>
          </a:solidFill>
          <a:miter lim="800000"/>
          <a:headEnd/>
          <a:tailEnd/>
        </a:ln>
        <a:effectLst/>
      </a:spPr>
      <a:bodyPr wrap="square" lIns="72000" tIns="72000" rIns="72000" bIns="72000" anchor="ctr" anchorCtr="0">
        <a:noAutofit/>
      </a:bodyPr>
      <a:lstStyle>
        <a:defPPr marL="228600" indent="-228600" fontAlgn="ctr">
          <a:defRPr sz="1400" dirty="0" smtClean="0">
            <a:solidFill>
              <a:schemeClr val="bg1"/>
            </a:solidFill>
            <a:latin typeface="+mn-ea"/>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4081</TotalTime>
  <Words>2780</Words>
  <Application>Microsoft Office PowerPoint</Application>
  <PresentationFormat>全屏显示(4:3)</PresentationFormat>
  <Paragraphs>227</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默认设计模板</vt:lpstr>
      <vt:lpstr>服务器端负载均衡原理及部署 讨论分享会议</vt:lpstr>
      <vt:lpstr>幻灯片 2</vt:lpstr>
      <vt:lpstr>目前现状</vt:lpstr>
      <vt:lpstr>下图描述了一个负载平衡发生的流程</vt:lpstr>
      <vt:lpstr>负载均衡分类介绍</vt:lpstr>
      <vt:lpstr>负载均衡分类介绍</vt:lpstr>
      <vt:lpstr>下图链路负载均衡及广域网的负载均衡</vt:lpstr>
      <vt:lpstr>硬件负载均衡设备介绍</vt:lpstr>
      <vt:lpstr>硬件负载均衡设备介绍</vt:lpstr>
      <vt:lpstr>硬件负载均衡F5图介绍</vt:lpstr>
      <vt:lpstr>硬件负载均衡Radware图介绍</vt:lpstr>
      <vt:lpstr>软件负载均衡实现方法</vt:lpstr>
      <vt:lpstr>软件负载均衡实现方法</vt:lpstr>
      <vt:lpstr>软件负载均衡实现方法</vt:lpstr>
      <vt:lpstr>软件负载均衡实现方法</vt:lpstr>
      <vt:lpstr>LVS工作原理</vt:lpstr>
      <vt:lpstr>LVS-DNAT模型原理</vt:lpstr>
      <vt:lpstr>LVS-DR模型原理</vt:lpstr>
      <vt:lpstr>LVS-TUN模型原理</vt:lpstr>
      <vt:lpstr>软件负载均衡实现方法</vt:lpstr>
      <vt:lpstr>幻灯片 21</vt:lpstr>
      <vt:lpstr>幻灯片 22</vt:lpstr>
      <vt:lpstr>谢  谢 ！</vt:lpstr>
    </vt:vector>
  </TitlesOfParts>
  <Company>BRUNO STUDIO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BRUNO</dc:creator>
  <cp:lastModifiedBy>huangcanrong</cp:lastModifiedBy>
  <cp:revision>985</cp:revision>
  <dcterms:created xsi:type="dcterms:W3CDTF">2009-02-03T07:18:30Z</dcterms:created>
  <dcterms:modified xsi:type="dcterms:W3CDTF">2012-11-29T06:33:32Z</dcterms:modified>
</cp:coreProperties>
</file>