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4" r:id="rId3"/>
    <p:sldId id="326" r:id="rId4"/>
    <p:sldId id="285" r:id="rId5"/>
    <p:sldId id="296" r:id="rId6"/>
    <p:sldId id="325" r:id="rId7"/>
    <p:sldId id="314" r:id="rId8"/>
    <p:sldId id="313" r:id="rId9"/>
    <p:sldId id="327" r:id="rId10"/>
    <p:sldId id="319" r:id="rId11"/>
    <p:sldId id="30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Jiang" initials="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C8F00"/>
    <a:srgbClr val="1F497D"/>
    <a:srgbClr val="0000FF"/>
    <a:srgbClr val="FFCC00"/>
    <a:srgbClr val="0099FF"/>
    <a:srgbClr val="FFCCFF"/>
    <a:srgbClr val="CCFFFF"/>
    <a:srgbClr val="DEC614"/>
  </p:clrMru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0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24341FA-61F8-475C-8006-6792FC5E7729}" type="datetimeFigureOut">
              <a:rPr lang="zh-CN" altLang="en-US"/>
              <a:pPr>
                <a:defRPr/>
              </a:pPr>
              <a:t>2012-12-3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FD37AFF-E1FD-411C-AFD7-838B765742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F5EE979-5AF9-407D-8DA8-F0D827EF292E}" type="datetimeFigureOut">
              <a:rPr lang="zh-CN" altLang="en-US"/>
              <a:pPr>
                <a:defRPr/>
              </a:pPr>
              <a:t>2012-12-3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E245783-14F0-4CB2-ACE4-61EF3D77F1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00113" y="2492375"/>
            <a:ext cx="7772400" cy="11525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84DE6-9424-41D4-AB2A-56BA54A54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964A-502F-4B0B-9C30-E3328ACD5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F04C-F99F-4CD5-84B3-561D1C0E3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E0442-F75C-411F-B8E0-79678E458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4C8D-88B2-4A46-B03F-B00649573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DD84-4224-4697-AAE1-E957507B1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8DDF8-32A8-40E2-A6FA-068EB6489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9272B-1802-4D3B-A12B-B68403114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37C9-B28D-4B8B-A0BD-7A1A8D25D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A41AF-556C-492E-9C7C-23A9743AF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C1AEF-2AFB-4AEE-9F83-18BC918B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403CCA93-15AB-48A0-BA46-2D51DE9A62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ea"/>
          <a:ea typeface="+mn-ea"/>
          <a:cs typeface="微软雅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微软雅黑"/>
          <a:ea typeface="微软雅黑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微软雅黑"/>
          <a:ea typeface="微软雅黑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微软雅黑"/>
          <a:ea typeface="微软雅黑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微软雅黑"/>
          <a:ea typeface="微软雅黑"/>
          <a:cs typeface="微软雅黑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ea"/>
          <a:ea typeface="+mn-ea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ea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ea"/>
          <a:ea typeface="+mn-ea"/>
          <a:cs typeface="微软雅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btc.csdn.net/downloa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大数据之初识Hadoop</a:t>
            </a: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讨论分享会议</a:t>
            </a:r>
            <a:endParaRPr lang="zh-CN" altLang="zh-CN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8125" y="3522663"/>
            <a:ext cx="230505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2012-12-03    </a:t>
            </a:r>
            <a:r>
              <a:rPr lang="zh-CN" altLang="en-US" sz="160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覃家良</a:t>
            </a:r>
            <a:endParaRPr lang="zh-CN" altLang="en-US" sz="16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2"/>
          <p:cNvSpPr>
            <a:spLocks noGrp="1"/>
          </p:cNvSpPr>
          <p:nvPr>
            <p:ph idx="1"/>
          </p:nvPr>
        </p:nvSpPr>
        <p:spPr>
          <a:xfrm>
            <a:off x="900113" y="1412875"/>
            <a:ext cx="7488237" cy="41767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b="1" smtClean="0">
                <a:solidFill>
                  <a:srgbClr val="0099FF"/>
                </a:solidFill>
              </a:rPr>
              <a:t>延申阅读</a:t>
            </a:r>
          </a:p>
          <a:p>
            <a:pPr marL="0" indent="0">
              <a:buFontTx/>
              <a:buNone/>
            </a:pPr>
            <a:endParaRPr lang="zh-CN" altLang="en-US" sz="2000" b="1" smtClean="0">
              <a:solidFill>
                <a:srgbClr val="0099FF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</a:rPr>
              <a:t>1</a:t>
            </a:r>
            <a:r>
              <a:rPr lang="zh-CN" altLang="en-US" sz="1800" smtClean="0">
                <a:solidFill>
                  <a:srgbClr val="000000"/>
                </a:solidFill>
              </a:rPr>
              <a:t>： </a:t>
            </a:r>
            <a:r>
              <a:rPr lang="en-US" altLang="zh-CN" sz="1800" smtClean="0">
                <a:solidFill>
                  <a:srgbClr val="000000"/>
                </a:solidFill>
              </a:rPr>
              <a:t>Hadoop</a:t>
            </a:r>
            <a:r>
              <a:rPr lang="zh-CN" altLang="en-US" sz="1800" smtClean="0">
                <a:solidFill>
                  <a:srgbClr val="000000"/>
                </a:solidFill>
              </a:rPr>
              <a:t>与大数据技术大会。（国内最专业，每年一届）</a:t>
            </a:r>
          </a:p>
          <a:p>
            <a:pPr marL="0" indent="0"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</a:rPr>
              <a:t>	</a:t>
            </a:r>
            <a:r>
              <a:rPr lang="en-US" altLang="zh-CN" smtClean="0">
                <a:hlinkClick r:id="rId2"/>
              </a:rPr>
              <a:t>http://hbtc.csdn.net/download.html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： 参考学习</a:t>
            </a:r>
            <a:r>
              <a:rPr lang="en-US" altLang="zh-CN" sz="1800" smtClean="0"/>
              <a:t>《Haddop</a:t>
            </a:r>
            <a:r>
              <a:rPr lang="zh-CN" altLang="en-US" sz="1800" smtClean="0"/>
              <a:t>权威指南</a:t>
            </a:r>
            <a:r>
              <a:rPr lang="en-US" altLang="zh-CN" sz="1800" smtClean="0"/>
              <a:t>》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562227"/>
            <a:ext cx="7772400" cy="1152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j-cs"/>
              </a:rPr>
              <a:t>谢  谢 ！</a:t>
            </a:r>
            <a:endParaRPr lang="zh-CN" altLang="zh-CN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j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>
          <a:xfrm>
            <a:off x="1547813" y="130175"/>
            <a:ext cx="7138987" cy="777875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E46C0A"/>
                </a:solidFill>
              </a:rPr>
              <a:t>Hadoop</a:t>
            </a:r>
            <a:r>
              <a:rPr lang="zh-CN" altLang="en-US" smtClean="0">
                <a:solidFill>
                  <a:srgbClr val="E46C0A"/>
                </a:solidFill>
              </a:rPr>
              <a:t>简介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z="1800" smtClean="0">
                <a:solidFill>
                  <a:srgbClr val="0099FF"/>
                </a:solidFill>
              </a:rPr>
              <a:t>一个分布式系统基础架构，由Apache基金会开发。</a:t>
            </a:r>
            <a:r>
              <a:rPr lang="zh-CN" altLang="en-US" sz="1800" smtClean="0">
                <a:solidFill>
                  <a:srgbClr val="0099FF"/>
                </a:solidFill>
              </a:rPr>
              <a:t>开源领域中的顶级项目，</a:t>
            </a:r>
            <a:r>
              <a:rPr lang="zh-CN" altLang="zh-CN" sz="1800" smtClean="0">
                <a:solidFill>
                  <a:srgbClr val="0099FF"/>
                </a:solidFill>
              </a:rPr>
              <a:t>用户可以在不了解分布式底层细节的情况下，开发分布式程序。</a:t>
            </a:r>
          </a:p>
          <a:p>
            <a:pPr marL="0" indent="0">
              <a:buFontTx/>
              <a:buNone/>
            </a:pPr>
            <a:endParaRPr lang="en-US" altLang="zh-CN" sz="1800" smtClean="0">
              <a:solidFill>
                <a:srgbClr val="0099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800" smtClean="0"/>
              <a:t>它主要有以下几个优点： </a:t>
            </a:r>
          </a:p>
          <a:p>
            <a:pPr marL="0" indent="0">
              <a:buFontTx/>
              <a:buNone/>
            </a:pPr>
            <a:r>
              <a:rPr lang="zh-CN" altLang="zh-CN" sz="1600" smtClean="0"/>
              <a:t>⒈高可靠性。Hadoop按位存储和处理数据的能力值得人们信赖。</a:t>
            </a:r>
          </a:p>
          <a:p>
            <a:pPr marL="0" indent="0">
              <a:buFontTx/>
              <a:buNone/>
            </a:pPr>
            <a:r>
              <a:rPr lang="zh-CN" altLang="zh-CN" sz="1600" smtClean="0">
                <a:solidFill>
                  <a:srgbClr val="0000FF"/>
                </a:solidFill>
              </a:rPr>
              <a:t>⒉高扩展性。Hadoop是在可用的计算机集簇间分配数据并完成计算任务的，这些集簇可以方便地扩展到数以千计的节点中。</a:t>
            </a:r>
          </a:p>
          <a:p>
            <a:pPr marL="0" indent="0">
              <a:buFontTx/>
              <a:buNone/>
            </a:pPr>
            <a:r>
              <a:rPr lang="zh-CN" altLang="zh-CN" sz="1600" smtClean="0"/>
              <a:t>⒊高效性。Hadoop能够在节点之间动态地移动数据，并保证各个节点的动态平衡，因此处理速度非常快。</a:t>
            </a:r>
          </a:p>
          <a:p>
            <a:pPr marL="0" indent="0">
              <a:buFontTx/>
              <a:buNone/>
            </a:pPr>
            <a:r>
              <a:rPr lang="zh-CN" altLang="zh-CN" sz="1600" smtClean="0">
                <a:solidFill>
                  <a:srgbClr val="0000FF"/>
                </a:solidFill>
              </a:rPr>
              <a:t>⒋高容错性。Hadoop能够自动保存数据的多个副本，并且能够自动将失败的任务重新分配。</a:t>
            </a:r>
          </a:p>
          <a:p>
            <a:pPr marL="0" indent="0">
              <a:buFontTx/>
              <a:buNone/>
            </a:pPr>
            <a:endParaRPr lang="zh-CN" altLang="en-US" sz="160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lang="zh-CN" altLang="zh-CN" sz="2000" smtClean="0">
                <a:solidFill>
                  <a:srgbClr val="BC8F00"/>
                </a:solidFill>
              </a:rPr>
              <a:t>Hadoop带有用 Java 语言编写的框架，因此运行在 Linux 生产平台上是非常理想的。</a:t>
            </a:r>
            <a:r>
              <a:rPr lang="zh-CN" altLang="en-US" sz="2000" smtClean="0">
                <a:solidFill>
                  <a:srgbClr val="BC8F00"/>
                </a:solidFill>
              </a:rPr>
              <a:t>H</a:t>
            </a:r>
            <a:r>
              <a:rPr lang="zh-CN" altLang="zh-CN" sz="2000" smtClean="0">
                <a:solidFill>
                  <a:srgbClr val="BC8F00"/>
                </a:solidFill>
              </a:rPr>
              <a:t>adoop 上的应用程序也可以使用其他语言编写，比如 C++。</a:t>
            </a:r>
            <a:r>
              <a:rPr lang="zh-CN" altLang="en-US" sz="2000" smtClean="0">
                <a:solidFill>
                  <a:srgbClr val="BC8F00"/>
                </a:solidFill>
              </a:rPr>
              <a:t>（当前主要采用</a:t>
            </a:r>
            <a:r>
              <a:rPr lang="en-US" altLang="zh-CN" sz="2000" smtClean="0">
                <a:solidFill>
                  <a:srgbClr val="BC8F00"/>
                </a:solidFill>
              </a:rPr>
              <a:t>Java &amp; C++</a:t>
            </a:r>
            <a:r>
              <a:rPr lang="zh-CN" altLang="en-US" sz="2000" smtClean="0">
                <a:solidFill>
                  <a:srgbClr val="BC8F00"/>
                </a:solidFill>
              </a:rPr>
              <a:t>）</a:t>
            </a:r>
            <a:endParaRPr lang="en-US" altLang="zh-CN" sz="1600" smtClean="0">
              <a:solidFill>
                <a:srgbClr val="BC8F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400" smtClean="0"/>
              <a:t>开源实现</a:t>
            </a:r>
          </a:p>
          <a:p>
            <a:pPr>
              <a:buFontTx/>
              <a:buNone/>
            </a:pPr>
            <a:r>
              <a:rPr lang="en-US" altLang="zh-CN" sz="2000" smtClean="0"/>
              <a:t>        Hadoop</a:t>
            </a:r>
            <a:r>
              <a:rPr lang="zh-CN" altLang="en-US" sz="2000" smtClean="0"/>
              <a:t>是项目的总称，起源于作者儿子的一只玩具大象的名字。    </a:t>
            </a:r>
          </a:p>
          <a:p>
            <a:pPr>
              <a:buFontTx/>
              <a:buNone/>
            </a:pPr>
            <a:r>
              <a:rPr lang="zh-CN" altLang="en-US" sz="2000" smtClean="0"/>
              <a:t>        主要是由</a:t>
            </a:r>
            <a:r>
              <a:rPr lang="en-US" altLang="zh-CN" sz="2000" smtClean="0"/>
              <a:t>HDFS</a:t>
            </a:r>
            <a:r>
              <a:rPr lang="zh-CN" altLang="en-US" sz="2000" smtClean="0"/>
              <a:t>、</a:t>
            </a:r>
            <a:r>
              <a:rPr lang="en-US" altLang="zh-CN" sz="2000" smtClean="0"/>
              <a:t>MapReduce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Hbase</a:t>
            </a:r>
            <a:r>
              <a:rPr lang="zh-CN" altLang="en-US" sz="2000" smtClean="0"/>
              <a:t>组成。</a:t>
            </a:r>
          </a:p>
          <a:p>
            <a:pPr>
              <a:buFontTx/>
              <a:buNone/>
            </a:pPr>
            <a:endParaRPr lang="zh-CN" altLang="en-US" sz="2000" smtClean="0"/>
          </a:p>
          <a:p>
            <a:pPr>
              <a:buFontTx/>
              <a:buNone/>
            </a:pPr>
            <a:r>
              <a:rPr lang="zh-CN" altLang="en-US" sz="1800" smtClean="0"/>
              <a:t>　　</a:t>
            </a:r>
            <a:r>
              <a:rPr lang="en-US" altLang="zh-CN" sz="1800" b="1" smtClean="0">
                <a:solidFill>
                  <a:srgbClr val="0099FF"/>
                </a:solidFill>
              </a:rPr>
              <a:t>HDFS</a:t>
            </a:r>
            <a:r>
              <a:rPr lang="zh-CN" altLang="en-US" sz="1800" b="1" smtClean="0">
                <a:solidFill>
                  <a:srgbClr val="0099FF"/>
                </a:solidFill>
              </a:rPr>
              <a:t>是</a:t>
            </a:r>
            <a:r>
              <a:rPr lang="en-US" altLang="zh-CN" sz="1800" b="1" smtClean="0">
                <a:solidFill>
                  <a:srgbClr val="0099FF"/>
                </a:solidFill>
              </a:rPr>
              <a:t>Google File System</a:t>
            </a:r>
            <a:r>
              <a:rPr lang="zh-CN" altLang="en-US" sz="1800" b="1" smtClean="0">
                <a:solidFill>
                  <a:srgbClr val="0099FF"/>
                </a:solidFill>
              </a:rPr>
              <a:t>（</a:t>
            </a:r>
            <a:r>
              <a:rPr lang="en-US" altLang="zh-CN" sz="1800" b="1" smtClean="0">
                <a:solidFill>
                  <a:srgbClr val="0099FF"/>
                </a:solidFill>
              </a:rPr>
              <a:t>GFS</a:t>
            </a:r>
            <a:r>
              <a:rPr lang="zh-CN" altLang="en-US" sz="1800" b="1" smtClean="0">
                <a:solidFill>
                  <a:srgbClr val="0099FF"/>
                </a:solidFill>
              </a:rPr>
              <a:t>）的开源实现。</a:t>
            </a:r>
          </a:p>
          <a:p>
            <a:pPr>
              <a:buFontTx/>
              <a:buNone/>
            </a:pPr>
            <a:r>
              <a:rPr lang="zh-CN" altLang="en-US" sz="1800" b="1" smtClean="0">
                <a:solidFill>
                  <a:srgbClr val="0099FF"/>
                </a:solidFill>
              </a:rPr>
              <a:t>　　</a:t>
            </a:r>
            <a:r>
              <a:rPr lang="en-US" altLang="zh-CN" sz="1800" b="1" smtClean="0">
                <a:solidFill>
                  <a:srgbClr val="0099FF"/>
                </a:solidFill>
              </a:rPr>
              <a:t>MapReduce</a:t>
            </a:r>
            <a:r>
              <a:rPr lang="zh-CN" altLang="en-US" sz="1800" b="1" smtClean="0">
                <a:solidFill>
                  <a:srgbClr val="0099FF"/>
                </a:solidFill>
              </a:rPr>
              <a:t>是</a:t>
            </a:r>
            <a:r>
              <a:rPr lang="en-US" altLang="zh-CN" sz="1800" b="1" smtClean="0">
                <a:solidFill>
                  <a:srgbClr val="0099FF"/>
                </a:solidFill>
              </a:rPr>
              <a:t>Google MapReduce</a:t>
            </a:r>
            <a:r>
              <a:rPr lang="zh-CN" altLang="en-US" sz="1800" b="1" smtClean="0">
                <a:solidFill>
                  <a:srgbClr val="0099FF"/>
                </a:solidFill>
              </a:rPr>
              <a:t>的开源实现。</a:t>
            </a:r>
          </a:p>
          <a:p>
            <a:pPr>
              <a:buFontTx/>
              <a:buNone/>
            </a:pPr>
            <a:r>
              <a:rPr lang="zh-CN" altLang="en-US" sz="1800" b="1" smtClean="0">
                <a:solidFill>
                  <a:srgbClr val="0099FF"/>
                </a:solidFill>
              </a:rPr>
              <a:t>　　</a:t>
            </a:r>
            <a:r>
              <a:rPr lang="en-US" altLang="zh-CN" sz="1800" b="1" smtClean="0">
                <a:solidFill>
                  <a:srgbClr val="0099FF"/>
                </a:solidFill>
              </a:rPr>
              <a:t>HBase</a:t>
            </a:r>
            <a:r>
              <a:rPr lang="zh-CN" altLang="en-US" sz="1800" b="1" smtClean="0">
                <a:solidFill>
                  <a:srgbClr val="0099FF"/>
                </a:solidFill>
              </a:rPr>
              <a:t>是</a:t>
            </a:r>
            <a:r>
              <a:rPr lang="en-US" altLang="zh-CN" sz="1800" b="1" smtClean="0">
                <a:solidFill>
                  <a:srgbClr val="0099FF"/>
                </a:solidFill>
              </a:rPr>
              <a:t>Google BigTable</a:t>
            </a:r>
            <a:r>
              <a:rPr lang="zh-CN" altLang="en-US" sz="1800" b="1" smtClean="0">
                <a:solidFill>
                  <a:srgbClr val="0099FF"/>
                </a:solidFill>
              </a:rPr>
              <a:t>的开源实现。</a:t>
            </a:r>
          </a:p>
          <a:p>
            <a:pPr>
              <a:buFontTx/>
              <a:buNone/>
            </a:pPr>
            <a:r>
              <a:rPr lang="en-US" altLang="zh-CN" sz="1800" smtClean="0"/>
              <a:t>       Hive</a:t>
            </a:r>
            <a:r>
              <a:rPr lang="zh-CN" altLang="en-US" sz="1800" smtClean="0"/>
              <a:t>：数据仓库工具，由</a:t>
            </a:r>
            <a:r>
              <a:rPr lang="en-US" altLang="zh-CN" sz="1800" smtClean="0"/>
              <a:t>Facebook</a:t>
            </a:r>
            <a:r>
              <a:rPr lang="zh-CN" altLang="en-US" sz="1800" smtClean="0"/>
              <a:t>贡献。</a:t>
            </a:r>
          </a:p>
          <a:p>
            <a:pPr>
              <a:buFontTx/>
              <a:buNone/>
            </a:pPr>
            <a:r>
              <a:rPr lang="en-US" altLang="zh-CN" sz="1800" smtClean="0"/>
              <a:t>       Zookeeper</a:t>
            </a:r>
            <a:r>
              <a:rPr lang="zh-CN" altLang="en-US" sz="1800" smtClean="0"/>
              <a:t>：分布式锁设施，提供类似</a:t>
            </a:r>
            <a:r>
              <a:rPr lang="en-US" altLang="zh-CN" sz="1800" smtClean="0"/>
              <a:t>Google Chubby</a:t>
            </a:r>
            <a:r>
              <a:rPr lang="zh-CN" altLang="en-US" sz="1800" smtClean="0"/>
              <a:t>的功能，由 </a:t>
            </a:r>
            <a:r>
              <a:rPr lang="en-US" altLang="zh-CN" sz="1800" smtClean="0"/>
              <a:t>Facebook</a:t>
            </a:r>
            <a:r>
              <a:rPr lang="zh-CN" altLang="en-US" sz="1800" smtClean="0"/>
              <a:t>贡献。</a:t>
            </a:r>
          </a:p>
          <a:p>
            <a:pPr>
              <a:buFontTx/>
              <a:buNone/>
            </a:pPr>
            <a:r>
              <a:rPr lang="en-US" altLang="zh-CN" sz="1800" smtClean="0"/>
              <a:t>       Avro</a:t>
            </a:r>
            <a:r>
              <a:rPr lang="zh-CN" altLang="en-US" sz="1800" smtClean="0"/>
              <a:t>：新的数据序列化格式与传输工具，将逐步取代</a:t>
            </a:r>
            <a:r>
              <a:rPr lang="en-US" altLang="zh-CN" sz="1800" smtClean="0"/>
              <a:t>Hadoop</a:t>
            </a:r>
            <a:r>
              <a:rPr lang="zh-CN" altLang="en-US" sz="1800" smtClean="0"/>
              <a:t>原有的</a:t>
            </a:r>
            <a:r>
              <a:rPr lang="en-US" altLang="zh-CN" sz="1800" smtClean="0"/>
              <a:t>IPC</a:t>
            </a:r>
            <a:r>
              <a:rPr lang="zh-CN" altLang="en-US" sz="1800" smtClean="0"/>
              <a:t>机制。</a:t>
            </a:r>
          </a:p>
          <a:p>
            <a:pPr>
              <a:buFontTx/>
              <a:buNone/>
            </a:pPr>
            <a:r>
              <a:rPr lang="en-US" altLang="zh-CN" sz="1800" smtClean="0"/>
              <a:t>      Pig: </a:t>
            </a:r>
            <a:r>
              <a:rPr lang="zh-CN" altLang="en-US" sz="1800" smtClean="0"/>
              <a:t>大数据分析平台，为用户提供多种接口。</a:t>
            </a:r>
          </a:p>
        </p:txBody>
      </p:sp>
      <p:sp>
        <p:nvSpPr>
          <p:cNvPr id="41988" name="标题 1"/>
          <p:cNvSpPr>
            <a:spLocks/>
          </p:cNvSpPr>
          <p:nvPr/>
        </p:nvSpPr>
        <p:spPr bwMode="auto">
          <a:xfrm>
            <a:off x="1547813" y="130175"/>
            <a:ext cx="71389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altLang="zh-CN" sz="360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600">
                <a:solidFill>
                  <a:srgbClr val="E46C0A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62950" cy="4537075"/>
          </a:xfrm>
        </p:spPr>
        <p:txBody>
          <a:bodyPr/>
          <a:lstStyle/>
          <a:p>
            <a:pPr marL="0" indent="0">
              <a:lnSpc>
                <a:spcPct val="250000"/>
              </a:lnSpc>
              <a:buFontTx/>
              <a:buNone/>
            </a:pPr>
            <a:r>
              <a:rPr lang="zh-CN" altLang="en-US" sz="2000" b="1" smtClean="0">
                <a:solidFill>
                  <a:srgbClr val="984807"/>
                </a:solidFill>
              </a:rPr>
              <a:t>一、准备试验环境</a:t>
            </a:r>
            <a:r>
              <a:rPr lang="en-US" altLang="zh-CN" sz="2000" b="1" smtClean="0">
                <a:solidFill>
                  <a:srgbClr val="984807"/>
                </a:solidFill>
              </a:rPr>
              <a:t>(OpenVM</a:t>
            </a:r>
            <a:r>
              <a:rPr lang="zh-CN" altLang="en-US" sz="2000" b="1" smtClean="0">
                <a:solidFill>
                  <a:srgbClr val="984807"/>
                </a:solidFill>
              </a:rPr>
              <a:t>、配置</a:t>
            </a:r>
            <a:r>
              <a:rPr lang="en-US" altLang="zh-CN" sz="2000" b="1" smtClean="0">
                <a:solidFill>
                  <a:srgbClr val="984807"/>
                </a:solidFill>
              </a:rPr>
              <a:t>VPS</a:t>
            </a:r>
            <a:r>
              <a:rPr lang="zh-CN" altLang="en-US" sz="2000" b="1" smtClean="0">
                <a:solidFill>
                  <a:srgbClr val="984807"/>
                </a:solidFill>
              </a:rPr>
              <a:t>等</a:t>
            </a:r>
            <a:r>
              <a:rPr lang="en-US" altLang="zh-CN" sz="2000" b="1" smtClean="0">
                <a:solidFill>
                  <a:srgbClr val="984807"/>
                </a:solidFill>
              </a:rPr>
              <a:t>)</a:t>
            </a:r>
          </a:p>
          <a:p>
            <a:pPr marL="0" indent="0">
              <a:lnSpc>
                <a:spcPct val="250000"/>
              </a:lnSpc>
              <a:buFontTx/>
              <a:buNone/>
            </a:pPr>
            <a:r>
              <a:rPr lang="zh-CN" altLang="en-US" sz="2000" b="1" smtClean="0">
                <a:solidFill>
                  <a:srgbClr val="984807"/>
                </a:solidFill>
              </a:rPr>
              <a:t>二、安装</a:t>
            </a:r>
            <a:r>
              <a:rPr lang="en-US" altLang="zh-CN" sz="2000" b="1" smtClean="0">
                <a:solidFill>
                  <a:srgbClr val="984807"/>
                </a:solidFill>
              </a:rPr>
              <a:t>Hadoop</a:t>
            </a:r>
            <a:r>
              <a:rPr lang="zh-CN" altLang="en-US" sz="2000" b="1" smtClean="0">
                <a:solidFill>
                  <a:srgbClr val="984807"/>
                </a:solidFill>
              </a:rPr>
              <a:t>集群</a:t>
            </a:r>
            <a:endParaRPr lang="en-US" altLang="zh-CN" sz="2000" b="1" smtClean="0">
              <a:solidFill>
                <a:srgbClr val="984807"/>
              </a:solidFill>
            </a:endParaRPr>
          </a:p>
          <a:p>
            <a:pPr marL="0" indent="0">
              <a:lnSpc>
                <a:spcPct val="250000"/>
              </a:lnSpc>
              <a:buFontTx/>
              <a:buNone/>
            </a:pPr>
            <a:r>
              <a:rPr lang="zh-CN" altLang="en-US" sz="2000" b="1" smtClean="0">
                <a:solidFill>
                  <a:srgbClr val="984807"/>
                </a:solidFill>
              </a:rPr>
              <a:t>三、配置、运行</a:t>
            </a:r>
            <a:r>
              <a:rPr lang="en-US" altLang="zh-CN" sz="2000" b="1" smtClean="0">
                <a:solidFill>
                  <a:srgbClr val="984807"/>
                </a:solidFill>
              </a:rPr>
              <a:t>Hadoop</a:t>
            </a:r>
            <a:endParaRPr lang="zh-CN" altLang="en-US" sz="2000" b="1" smtClean="0">
              <a:solidFill>
                <a:srgbClr val="984807"/>
              </a:solidFill>
            </a:endParaRPr>
          </a:p>
          <a:p>
            <a:pPr marL="0" indent="0">
              <a:lnSpc>
                <a:spcPct val="250000"/>
              </a:lnSpc>
              <a:buFontTx/>
              <a:buNone/>
            </a:pPr>
            <a:r>
              <a:rPr lang="zh-CN" altLang="en-US" sz="2000" b="1" smtClean="0">
                <a:solidFill>
                  <a:srgbClr val="984807"/>
                </a:solidFill>
              </a:rPr>
              <a:t>四、并行计算</a:t>
            </a:r>
            <a:r>
              <a:rPr lang="en-US" altLang="zh-CN" sz="2000" b="1" smtClean="0">
                <a:solidFill>
                  <a:srgbClr val="984807"/>
                </a:solidFill>
              </a:rPr>
              <a:t>MapReduce </a:t>
            </a:r>
            <a:r>
              <a:rPr lang="zh-CN" altLang="en-US" sz="2000" b="1" smtClean="0">
                <a:solidFill>
                  <a:srgbClr val="984807"/>
                </a:solidFill>
              </a:rPr>
              <a:t>（</a:t>
            </a:r>
            <a:r>
              <a:rPr lang="en-US" altLang="zh-CN" sz="2000" b="1" smtClean="0">
                <a:solidFill>
                  <a:srgbClr val="984807"/>
                </a:solidFill>
              </a:rPr>
              <a:t>java</a:t>
            </a:r>
            <a:r>
              <a:rPr lang="zh-CN" altLang="en-US" sz="2000" b="1" smtClean="0">
                <a:solidFill>
                  <a:srgbClr val="984807"/>
                </a:solidFill>
              </a:rPr>
              <a:t>实例）</a:t>
            </a:r>
          </a:p>
          <a:p>
            <a:pPr marL="0" indent="0">
              <a:lnSpc>
                <a:spcPct val="250000"/>
              </a:lnSpc>
              <a:buFontTx/>
              <a:buNone/>
            </a:pPr>
            <a:endParaRPr lang="en-US" altLang="zh-CN" sz="2000" b="1" smtClean="0">
              <a:solidFill>
                <a:srgbClr val="984807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1547813" y="130175"/>
            <a:ext cx="7138987" cy="777875"/>
          </a:xfrm>
        </p:spPr>
        <p:txBody>
          <a:bodyPr/>
          <a:lstStyle/>
          <a:p>
            <a:pPr algn="r"/>
            <a:r>
              <a:rPr lang="zh-CN" altLang="en-US" smtClean="0"/>
              <a:t>实验准备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、准备工作：</a:t>
            </a:r>
            <a:endParaRPr lang="en-US" altLang="zh-CN" sz="1800" smtClean="0"/>
          </a:p>
          <a:p>
            <a:pPr marL="0" indent="0">
              <a:buFontTx/>
              <a:buNone/>
            </a:pPr>
            <a:r>
              <a:rPr lang="zh-CN" altLang="en-US" sz="1800" smtClean="0"/>
              <a:t>      利用</a:t>
            </a:r>
            <a:r>
              <a:rPr lang="en-US" altLang="zh-CN" sz="1800" smtClean="0"/>
              <a:t>OpenVM</a:t>
            </a:r>
            <a:r>
              <a:rPr lang="zh-CN" altLang="en-US" sz="1800" smtClean="0"/>
              <a:t>将独立主机划分为多部</a:t>
            </a:r>
            <a:r>
              <a:rPr lang="en-US" altLang="zh-CN" sz="1800" smtClean="0"/>
              <a:t>VPS</a:t>
            </a:r>
            <a:r>
              <a:rPr lang="zh-CN" altLang="en-US" sz="1800" smtClean="0"/>
              <a:t>，为构架分布式</a:t>
            </a:r>
            <a:r>
              <a:rPr lang="en-US" altLang="zh-CN" sz="1800" smtClean="0"/>
              <a:t>hadoop</a:t>
            </a:r>
            <a:r>
              <a:rPr lang="zh-CN" altLang="en-US" sz="1800" smtClean="0"/>
              <a:t>集群准备计算机系统。</a:t>
            </a:r>
          </a:p>
          <a:p>
            <a:pPr marL="0" indent="0">
              <a:buFontTx/>
              <a:buNone/>
            </a:pPr>
            <a:endParaRPr lang="en-US" altLang="zh-CN" sz="1800" smtClean="0"/>
          </a:p>
          <a:p>
            <a:pPr marL="0" indent="0">
              <a:buFontTx/>
              <a:buNone/>
            </a:pPr>
            <a:r>
              <a:rPr lang="en-US" altLang="zh-CN" sz="1600" smtClean="0"/>
              <a:t>(1) </a:t>
            </a:r>
            <a:r>
              <a:rPr lang="zh-CN" altLang="zh-CN" sz="1600" smtClean="0"/>
              <a:t>vzctl create 103 --ostemplate centos-6-x86_64  --config basic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(2) vzctl set 103 --onboot yes --save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(3) vzctl set 103 --hostname Hadoop3 --save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(4) vzctl set 103 --ipadd 108.177.192.3 --save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(5)</a:t>
            </a:r>
            <a:r>
              <a:rPr lang="da-DK" altLang="zh-CN" sz="1600" smtClean="0"/>
              <a:t> vzctl set 103 --nameserver 8.8.8.8 --nameserver 8.8.4.4 --save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(6)</a:t>
            </a:r>
            <a:r>
              <a:rPr lang="da-DK" altLang="zh-CN" sz="1600" smtClean="0"/>
              <a:t> </a:t>
            </a:r>
            <a:r>
              <a:rPr lang="en-US" altLang="zh-CN" sz="1600" smtClean="0"/>
              <a:t>vzctl set 103 --privvmpages 2048m:2048m --vmguarpages 1024m:1512m --oomguarpages 1024m:1512m --save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smtClean="0">
                <a:solidFill>
                  <a:srgbClr val="0099FF"/>
                </a:solidFill>
              </a:rPr>
              <a:t>Java</a:t>
            </a:r>
            <a:r>
              <a:rPr lang="zh-CN" altLang="en-US" sz="1800" smtClean="0">
                <a:solidFill>
                  <a:srgbClr val="0099FF"/>
                </a:solidFill>
              </a:rPr>
              <a:t>环境，开源系统大都默认安装</a:t>
            </a:r>
            <a:r>
              <a:rPr lang="en-US" altLang="zh-CN" sz="1800" smtClean="0">
                <a:solidFill>
                  <a:srgbClr val="0099FF"/>
                </a:solidFill>
              </a:rPr>
              <a:t>OpenJDK</a:t>
            </a:r>
            <a:r>
              <a:rPr lang="zh-CN" altLang="en-US" sz="1800" smtClean="0">
                <a:solidFill>
                  <a:srgbClr val="0099FF"/>
                </a:solidFill>
              </a:rPr>
              <a:t>作为</a:t>
            </a:r>
            <a:r>
              <a:rPr lang="en-US" altLang="zh-CN" sz="1800" smtClean="0">
                <a:solidFill>
                  <a:srgbClr val="0099FF"/>
                </a:solidFill>
              </a:rPr>
              <a:t>Java</a:t>
            </a:r>
            <a:r>
              <a:rPr lang="zh-CN" altLang="en-US" sz="1800" smtClean="0">
                <a:solidFill>
                  <a:srgbClr val="0099FF"/>
                </a:solidFill>
              </a:rPr>
              <a:t>虚拟机。但有些</a:t>
            </a:r>
            <a:r>
              <a:rPr lang="en-US" altLang="zh-CN" sz="1800" smtClean="0">
                <a:solidFill>
                  <a:srgbClr val="0099FF"/>
                </a:solidFill>
              </a:rPr>
              <a:t>JAVA</a:t>
            </a:r>
            <a:r>
              <a:rPr lang="zh-CN" altLang="en-US" sz="1800" smtClean="0">
                <a:solidFill>
                  <a:srgbClr val="0099FF"/>
                </a:solidFill>
              </a:rPr>
              <a:t>特性是不受其支持的，为统一标准，还是应用采用官方提供的</a:t>
            </a:r>
            <a:r>
              <a:rPr lang="en-US" altLang="zh-CN" sz="1800" smtClean="0">
                <a:solidFill>
                  <a:srgbClr val="0099FF"/>
                </a:solidFill>
              </a:rPr>
              <a:t>Java</a:t>
            </a:r>
            <a:r>
              <a:rPr lang="zh-CN" altLang="en-US" sz="1800" smtClean="0">
                <a:solidFill>
                  <a:srgbClr val="0099FF"/>
                </a:solidFill>
              </a:rPr>
              <a:t>虚拟机。</a:t>
            </a:r>
            <a:endParaRPr lang="zh-CN" altLang="en-US" smtClean="0">
              <a:solidFill>
                <a:srgbClr val="0099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 smtClean="0"/>
              <a:t>这里安装的是： </a:t>
            </a:r>
            <a:r>
              <a:rPr lang="en-US" altLang="zh-CN" sz="1600" smtClean="0"/>
              <a:t>java version "1.6.0_33“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 smtClean="0"/>
              <a:t>将其配置到 </a:t>
            </a:r>
            <a:r>
              <a:rPr lang="en-US" altLang="zh-CN" sz="1600" smtClean="0"/>
              <a:t>/etc/profile </a:t>
            </a:r>
            <a:r>
              <a:rPr lang="zh-CN" altLang="en-US" sz="1600" smtClean="0"/>
              <a:t>全局变量：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smtClean="0"/>
              <a:t>JAVA_HOME=/usr/java/jdk1.6.0_33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smtClean="0"/>
              <a:t>CLASSPATH=.:$JAVA_HOME/lib/tools.jar:$JAVA_HOME/lib/dt.jar:$JAVA_HOME/jre/lib/rt.jar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smtClean="0"/>
              <a:t>PATH=$JAVA_HOME/bin:$PATH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smtClean="0"/>
              <a:t>export JAVA_HOME CLASSPATH PATH</a:t>
            </a:r>
          </a:p>
          <a:p>
            <a:pPr>
              <a:lnSpc>
                <a:spcPct val="90000"/>
              </a:lnSpc>
            </a:pPr>
            <a:endParaRPr lang="zh-CN" altLang="en-US" sz="16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 smtClean="0">
                <a:solidFill>
                  <a:srgbClr val="0099FF"/>
                </a:solidFill>
              </a:rPr>
              <a:t>为方便通信，修改 </a:t>
            </a:r>
            <a:r>
              <a:rPr lang="en-US" altLang="zh-CN" sz="1600" smtClean="0">
                <a:solidFill>
                  <a:srgbClr val="0099FF"/>
                </a:solidFill>
              </a:rPr>
              <a:t>/etc/hosts</a:t>
            </a:r>
            <a:r>
              <a:rPr lang="zh-CN" altLang="en-US" sz="1600" smtClean="0">
                <a:solidFill>
                  <a:srgbClr val="0099FF"/>
                </a:solidFill>
              </a:rPr>
              <a:t>，增加如下信息</a:t>
            </a:r>
            <a:r>
              <a:rPr lang="en-US" altLang="zh-CN" sz="1600" smtClean="0">
                <a:solidFill>
                  <a:srgbClr val="0099FF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zh-CN" sz="1600" smtClean="0"/>
              <a:t>108.177.192.3 hadoop3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zh-CN" sz="1600" smtClean="0"/>
              <a:t>108.177.192.4 hadoop4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zh-CN" sz="1600" smtClean="0"/>
              <a:t>108.177.192.5 hadoop5</a:t>
            </a:r>
            <a:endParaRPr lang="en-US" altLang="zh-CN" sz="16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 smtClean="0">
                <a:solidFill>
                  <a:srgbClr val="0099FF"/>
                </a:solidFill>
              </a:rPr>
              <a:t>创建</a:t>
            </a:r>
            <a:r>
              <a:rPr lang="en-US" altLang="zh-CN" sz="1600" smtClean="0">
                <a:solidFill>
                  <a:srgbClr val="0099FF"/>
                </a:solidFill>
              </a:rPr>
              <a:t>hadoop</a:t>
            </a:r>
            <a:r>
              <a:rPr lang="zh-CN" altLang="en-US" sz="1600" smtClean="0">
                <a:solidFill>
                  <a:srgbClr val="0099FF"/>
                </a:solidFill>
              </a:rPr>
              <a:t>用户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smtClean="0"/>
              <a:t>groupadd hadoop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smtClean="0"/>
              <a:t>adduser hadoop -g hadoop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smtClean="0"/>
              <a:t>passwd hadoop</a:t>
            </a:r>
            <a:endParaRPr lang="zh-CN" altLang="en-US" sz="1800" smtClean="0"/>
          </a:p>
        </p:txBody>
      </p:sp>
      <p:sp>
        <p:nvSpPr>
          <p:cNvPr id="40964" name="标题 1"/>
          <p:cNvSpPr>
            <a:spLocks/>
          </p:cNvSpPr>
          <p:nvPr/>
        </p:nvSpPr>
        <p:spPr bwMode="auto">
          <a:xfrm>
            <a:off x="1547813" y="130175"/>
            <a:ext cx="71389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实验准备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1692275" y="0"/>
            <a:ext cx="7138988" cy="777875"/>
          </a:xfrm>
        </p:spPr>
        <p:txBody>
          <a:bodyPr/>
          <a:lstStyle/>
          <a:p>
            <a:pPr algn="r"/>
            <a:r>
              <a:rPr lang="zh-CN" altLang="en-US" sz="3200" smtClean="0"/>
              <a:t>实验准备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0006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1600" smtClean="0"/>
              <a:t>创建并配置好一份</a:t>
            </a:r>
            <a:r>
              <a:rPr lang="en-US" altLang="zh-CN" sz="1600" smtClean="0"/>
              <a:t>VPS</a:t>
            </a:r>
            <a:r>
              <a:rPr lang="zh-CN" altLang="en-US" sz="1600" smtClean="0"/>
              <a:t>实例后，就将其复制多份，然后改计算机名和</a:t>
            </a:r>
            <a:r>
              <a:rPr lang="en-US" altLang="zh-CN" sz="1600" smtClean="0"/>
              <a:t>IP</a:t>
            </a:r>
            <a:r>
              <a:rPr lang="zh-CN" altLang="en-US" sz="1600" smtClean="0"/>
              <a:t>地址就可以拥有多部</a:t>
            </a:r>
            <a:r>
              <a:rPr lang="en-US" altLang="zh-CN" sz="1600" smtClean="0"/>
              <a:t>VPS</a:t>
            </a:r>
            <a:endParaRPr lang="zh-CN" altLang="en-US" sz="1600" smtClean="0"/>
          </a:p>
          <a:p>
            <a:pPr marL="0" indent="0">
              <a:buFontTx/>
              <a:buNone/>
            </a:pPr>
            <a:r>
              <a:rPr lang="en-US" altLang="zh-CN" sz="1600" smtClean="0"/>
              <a:t>#cd /vz/private/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#cp -R 103 104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#cp -R 103 105</a:t>
            </a:r>
          </a:p>
          <a:p>
            <a:pPr marL="0" indent="0"/>
            <a:endParaRPr lang="en-US" altLang="zh-CN" sz="1600" smtClean="0"/>
          </a:p>
          <a:p>
            <a:pPr marL="0" indent="0">
              <a:buFontTx/>
              <a:buNone/>
            </a:pPr>
            <a:r>
              <a:rPr lang="en-US" altLang="zh-CN" sz="1600" smtClean="0"/>
              <a:t>#mkdir /vz/root/104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#mkdir /vz/root/105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#cd /etc/vz/conf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#cp 103.conf  104.conf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#cp 103.conf  105.conf</a:t>
            </a:r>
            <a:endParaRPr lang="zh-CN" altLang="en-US" sz="1600" smtClean="0"/>
          </a:p>
          <a:p>
            <a:pPr marL="0" indent="0">
              <a:buFontTx/>
              <a:buNone/>
            </a:pPr>
            <a:endParaRPr lang="en-US" altLang="zh-CN" sz="1600" smtClean="0"/>
          </a:p>
          <a:p>
            <a:pPr marL="0" indent="0">
              <a:buFontTx/>
              <a:buNone/>
            </a:pPr>
            <a:r>
              <a:rPr lang="en-US" altLang="zh-CN" sz="1600" smtClean="0"/>
              <a:t>#vi 104.conf   #hostname</a:t>
            </a:r>
            <a:r>
              <a:rPr lang="zh-CN" altLang="en-US" sz="1600" smtClean="0"/>
              <a:t>改为 </a:t>
            </a:r>
            <a:r>
              <a:rPr lang="en-US" altLang="zh-CN" sz="1600" smtClean="0"/>
              <a:t>hadoop4</a:t>
            </a:r>
            <a:r>
              <a:rPr lang="zh-CN" altLang="en-US" sz="1600" smtClean="0"/>
              <a:t>， </a:t>
            </a:r>
            <a:r>
              <a:rPr lang="en-US" altLang="zh-CN" sz="1600" smtClean="0"/>
              <a:t>IP: 108.177.192.4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#vi 105.conf   #hostname</a:t>
            </a:r>
            <a:r>
              <a:rPr lang="zh-CN" altLang="en-US" sz="1600" smtClean="0"/>
              <a:t>改为 </a:t>
            </a:r>
            <a:r>
              <a:rPr lang="en-US" altLang="zh-CN" sz="1600" smtClean="0"/>
              <a:t>hadoop5</a:t>
            </a:r>
            <a:r>
              <a:rPr lang="zh-CN" altLang="en-US" sz="1600" smtClean="0"/>
              <a:t>， </a:t>
            </a:r>
            <a:r>
              <a:rPr lang="en-US" altLang="zh-CN" sz="1600" smtClean="0"/>
              <a:t>IP: 108.177.192.5</a:t>
            </a:r>
          </a:p>
          <a:p>
            <a:pPr marL="0" indent="0">
              <a:buFontTx/>
              <a:buNone/>
            </a:pPr>
            <a:r>
              <a:rPr lang="zh-CN" altLang="en-US" sz="1600" smtClean="0">
                <a:solidFill>
                  <a:srgbClr val="0099FF"/>
                </a:solidFill>
              </a:rPr>
              <a:t>这样，我们就有了本次实验用的三部</a:t>
            </a:r>
            <a:r>
              <a:rPr lang="en-US" altLang="zh-CN" sz="1600" smtClean="0">
                <a:solidFill>
                  <a:srgbClr val="0099FF"/>
                </a:solidFill>
              </a:rPr>
              <a:t>VPS</a:t>
            </a:r>
            <a:r>
              <a:rPr lang="zh-CN" altLang="en-US" sz="1600" smtClean="0">
                <a:solidFill>
                  <a:srgbClr val="0099FF"/>
                </a:solidFill>
              </a:rPr>
              <a:t>。。。，启动</a:t>
            </a:r>
            <a:r>
              <a:rPr lang="en-US" altLang="zh-CN" sz="1600" smtClean="0">
                <a:solidFill>
                  <a:srgbClr val="0099FF"/>
                </a:solidFill>
              </a:rPr>
              <a:t>VPS: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vzctl start 103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vzctl start 104</a:t>
            </a:r>
          </a:p>
          <a:p>
            <a:pPr marL="0" indent="0">
              <a:buFontTx/>
              <a:buNone/>
            </a:pPr>
            <a:r>
              <a:rPr lang="en-US" altLang="zh-CN" sz="1600" smtClean="0"/>
              <a:t>vzctl start 105</a:t>
            </a:r>
          </a:p>
          <a:p>
            <a:pPr marL="0" indent="0">
              <a:buFontTx/>
              <a:buNone/>
            </a:pPr>
            <a:endParaRPr lang="zh-CN" altLang="en-US" sz="160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84725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mtClean="0">
              <a:solidFill>
                <a:srgbClr val="E46C0A"/>
              </a:solidFill>
            </a:endParaRPr>
          </a:p>
          <a:p>
            <a:pPr marL="0" indent="0">
              <a:buFontTx/>
              <a:buNone/>
            </a:pPr>
            <a:endParaRPr lang="en-US" altLang="zh-CN" smtClean="0">
              <a:solidFill>
                <a:srgbClr val="E46C0A"/>
              </a:solidFill>
            </a:endParaRPr>
          </a:p>
          <a:p>
            <a:pPr marL="0" indent="0">
              <a:buFontTx/>
              <a:buNone/>
            </a:pPr>
            <a:r>
              <a:rPr lang="en-US" altLang="zh-CN" smtClean="0">
                <a:solidFill>
                  <a:srgbClr val="E46C0A"/>
                </a:solidFill>
              </a:rPr>
              <a:t>PPT</a:t>
            </a:r>
            <a:r>
              <a:rPr lang="zh-CN" altLang="en-US" smtClean="0">
                <a:solidFill>
                  <a:srgbClr val="E46C0A"/>
                </a:solidFill>
              </a:rPr>
              <a:t>里不好排版，详见 </a:t>
            </a:r>
            <a:r>
              <a:rPr lang="en-US" altLang="zh-CN" smtClean="0">
                <a:solidFill>
                  <a:srgbClr val="E46C0A"/>
                </a:solidFill>
              </a:rPr>
              <a:t>《Hadoop</a:t>
            </a:r>
            <a:r>
              <a:rPr lang="zh-CN" altLang="en-US" smtClean="0">
                <a:solidFill>
                  <a:srgbClr val="E46C0A"/>
                </a:solidFill>
              </a:rPr>
              <a:t>安装</a:t>
            </a:r>
            <a:r>
              <a:rPr lang="en-US" altLang="zh-CN" smtClean="0">
                <a:solidFill>
                  <a:srgbClr val="E46C0A"/>
                </a:solidFill>
              </a:rPr>
              <a:t>.wps》</a:t>
            </a:r>
          </a:p>
          <a:p>
            <a:pPr marL="0" indent="0">
              <a:buFontTx/>
              <a:buNone/>
            </a:pPr>
            <a:endParaRPr lang="en-US" altLang="zh-CN" smtClean="0">
              <a:solidFill>
                <a:srgbClr val="E46C0A"/>
              </a:solidFill>
            </a:endParaRPr>
          </a:p>
          <a:p>
            <a:pPr marL="0" indent="0">
              <a:buFontTx/>
              <a:buNone/>
            </a:pPr>
            <a:endParaRPr lang="en-US" altLang="zh-CN" sz="160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endParaRPr lang="en-US" altLang="zh-CN" sz="1600" smtClean="0"/>
          </a:p>
        </p:txBody>
      </p:sp>
      <p:sp>
        <p:nvSpPr>
          <p:cNvPr id="22532" name="标题 1"/>
          <p:cNvSpPr>
            <a:spLocks/>
          </p:cNvSpPr>
          <p:nvPr/>
        </p:nvSpPr>
        <p:spPr bwMode="auto">
          <a:xfrm>
            <a:off x="1692275" y="0"/>
            <a:ext cx="71389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安装、配置</a:t>
            </a:r>
            <a:r>
              <a:rPr lang="en-US" altLang="zh-CN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US" altLang="zh-CN" smtClean="0"/>
              <a:t>bin/start-all.sh  </a:t>
            </a:r>
            <a:r>
              <a:rPr lang="zh-CN" altLang="en-US" smtClean="0"/>
              <a:t>若无异常报错，并以 </a:t>
            </a:r>
            <a:r>
              <a:rPr lang="en-US" altLang="zh-CN" smtClean="0"/>
              <a:t>jps </a:t>
            </a:r>
            <a:r>
              <a:rPr lang="zh-CN" altLang="en-US" smtClean="0"/>
              <a:t>查看</a:t>
            </a:r>
            <a:r>
              <a:rPr lang="en-US" altLang="zh-CN" smtClean="0"/>
              <a:t>java</a:t>
            </a:r>
            <a:r>
              <a:rPr lang="zh-CN" altLang="en-US" smtClean="0"/>
              <a:t>进程。若正常，就可以给集群提交任务了。</a:t>
            </a:r>
          </a:p>
          <a:p>
            <a:endParaRPr lang="zh-CN" altLang="en-US" smtClean="0"/>
          </a:p>
          <a:p>
            <a:r>
              <a:rPr lang="zh-CN" altLang="en-US" smtClean="0"/>
              <a:t>这里，我们写份简单的</a:t>
            </a:r>
            <a:r>
              <a:rPr lang="en-US" altLang="zh-CN" smtClean="0"/>
              <a:t>Java</a:t>
            </a:r>
            <a:r>
              <a:rPr lang="zh-CN" altLang="en-US" smtClean="0"/>
              <a:t>程序，实现一下</a:t>
            </a:r>
            <a:r>
              <a:rPr lang="en-US" altLang="zh-CN" smtClean="0"/>
              <a:t>MapReduce</a:t>
            </a:r>
            <a:r>
              <a:rPr lang="zh-CN" altLang="en-US" smtClean="0"/>
              <a:t>。。。。。。</a:t>
            </a:r>
          </a:p>
          <a:p>
            <a:endParaRPr lang="zh-CN" altLang="en-US" smtClean="0"/>
          </a:p>
        </p:txBody>
      </p:sp>
      <p:sp>
        <p:nvSpPr>
          <p:cNvPr id="43012" name="标题 1"/>
          <p:cNvSpPr>
            <a:spLocks/>
          </p:cNvSpPr>
          <p:nvPr/>
        </p:nvSpPr>
        <p:spPr bwMode="auto">
          <a:xfrm>
            <a:off x="1692275" y="0"/>
            <a:ext cx="71389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集群 </a:t>
            </a:r>
            <a:r>
              <a:rPr lang="en-US" altLang="zh-CN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&amp;&amp; MapR</a:t>
            </a:r>
            <a:r>
              <a:rPr lang="zh-CN" altLang="en-US" sz="3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0099FF">
            <a:alpha val="81961"/>
          </a:srgbClr>
        </a:solidFill>
        <a:ln w="9525">
          <a:solidFill>
            <a:srgbClr val="FFFFFF"/>
          </a:solidFill>
          <a:miter lim="800000"/>
          <a:headEnd/>
          <a:tailEnd/>
        </a:ln>
        <a:effectLst/>
      </a:spPr>
      <a:bodyPr wrap="square" lIns="72000" tIns="72000" rIns="72000" bIns="72000" anchor="ctr" anchorCtr="0">
        <a:noAutofit/>
      </a:bodyPr>
      <a:lstStyle>
        <a:defPPr marL="228600" indent="-228600" fontAlgn="ctr">
          <a:defRPr sz="1400" dirty="0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892</Words>
  <Application>Microsoft Office PowerPoint</Application>
  <PresentationFormat>全屏显示(4:3)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微软雅黑</vt:lpstr>
      <vt:lpstr>Calibri</vt:lpstr>
      <vt:lpstr>Verdana</vt:lpstr>
      <vt:lpstr>Wingdings</vt:lpstr>
      <vt:lpstr>默认设计模板</vt:lpstr>
      <vt:lpstr>默认设计模板</vt:lpstr>
      <vt:lpstr>大数据之初识Hadoop 讨论分享会议</vt:lpstr>
      <vt:lpstr>Hadoop简介</vt:lpstr>
      <vt:lpstr>幻灯片 3</vt:lpstr>
      <vt:lpstr>幻灯片 4</vt:lpstr>
      <vt:lpstr>实验准备</vt:lpstr>
      <vt:lpstr>幻灯片 6</vt:lpstr>
      <vt:lpstr>实验准备</vt:lpstr>
      <vt:lpstr>幻灯片 8</vt:lpstr>
      <vt:lpstr>幻灯片 9</vt:lpstr>
      <vt:lpstr>幻灯片 10</vt:lpstr>
      <vt:lpstr>幻灯片 11</vt:lpstr>
    </vt:vector>
  </TitlesOfParts>
  <Company>BRUNO STUDIO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BRUNO</dc:creator>
  <cp:lastModifiedBy>微软用户</cp:lastModifiedBy>
  <cp:revision>1036</cp:revision>
  <dcterms:created xsi:type="dcterms:W3CDTF">2009-02-03T07:18:30Z</dcterms:created>
  <dcterms:modified xsi:type="dcterms:W3CDTF">2012-12-03T06:23:11Z</dcterms:modified>
</cp:coreProperties>
</file>