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5F895-EAF4-48AD-BE3B-0444771D8251}" type="datetimeFigureOut">
              <a:rPr lang="es-ES" smtClean="0"/>
              <a:t>24/02/2014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82A9-BC5D-43D1-BA95-BD17A21CBA0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A82A9-BC5D-43D1-BA95-BD17A21CBA09}" type="slidenum">
              <a:rPr lang="es-ES" smtClean="0"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t>24/02/2014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t>24/02/2014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t>24/02/2014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t>24/02/2014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t>24/02/2014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t>24/02/2014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t>24/02/2014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t>24/02/2014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t>24/02/2014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t>24/02/2014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1831A6-6E9E-410E-B804-A816D3263570}" type="datetimeFigureOut">
              <a:rPr lang="es-ES" smtClean="0"/>
              <a:t>24/02/2014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DA0125-D534-4741-A159-D49E7D7ACFF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1831A6-6E9E-410E-B804-A816D3263570}" type="datetimeFigureOut">
              <a:rPr lang="es-ES" smtClean="0"/>
              <a:t>24/02/2014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5DA0125-D534-4741-A159-D49E7D7ACFFB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42976" y="214290"/>
            <a:ext cx="8001024" cy="1472184"/>
          </a:xfrm>
        </p:spPr>
        <p:txBody>
          <a:bodyPr/>
          <a:lstStyle/>
          <a:p>
            <a:r>
              <a:rPr lang="es-ES" dirty="0" smtClean="0"/>
              <a:t>Servicio Web “Carrito eficiente”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28728" y="271462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-Pablo Pizarro Aguilar</a:t>
            </a:r>
          </a:p>
          <a:p>
            <a:r>
              <a:rPr lang="es-ES" dirty="0" smtClean="0"/>
              <a:t>-Jon </a:t>
            </a:r>
            <a:r>
              <a:rPr lang="es-ES" dirty="0" err="1" smtClean="0"/>
              <a:t>Senra</a:t>
            </a:r>
            <a:r>
              <a:rPr lang="es-ES" dirty="0" smtClean="0"/>
              <a:t> </a:t>
            </a:r>
            <a:r>
              <a:rPr lang="es-ES" dirty="0" err="1" smtClean="0"/>
              <a:t>Dearle</a:t>
            </a:r>
            <a:endParaRPr lang="es-ES" dirty="0" smtClean="0"/>
          </a:p>
          <a:p>
            <a:r>
              <a:rPr lang="es-ES" dirty="0" smtClean="0"/>
              <a:t>-José Pablo Hernández Valenciano</a:t>
            </a:r>
          </a:p>
          <a:p>
            <a:r>
              <a:rPr lang="es-ES" dirty="0" smtClean="0"/>
              <a:t>-José Antonio </a:t>
            </a:r>
            <a:r>
              <a:rPr lang="es-ES" dirty="0" err="1" smtClean="0"/>
              <a:t>Such</a:t>
            </a:r>
            <a:r>
              <a:rPr lang="es-ES" dirty="0" smtClean="0"/>
              <a:t> </a:t>
            </a:r>
            <a:r>
              <a:rPr lang="es-ES" dirty="0" err="1" smtClean="0"/>
              <a:t>Llinas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500430" y="4857760"/>
            <a:ext cx="25218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9600" b="1" dirty="0" smtClean="0">
                <a:ln w="31550" cmpd="sng">
                  <a:gradFill>
                    <a:gsLst>
                      <a:gs pos="70000">
                        <a:srgbClr val="475A8D">
                          <a:shade val="50000"/>
                          <a:satMod val="190000"/>
                        </a:srgbClr>
                      </a:gs>
                      <a:gs pos="0">
                        <a:srgbClr val="475A8D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475A8D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PJ</a:t>
            </a:r>
            <a:r>
              <a:rPr lang="es-ES" sz="9600" b="1" baseline="3000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</a:t>
            </a:r>
            <a:endParaRPr lang="es-ES" sz="9600" b="1" dirty="0">
              <a:ln w="31550" cmpd="sng">
                <a:gradFill>
                  <a:gsLst>
                    <a:gs pos="70000">
                      <a:srgbClr val="475A8D">
                        <a:shade val="50000"/>
                        <a:satMod val="190000"/>
                      </a:srgbClr>
                    </a:gs>
                    <a:gs pos="0">
                      <a:srgbClr val="475A8D">
                        <a:tint val="77000"/>
                        <a:satMod val="18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475A8D">
                  <a:tint val="15000"/>
                  <a:satMod val="200000"/>
                </a:srgb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357818" y="59293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®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(*)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728" y="2357430"/>
            <a:ext cx="7498080" cy="4800600"/>
          </a:xfrm>
        </p:spPr>
        <p:txBody>
          <a:bodyPr>
            <a:normAutofit/>
          </a:bodyPr>
          <a:lstStyle/>
          <a:p>
            <a:r>
              <a:rPr lang="es-ES" sz="2800" b="1" dirty="0" smtClean="0"/>
              <a:t>Ayudante</a:t>
            </a:r>
            <a:r>
              <a:rPr lang="es-ES" sz="2800" dirty="0" smtClean="0"/>
              <a:t>. Se rechaza debido a que es muy costoso en cuanto a recursos y desarrollo. Además, la complejidad de la web no requiere esta inversión.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no Funcionales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b="1" dirty="0" smtClean="0"/>
              <a:t>	</a:t>
            </a:r>
          </a:p>
          <a:p>
            <a:pPr>
              <a:buNone/>
            </a:pPr>
            <a:r>
              <a:rPr lang="es-ES" sz="2800" b="1" dirty="0" smtClean="0"/>
              <a:t>	</a:t>
            </a:r>
            <a:r>
              <a:rPr lang="es-ES" sz="2800" b="1" u="sng" dirty="0" smtClean="0"/>
              <a:t>Fiabilidad</a:t>
            </a:r>
            <a:endParaRPr lang="es-ES" sz="2800" u="sng" dirty="0" smtClean="0"/>
          </a:p>
          <a:p>
            <a:pPr lvl="0"/>
            <a:r>
              <a:rPr lang="es-ES" sz="2800" b="1" dirty="0" smtClean="0"/>
              <a:t>Disponibilidad. </a:t>
            </a:r>
            <a:r>
              <a:rPr lang="es-ES" sz="2800" dirty="0" smtClean="0"/>
              <a:t>El sistema debe tener una disponibilidad del 98% (24/7).</a:t>
            </a:r>
          </a:p>
          <a:p>
            <a:pPr>
              <a:buNone/>
            </a:pPr>
            <a:r>
              <a:rPr lang="es-ES" sz="2800" b="1" dirty="0" smtClean="0"/>
              <a:t>	</a:t>
            </a:r>
            <a:endParaRPr lang="es-ES" sz="2800" b="1" dirty="0" smtClean="0"/>
          </a:p>
          <a:p>
            <a:pPr>
              <a:buNone/>
            </a:pPr>
            <a:r>
              <a:rPr lang="es-ES" sz="2800" b="1" dirty="0" smtClean="0"/>
              <a:t>	</a:t>
            </a:r>
            <a:r>
              <a:rPr lang="es-ES" sz="2800" b="1" u="sng" dirty="0" smtClean="0"/>
              <a:t>Usabilidad</a:t>
            </a:r>
            <a:endParaRPr lang="es-ES" sz="2800" u="sng" dirty="0" smtClean="0"/>
          </a:p>
          <a:p>
            <a:pPr lvl="0"/>
            <a:r>
              <a:rPr lang="es-ES" sz="2800" b="1" dirty="0" smtClean="0"/>
              <a:t>Conexión. </a:t>
            </a:r>
            <a:r>
              <a:rPr lang="es-ES" sz="2800" dirty="0" smtClean="0"/>
              <a:t>El usuario debe estar conectado a internet para utilizar la aplicación.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no Funcionales (II)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800" b="1" dirty="0" smtClean="0"/>
              <a:t>	</a:t>
            </a:r>
            <a:r>
              <a:rPr lang="es-ES" sz="2800" b="1" u="sng" dirty="0" err="1" smtClean="0"/>
              <a:t>Mantenibilidad</a:t>
            </a:r>
            <a:endParaRPr lang="es-ES" sz="2800" u="sng" dirty="0" smtClean="0"/>
          </a:p>
          <a:p>
            <a:pPr lvl="0"/>
            <a:endParaRPr lang="es-ES" sz="2800" b="1" dirty="0" smtClean="0"/>
          </a:p>
          <a:p>
            <a:pPr lvl="0"/>
            <a:r>
              <a:rPr lang="es-ES" sz="2800" b="1" dirty="0" smtClean="0"/>
              <a:t>Actualización</a:t>
            </a:r>
            <a:r>
              <a:rPr lang="es-ES" sz="2800" dirty="0" smtClean="0"/>
              <a:t>. Nuestra empresa se debe encargar del mantenimiento y actualización de la base de datos</a:t>
            </a:r>
            <a:r>
              <a:rPr lang="es-ES" sz="2800" dirty="0" smtClean="0"/>
              <a:t>.</a:t>
            </a:r>
          </a:p>
          <a:p>
            <a:pPr lvl="0"/>
            <a:endParaRPr lang="es-ES" sz="2800" dirty="0" smtClean="0"/>
          </a:p>
          <a:p>
            <a:pPr lvl="0"/>
            <a:r>
              <a:rPr lang="es-ES" sz="2800" b="1" dirty="0" smtClean="0"/>
              <a:t>Errores</a:t>
            </a:r>
            <a:r>
              <a:rPr lang="es-ES" sz="2800" dirty="0" smtClean="0"/>
              <a:t>. Nuestra empresa debe proporcionar soporte ante errores</a:t>
            </a:r>
            <a:r>
              <a:rPr lang="es-ES" sz="2800" dirty="0" smtClean="0"/>
              <a:t>.</a:t>
            </a:r>
          </a:p>
          <a:p>
            <a:pPr>
              <a:buNone/>
            </a:pPr>
            <a:r>
              <a:rPr lang="es-ES" sz="2800" b="1" dirty="0" smtClean="0"/>
              <a:t>	</a:t>
            </a:r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Requisitos no Funcionales (</a:t>
            </a:r>
            <a:r>
              <a:rPr lang="es-ES" dirty="0" smtClean="0"/>
              <a:t>III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" sz="3000" b="1" dirty="0" smtClean="0"/>
              <a:t>	</a:t>
            </a:r>
            <a:r>
              <a:rPr lang="es-ES" sz="3000" b="1" u="sng" dirty="0" smtClean="0"/>
              <a:t>Portabilidad</a:t>
            </a:r>
            <a:endParaRPr lang="es-ES" sz="3000" u="sng" dirty="0" smtClean="0"/>
          </a:p>
          <a:p>
            <a:pPr lvl="0"/>
            <a:r>
              <a:rPr lang="es-ES" sz="3000" b="1" dirty="0" smtClean="0"/>
              <a:t>Portabilidad</a:t>
            </a:r>
            <a:r>
              <a:rPr lang="es-ES" sz="3000" dirty="0" smtClean="0"/>
              <a:t>. Al ser una aplicación web esta puede ser accesible desde cualquier navegador y desde cualquier sistema operativo</a:t>
            </a:r>
            <a:r>
              <a:rPr lang="es-ES" sz="3000" dirty="0" smtClean="0"/>
              <a:t>.</a:t>
            </a:r>
          </a:p>
          <a:p>
            <a:pPr lvl="0"/>
            <a:endParaRPr lang="es-ES" sz="3000" dirty="0" smtClean="0"/>
          </a:p>
          <a:p>
            <a:pPr>
              <a:buNone/>
            </a:pPr>
            <a:r>
              <a:rPr lang="es-ES" sz="3000" b="1" dirty="0" smtClean="0"/>
              <a:t>	</a:t>
            </a:r>
            <a:r>
              <a:rPr lang="es-ES" sz="3000" b="1" u="sng" dirty="0" smtClean="0"/>
              <a:t>Seguridad</a:t>
            </a:r>
            <a:endParaRPr lang="es-ES" sz="3000" u="sng" dirty="0" smtClean="0"/>
          </a:p>
          <a:p>
            <a:pPr lvl="0"/>
            <a:r>
              <a:rPr lang="es-ES" sz="3000" b="1" dirty="0" smtClean="0"/>
              <a:t>Registro 1</a:t>
            </a:r>
            <a:r>
              <a:rPr lang="es-ES" sz="3000" dirty="0" smtClean="0"/>
              <a:t> . El usuario debe registrarse para acceder a la totalidad de los servicios de la web.</a:t>
            </a:r>
          </a:p>
          <a:p>
            <a:pPr lvl="0"/>
            <a:r>
              <a:rPr lang="es-ES" sz="3000" b="1" dirty="0" smtClean="0"/>
              <a:t>Registro 2</a:t>
            </a:r>
            <a:r>
              <a:rPr lang="es-ES" sz="3000" dirty="0" smtClean="0"/>
              <a:t> . El usuario público podrá acceder a una serie de contenidos por definir.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General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95910"/>
          </a:xfrm>
        </p:spPr>
        <p:txBody>
          <a:bodyPr>
            <a:normAutofit/>
          </a:bodyPr>
          <a:lstStyle/>
          <a:p>
            <a:r>
              <a:rPr lang="es-ES" sz="2800" dirty="0" smtClean="0"/>
              <a:t>Servicio que permite asesoramiento a la hora de realizar una compra de supermercado.</a:t>
            </a:r>
          </a:p>
          <a:p>
            <a:endParaRPr lang="es-ES" sz="2800" dirty="0" smtClean="0"/>
          </a:p>
          <a:p>
            <a:r>
              <a:rPr lang="es-ES" sz="2800" dirty="0" smtClean="0"/>
              <a:t>Sugiere compras óptimas en función del precio del producto y la calidad medida por encuestas de usuarios.</a:t>
            </a:r>
          </a:p>
          <a:p>
            <a:endParaRPr lang="es-ES" sz="2800" dirty="0" smtClean="0"/>
          </a:p>
          <a:p>
            <a:r>
              <a:rPr lang="es-ES" sz="2800" dirty="0" smtClean="0"/>
              <a:t>Permite ver la lista de artículos de un supermercado dado.</a:t>
            </a:r>
            <a:endParaRPr lang="es-E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Especificación de Requisitos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45920" y="2057400"/>
            <a:ext cx="7498080" cy="4800600"/>
          </a:xfrm>
        </p:spPr>
        <p:txBody>
          <a:bodyPr/>
          <a:lstStyle/>
          <a:p>
            <a:r>
              <a:rPr lang="es-ES" dirty="0" smtClean="0"/>
              <a:t>Requisitos Generales</a:t>
            </a:r>
          </a:p>
          <a:p>
            <a:endParaRPr lang="es-ES" dirty="0" smtClean="0"/>
          </a:p>
          <a:p>
            <a:r>
              <a:rPr lang="es-ES" dirty="0" smtClean="0"/>
              <a:t>Requisitos Funcionales</a:t>
            </a:r>
          </a:p>
          <a:p>
            <a:endParaRPr lang="es-ES" dirty="0" smtClean="0"/>
          </a:p>
          <a:p>
            <a:r>
              <a:rPr lang="es-ES" dirty="0" smtClean="0"/>
              <a:t>Requisitos No funcionales</a:t>
            </a:r>
          </a:p>
          <a:p>
            <a:endParaRPr lang="es-ES" dirty="0" smtClean="0"/>
          </a:p>
          <a:p>
            <a:r>
              <a:rPr lang="es-ES" dirty="0" smtClean="0"/>
              <a:t>Restricciones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Generales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2800" b="1" dirty="0" smtClean="0"/>
              <a:t>Principal 1</a:t>
            </a:r>
            <a:r>
              <a:rPr lang="es-ES" sz="2800" dirty="0" smtClean="0"/>
              <a:t>: El sistema debe permitir seleccionar un tipo de producto en un menú, proporcionando una sugerencia óptima en base al precio y a la puntuación de las encuestas.  </a:t>
            </a:r>
            <a:endParaRPr lang="es-ES" sz="2800" dirty="0" smtClean="0"/>
          </a:p>
          <a:p>
            <a:pPr lvl="0"/>
            <a:endParaRPr lang="es-ES" sz="2800" dirty="0" smtClean="0"/>
          </a:p>
          <a:p>
            <a:pPr lvl="0"/>
            <a:r>
              <a:rPr lang="es-ES" sz="2800" b="1" dirty="0" smtClean="0"/>
              <a:t>Principal 2</a:t>
            </a:r>
            <a:r>
              <a:rPr lang="es-ES" sz="2800" dirty="0" smtClean="0"/>
              <a:t>: El sistema debe permitir acceder a un catálogo de productos de un supermercado dado y gestionar la lista de la compra. 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800" b="1" dirty="0" smtClean="0"/>
              <a:t>Rechazos</a:t>
            </a:r>
            <a:r>
              <a:rPr lang="es-ES" sz="2800" dirty="0" smtClean="0"/>
              <a:t>: Se debe dar la posibilidad de rechazar una sugerencia de producto o supermercado, y que aparezca en su lugar la siguiente mejor</a:t>
            </a:r>
            <a:r>
              <a:rPr lang="es-ES" sz="2800" dirty="0" smtClean="0"/>
              <a:t>.</a:t>
            </a:r>
          </a:p>
          <a:p>
            <a:pPr lvl="0"/>
            <a:endParaRPr lang="es-ES" sz="2800" dirty="0" smtClean="0"/>
          </a:p>
          <a:p>
            <a:pPr lvl="0"/>
            <a:r>
              <a:rPr lang="es-ES" sz="2800" b="1" dirty="0" err="1" smtClean="0"/>
              <a:t>Login</a:t>
            </a:r>
            <a:r>
              <a:rPr lang="es-ES" sz="2800" dirty="0" smtClean="0"/>
              <a:t>: Debe existir sistema de registro y </a:t>
            </a:r>
            <a:r>
              <a:rPr lang="es-ES" sz="2800" dirty="0" err="1" smtClean="0"/>
              <a:t>login</a:t>
            </a:r>
            <a:r>
              <a:rPr lang="es-ES" sz="2800" dirty="0" smtClean="0"/>
              <a:t> de </a:t>
            </a:r>
            <a:r>
              <a:rPr lang="es-ES" sz="2800" dirty="0" smtClean="0"/>
              <a:t>usuarios.</a:t>
            </a:r>
          </a:p>
          <a:p>
            <a:pPr lvl="1"/>
            <a:r>
              <a:rPr lang="es-ES" sz="2400" b="1" dirty="0" err="1" smtClean="0"/>
              <a:t>Newsletters</a:t>
            </a:r>
            <a:r>
              <a:rPr lang="es-ES" sz="2400" dirty="0" smtClean="0"/>
              <a:t>: Envío de </a:t>
            </a:r>
            <a:r>
              <a:rPr lang="es-ES" sz="2400" dirty="0" err="1" smtClean="0"/>
              <a:t>newsletters</a:t>
            </a:r>
            <a:r>
              <a:rPr lang="es-ES" sz="2400" dirty="0" smtClean="0"/>
              <a:t> con nuevas ofertas  a los usuarios </a:t>
            </a:r>
            <a:r>
              <a:rPr lang="es-ES" sz="2400" dirty="0" smtClean="0"/>
              <a:t>registrados.</a:t>
            </a:r>
            <a:endParaRPr lang="es-ES" sz="2400" dirty="0" smtClean="0"/>
          </a:p>
          <a:p>
            <a:pPr lvl="0"/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</a:t>
            </a:r>
            <a:r>
              <a:rPr lang="es-ES" dirty="0" smtClean="0"/>
              <a:t>(II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z="2800" b="1" dirty="0" smtClean="0"/>
              <a:t>Historial</a:t>
            </a:r>
            <a:r>
              <a:rPr lang="es-ES" sz="2800" dirty="0" smtClean="0"/>
              <a:t>: Se registran las últimas 5 listas de la compra realizadas por un </a:t>
            </a:r>
            <a:r>
              <a:rPr lang="es-ES" sz="2800" dirty="0" smtClean="0"/>
              <a:t>usuario.</a:t>
            </a:r>
          </a:p>
          <a:p>
            <a:pPr lvl="0"/>
            <a:endParaRPr lang="es-ES" sz="2800" dirty="0" smtClean="0"/>
          </a:p>
          <a:p>
            <a:r>
              <a:rPr lang="es-ES" sz="2800" b="1" dirty="0" smtClean="0"/>
              <a:t>Mapa</a:t>
            </a:r>
            <a:r>
              <a:rPr lang="es-ES" sz="2800" dirty="0" smtClean="0"/>
              <a:t>: Tiene que haber un mapa que separe el sistema por regiones geográficas</a:t>
            </a:r>
            <a:r>
              <a:rPr lang="es-ES" sz="2800" dirty="0" smtClean="0"/>
              <a:t>.(*)</a:t>
            </a:r>
          </a:p>
          <a:p>
            <a:endParaRPr lang="es-ES" sz="2800" dirty="0" smtClean="0"/>
          </a:p>
          <a:p>
            <a:pPr lvl="0"/>
            <a:r>
              <a:rPr lang="es-ES" sz="2800" b="1" dirty="0" smtClean="0"/>
              <a:t>Compra</a:t>
            </a:r>
            <a:r>
              <a:rPr lang="es-ES" sz="2800" dirty="0" smtClean="0"/>
              <a:t>: Se tiene implementar el servicio de compra online de manera transparente al usuario</a:t>
            </a:r>
            <a:r>
              <a:rPr lang="es-ES" sz="2800" dirty="0" smtClean="0"/>
              <a:t>.(*)</a:t>
            </a:r>
            <a:endParaRPr lang="es-ES" sz="2800" dirty="0" smtClean="0"/>
          </a:p>
          <a:p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(</a:t>
            </a:r>
            <a:r>
              <a:rPr lang="es-ES" dirty="0" smtClean="0"/>
              <a:t>III)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2800" b="1" dirty="0" smtClean="0"/>
              <a:t>Encuestas</a:t>
            </a:r>
            <a:r>
              <a:rPr lang="es-ES" sz="2800" dirty="0" smtClean="0"/>
              <a:t>: El sistema debe permitir la posibilidad de realizar encuestas de calidad de productos y comercios, así como del propio servicio </a:t>
            </a:r>
            <a:r>
              <a:rPr lang="es-ES" sz="2800" dirty="0" smtClean="0"/>
              <a:t>web.</a:t>
            </a:r>
            <a:endParaRPr lang="es-ES" sz="2800" dirty="0" smtClean="0"/>
          </a:p>
          <a:p>
            <a:pPr lvl="1"/>
            <a:r>
              <a:rPr lang="es-ES" sz="2400" b="1" dirty="0" smtClean="0"/>
              <a:t>Encuestas 1</a:t>
            </a:r>
            <a:r>
              <a:rPr lang="es-ES" sz="2400" dirty="0" smtClean="0"/>
              <a:t>: Después de cada sugerencia de compra, el usuario puede calificar el servicio web. </a:t>
            </a:r>
          </a:p>
          <a:p>
            <a:pPr lvl="1"/>
            <a:r>
              <a:rPr lang="es-ES" sz="2400" b="1" dirty="0" smtClean="0"/>
              <a:t>Encuestas 2</a:t>
            </a:r>
            <a:r>
              <a:rPr lang="es-ES" sz="2400" dirty="0" smtClean="0"/>
              <a:t>: El sistema debe realizar un ranking de comercios en función de los datos de calidad proporcionados por el </a:t>
            </a:r>
            <a:r>
              <a:rPr lang="es-ES" sz="2400" dirty="0" smtClean="0"/>
              <a:t>usuario.</a:t>
            </a:r>
            <a:endParaRPr lang="es-ES" sz="24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</a:t>
            </a:r>
            <a:r>
              <a:rPr lang="es-ES" dirty="0" smtClean="0"/>
              <a:t>(IV)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2800" b="1" dirty="0" smtClean="0"/>
              <a:t>Sugerencias</a:t>
            </a:r>
            <a:r>
              <a:rPr lang="es-ES" sz="2800" dirty="0" smtClean="0"/>
              <a:t> :El sistema debe implementar una ventana de sugerencias para dar “</a:t>
            </a:r>
            <a:r>
              <a:rPr lang="es-ES" sz="2800" dirty="0" err="1" smtClean="0"/>
              <a:t>feedback</a:t>
            </a:r>
            <a:r>
              <a:rPr lang="es-ES" sz="2800" dirty="0" smtClean="0"/>
              <a:t>” del </a:t>
            </a:r>
            <a:r>
              <a:rPr lang="es-ES" sz="2800" dirty="0" smtClean="0"/>
              <a:t>servicio.</a:t>
            </a:r>
            <a:endParaRPr lang="es-ES" sz="2800" dirty="0" smtClean="0"/>
          </a:p>
          <a:p>
            <a:pPr lvl="0"/>
            <a:r>
              <a:rPr lang="es-ES" sz="2800" b="1" dirty="0" smtClean="0"/>
              <a:t>Categorías </a:t>
            </a:r>
            <a:r>
              <a:rPr lang="es-ES" sz="2800" dirty="0" smtClean="0"/>
              <a:t>: El sistema  debe agrupar los alimentos por categorías (lácteos, fruta, </a:t>
            </a:r>
            <a:r>
              <a:rPr lang="es-ES" sz="2800" dirty="0" err="1" smtClean="0"/>
              <a:t>etc</a:t>
            </a:r>
            <a:r>
              <a:rPr lang="es-ES" sz="2800" dirty="0" smtClean="0"/>
              <a:t>).</a:t>
            </a:r>
          </a:p>
          <a:p>
            <a:pPr lvl="0"/>
            <a:r>
              <a:rPr lang="es-ES" sz="2800" b="1" dirty="0" smtClean="0"/>
              <a:t>Ayudante</a:t>
            </a:r>
            <a:r>
              <a:rPr lang="es-ES" sz="2800" dirty="0" smtClean="0"/>
              <a:t>: La web debe disponer de un ayudante interactivo</a:t>
            </a:r>
            <a:r>
              <a:rPr lang="es-ES" sz="2800" dirty="0" smtClean="0"/>
              <a:t>.(*)</a:t>
            </a:r>
            <a:endParaRPr lang="es-ES" sz="2800" dirty="0" smtClean="0"/>
          </a:p>
          <a:p>
            <a:pPr lvl="0"/>
            <a:r>
              <a:rPr lang="es-ES" sz="2800" b="1" dirty="0" smtClean="0"/>
              <a:t>Ofertas</a:t>
            </a:r>
            <a:r>
              <a:rPr lang="es-ES" sz="2800" dirty="0" smtClean="0"/>
              <a:t>: Debe aparecer un deslizable con las ofertas más importantes.</a:t>
            </a:r>
          </a:p>
          <a:p>
            <a:pPr lvl="0"/>
            <a:endParaRPr lang="es-ES" sz="2800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 Funcionales </a:t>
            </a:r>
            <a:r>
              <a:rPr lang="es-ES" dirty="0" smtClean="0"/>
              <a:t>(*)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sz="2800" dirty="0" smtClean="0"/>
          </a:p>
          <a:p>
            <a:r>
              <a:rPr lang="es-ES" sz="2800" b="1" dirty="0" smtClean="0"/>
              <a:t>Mapa</a:t>
            </a:r>
            <a:r>
              <a:rPr lang="es-ES" sz="2800" dirty="0" smtClean="0"/>
              <a:t>. Propuesta de mejor solución:</a:t>
            </a:r>
          </a:p>
          <a:p>
            <a:pPr lvl="1"/>
            <a:r>
              <a:rPr lang="es-ES" sz="2400" dirty="0" smtClean="0"/>
              <a:t>1º Se permite rechazar sugerencias.(Ver </a:t>
            </a:r>
            <a:r>
              <a:rPr lang="es-ES" sz="2400" b="1" dirty="0" smtClean="0"/>
              <a:t>rechazos</a:t>
            </a:r>
            <a:r>
              <a:rPr lang="es-ES" sz="2400" dirty="0" smtClean="0"/>
              <a:t>)</a:t>
            </a:r>
            <a:endParaRPr lang="es-ES" sz="2400" b="1" dirty="0" smtClean="0"/>
          </a:p>
          <a:p>
            <a:pPr lvl="1"/>
            <a:r>
              <a:rPr lang="es-ES" sz="2400" dirty="0" smtClean="0"/>
              <a:t>2º Cada usuario puede elegir su región como atributo de usuario y aparecerán solo sugerencias para dicha región.</a:t>
            </a:r>
          </a:p>
          <a:p>
            <a:endParaRPr lang="es-ES" sz="2800" dirty="0" smtClean="0"/>
          </a:p>
          <a:p>
            <a:r>
              <a:rPr lang="es-ES" sz="2800" b="1" dirty="0" smtClean="0"/>
              <a:t>Compra</a:t>
            </a:r>
            <a:r>
              <a:rPr lang="es-ES" sz="2800" dirty="0" smtClean="0"/>
              <a:t>. Se rechaza en un principio por inviabilidad (requiere de acuerdos con comercios).</a:t>
            </a:r>
          </a:p>
          <a:p>
            <a:endParaRPr lang="es-ES" sz="2800" dirty="0" smtClean="0"/>
          </a:p>
          <a:p>
            <a:pPr lvl="1"/>
            <a:endParaRPr lang="es-ES" sz="2400" dirty="0" smtClean="0"/>
          </a:p>
          <a:p>
            <a:pPr lvl="1">
              <a:buNone/>
            </a:pPr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113</TotalTime>
  <Words>488</Words>
  <Application>Microsoft Office PowerPoint</Application>
  <PresentationFormat>Presentación en pantalla (4:3)</PresentationFormat>
  <Paragraphs>77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Solsticio</vt:lpstr>
      <vt:lpstr>Servicio Web “Carrito eficiente”</vt:lpstr>
      <vt:lpstr>Descripción General</vt:lpstr>
      <vt:lpstr>Especificación de Requisitos</vt:lpstr>
      <vt:lpstr>Requisitos Generales</vt:lpstr>
      <vt:lpstr>Requisitos Funcionales (I)</vt:lpstr>
      <vt:lpstr>Requisitos Funcionales (II)</vt:lpstr>
      <vt:lpstr>Requisitos Funcionales (III)</vt:lpstr>
      <vt:lpstr>Requisitos Funcionales (IV)</vt:lpstr>
      <vt:lpstr>Requisitos Funcionales (*)</vt:lpstr>
      <vt:lpstr>Requisitos Funcionales (*)</vt:lpstr>
      <vt:lpstr>Requisitos no Funcionales (I)</vt:lpstr>
      <vt:lpstr>Requisitos no Funcionales (II)</vt:lpstr>
      <vt:lpstr>Requisitos no Funcionales (III)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Web “Carrito eficiente”</dc:title>
  <dc:creator>usuario</dc:creator>
  <cp:lastModifiedBy>usuario</cp:lastModifiedBy>
  <cp:revision>12</cp:revision>
  <dcterms:created xsi:type="dcterms:W3CDTF">2014-02-24T10:45:26Z</dcterms:created>
  <dcterms:modified xsi:type="dcterms:W3CDTF">2014-02-24T12:39:25Z</dcterms:modified>
</cp:coreProperties>
</file>