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63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F895-EAF4-48AD-BE3B-0444771D8251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82A9-BC5D-43D1-BA95-BD17A21CBA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A82A9-BC5D-43D1-BA95-BD17A21CBA09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831A6-6E9E-410E-B804-A816D3263570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DA0125-D534-4741-A159-D49E7D7ACFF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8001024" cy="1472184"/>
          </a:xfrm>
        </p:spPr>
        <p:txBody>
          <a:bodyPr/>
          <a:lstStyle/>
          <a:p>
            <a:r>
              <a:rPr lang="es-ES" dirty="0" smtClean="0"/>
              <a:t>Servicio Web “Carrito eficiente”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28" y="271462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-Pablo Pizarro Aguilar</a:t>
            </a:r>
          </a:p>
          <a:p>
            <a:r>
              <a:rPr lang="es-ES" dirty="0" smtClean="0"/>
              <a:t>-Jon </a:t>
            </a:r>
            <a:r>
              <a:rPr lang="es-ES" dirty="0" err="1" smtClean="0"/>
              <a:t>Senra</a:t>
            </a:r>
            <a:r>
              <a:rPr lang="es-ES" dirty="0" smtClean="0"/>
              <a:t> </a:t>
            </a:r>
            <a:r>
              <a:rPr lang="es-ES" dirty="0" err="1" smtClean="0"/>
              <a:t>Dearle</a:t>
            </a:r>
            <a:endParaRPr lang="es-ES" dirty="0" smtClean="0"/>
          </a:p>
          <a:p>
            <a:r>
              <a:rPr lang="es-ES" dirty="0" smtClean="0"/>
              <a:t>-José Pablo Hernández Valenciano</a:t>
            </a:r>
          </a:p>
          <a:p>
            <a:r>
              <a:rPr lang="es-ES" dirty="0" smtClean="0"/>
              <a:t>-José Antonio </a:t>
            </a: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Llinas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500430" y="4857760"/>
            <a:ext cx="25218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9600" b="1" dirty="0" smtClean="0">
                <a:ln w="31550" cmpd="sng">
                  <a:gradFill>
                    <a:gsLst>
                      <a:gs pos="70000">
                        <a:srgbClr val="475A8D">
                          <a:shade val="50000"/>
                          <a:satMod val="190000"/>
                        </a:srgbClr>
                      </a:gs>
                      <a:gs pos="0">
                        <a:srgbClr val="475A8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475A8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PJ</a:t>
            </a:r>
            <a:r>
              <a:rPr lang="es-ES" sz="9600" b="1" baseline="300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s-ES" sz="9600" b="1" dirty="0">
              <a:ln w="31550" cmpd="sng">
                <a:gradFill>
                  <a:gsLst>
                    <a:gs pos="70000">
                      <a:srgbClr val="475A8D">
                        <a:shade val="50000"/>
                        <a:satMod val="190000"/>
                      </a:srgbClr>
                    </a:gs>
                    <a:gs pos="0">
                      <a:srgbClr val="475A8D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475A8D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57818" y="59293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®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Idiomas: </a:t>
            </a:r>
            <a:r>
              <a:rPr lang="es-ES" dirty="0" smtClean="0"/>
              <a:t>La web se deberá ofrecer tanto en español como en inglés y portugués. </a:t>
            </a:r>
          </a:p>
          <a:p>
            <a:endParaRPr lang="es-ES" b="1" dirty="0" smtClean="0"/>
          </a:p>
          <a:p>
            <a:pPr lvl="0"/>
            <a:r>
              <a:rPr lang="es-ES" b="1" dirty="0" smtClean="0"/>
              <a:t>Categorías </a:t>
            </a:r>
            <a:r>
              <a:rPr lang="es-ES" dirty="0" smtClean="0"/>
              <a:t>: El sistema  debe agrupar los alimentos por categorías (lácteos, fruta,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endParaRPr lang="es-E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. Propuesta de mejor solución:</a:t>
            </a:r>
          </a:p>
          <a:p>
            <a:pPr lvl="1"/>
            <a:r>
              <a:rPr lang="es-ES" sz="2400" dirty="0" smtClean="0"/>
              <a:t>1º Se permite rechazar sugerencias.(Ver </a:t>
            </a:r>
            <a:r>
              <a:rPr lang="es-ES" sz="2400" b="1" dirty="0" smtClean="0"/>
              <a:t>rechazos</a:t>
            </a:r>
            <a:r>
              <a:rPr lang="es-ES" sz="2400" dirty="0" smtClean="0"/>
              <a:t>)</a:t>
            </a:r>
            <a:endParaRPr lang="es-ES" sz="2400" b="1" dirty="0" smtClean="0"/>
          </a:p>
          <a:p>
            <a:pPr lvl="1"/>
            <a:r>
              <a:rPr lang="es-ES" sz="2400" dirty="0" smtClean="0"/>
              <a:t>2º Cada usuario puede elegir su región como atributo de usuario y aparecerán solo sugerencias para dicha región.</a:t>
            </a:r>
          </a:p>
          <a:p>
            <a:endParaRPr lang="es-ES" sz="2800" dirty="0" smtClean="0"/>
          </a:p>
          <a:p>
            <a:r>
              <a:rPr lang="es-ES" sz="2800" b="1" dirty="0" smtClean="0"/>
              <a:t>Compra</a:t>
            </a:r>
            <a:r>
              <a:rPr lang="es-ES" sz="2800" dirty="0" smtClean="0"/>
              <a:t>. Se </a:t>
            </a:r>
            <a:r>
              <a:rPr lang="es-ES" sz="2800" dirty="0" smtClean="0"/>
              <a:t>propone negociación en </a:t>
            </a:r>
            <a:r>
              <a:rPr lang="es-ES" sz="2800" dirty="0" smtClean="0"/>
              <a:t>un principio por inviabilidad (requiere de acuerdos con comercios).</a:t>
            </a:r>
          </a:p>
          <a:p>
            <a:endParaRPr lang="es-ES" sz="2800" dirty="0" smtClean="0"/>
          </a:p>
          <a:p>
            <a:pPr lvl="1"/>
            <a:endParaRPr lang="es-ES" sz="2400" dirty="0" smtClean="0"/>
          </a:p>
          <a:p>
            <a:pPr lvl="1"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235743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Ayudante</a:t>
            </a:r>
            <a:r>
              <a:rPr lang="es-ES" sz="2800" dirty="0" smtClean="0"/>
              <a:t>. Se </a:t>
            </a:r>
            <a:r>
              <a:rPr lang="es-ES" sz="2800" dirty="0" smtClean="0"/>
              <a:t>propone negociación debido </a:t>
            </a:r>
            <a:r>
              <a:rPr lang="es-ES" sz="2800" dirty="0" smtClean="0"/>
              <a:t>a que es muy costoso en cuanto a recursos y desarrollo. Además, la complejidad de la web no requiere esta inversión.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Fiabilidad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Disponibilidad. </a:t>
            </a:r>
            <a:r>
              <a:rPr lang="es-ES" sz="2800" dirty="0" smtClean="0"/>
              <a:t>El sistema debe tener una disponibilidad del 98% (24/7).</a:t>
            </a:r>
          </a:p>
          <a:p>
            <a:pPr>
              <a:buNone/>
            </a:pPr>
            <a:r>
              <a:rPr lang="es-ES" sz="2800" b="1" dirty="0" smtClean="0"/>
              <a:t>	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Usabilidad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Conexión. </a:t>
            </a:r>
            <a:r>
              <a:rPr lang="es-ES" sz="2800" dirty="0" smtClean="0"/>
              <a:t>El usuario debe estar conectado a internet para utilizar la aplicación.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err="1" smtClean="0"/>
              <a:t>Mantenibilidad</a:t>
            </a:r>
            <a:endParaRPr lang="es-ES" sz="2800" u="sng" dirty="0" smtClean="0"/>
          </a:p>
          <a:p>
            <a:pPr lvl="0"/>
            <a:endParaRPr lang="es-ES" sz="2800" b="1" dirty="0" smtClean="0"/>
          </a:p>
          <a:p>
            <a:pPr lvl="0"/>
            <a:r>
              <a:rPr lang="es-ES" sz="2800" b="1" dirty="0" smtClean="0"/>
              <a:t>Actualización</a:t>
            </a:r>
            <a:r>
              <a:rPr lang="es-ES" sz="2800" dirty="0" smtClean="0"/>
              <a:t>. Nuestra empresa se debe encargar del mantenimiento y actualización de la base de datos.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Errores</a:t>
            </a:r>
            <a:r>
              <a:rPr lang="es-ES" sz="2800" dirty="0" smtClean="0"/>
              <a:t>. Nuestra empresa debe proporcionar soporte ante errores.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Requisitos no Funcionales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Portabilidad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Portabilidad</a:t>
            </a:r>
            <a:r>
              <a:rPr lang="es-ES" sz="3000" dirty="0" smtClean="0"/>
              <a:t>. Al ser una aplicación web esta puede ser accesible desde cualquier navegador y desde cualquier sistema operativo.</a:t>
            </a:r>
          </a:p>
          <a:p>
            <a:pPr lvl="0"/>
            <a:endParaRPr lang="es-ES" sz="3000" dirty="0" smtClean="0"/>
          </a:p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Seguridad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Registro 1</a:t>
            </a:r>
            <a:r>
              <a:rPr lang="es-ES" sz="3000" dirty="0" smtClean="0"/>
              <a:t> . El usuario debe registrarse para acceder a la totalidad de los servicios de la web.</a:t>
            </a:r>
          </a:p>
          <a:p>
            <a:pPr lvl="0"/>
            <a:r>
              <a:rPr lang="es-ES" sz="3000" b="1" dirty="0" smtClean="0"/>
              <a:t>Registro 2</a:t>
            </a:r>
            <a:r>
              <a:rPr lang="es-ES" sz="3000" dirty="0" smtClean="0"/>
              <a:t> . El usuario público podrá acceder a una serie de contenidos por definir.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428604"/>
            <a:ext cx="2143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4414" y="28572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OCU</a:t>
            </a:r>
            <a:r>
              <a:rPr lang="es-ES" dirty="0" smtClean="0"/>
              <a:t> (Organización de Consumidores y Usuarios)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1357298"/>
            <a:ext cx="7498080" cy="4800600"/>
          </a:xfrm>
        </p:spPr>
        <p:txBody>
          <a:bodyPr>
            <a:normAutofit/>
          </a:bodyPr>
          <a:lstStyle/>
          <a:p>
            <a:endParaRPr lang="es-ES" sz="2800" dirty="0" smtClean="0"/>
          </a:p>
          <a:p>
            <a:r>
              <a:rPr lang="es-ES" sz="2800" dirty="0" smtClean="0"/>
              <a:t> </a:t>
            </a:r>
            <a:r>
              <a:rPr lang="es-ES" sz="2400" dirty="0" smtClean="0"/>
              <a:t>Es </a:t>
            </a:r>
            <a:r>
              <a:rPr lang="es-ES" sz="2400" dirty="0" smtClean="0"/>
              <a:t>una organización </a:t>
            </a:r>
            <a:r>
              <a:rPr lang="es-ES" sz="2400" b="1" dirty="0" smtClean="0"/>
              <a:t>privada</a:t>
            </a:r>
            <a:r>
              <a:rPr lang="es-ES" sz="2400" dirty="0" smtClean="0"/>
              <a:t> independiente, creada en </a:t>
            </a:r>
            <a:r>
              <a:rPr lang="es-ES" sz="2400" b="1" dirty="0" smtClean="0"/>
              <a:t>1975</a:t>
            </a:r>
            <a:r>
              <a:rPr lang="es-ES" sz="2400" dirty="0" smtClean="0"/>
              <a:t>, </a:t>
            </a:r>
            <a:r>
              <a:rPr lang="es-ES" sz="2400" b="1" dirty="0" smtClean="0"/>
              <a:t>sin ánimo de lucro</a:t>
            </a:r>
            <a:r>
              <a:rPr lang="es-ES" sz="2400" dirty="0" smtClean="0"/>
              <a:t>, con la finalidad de </a:t>
            </a:r>
            <a:r>
              <a:rPr lang="es-ES" sz="2400" b="1" u="sng" dirty="0" smtClean="0"/>
              <a:t>defender los derechos de los consumidores</a:t>
            </a:r>
            <a:r>
              <a:rPr lang="es-ES" sz="2400" dirty="0" smtClean="0"/>
              <a:t>. La OCU no recibe subvenciones, sino que es </a:t>
            </a:r>
            <a:r>
              <a:rPr lang="es-ES" sz="2400" b="1" dirty="0" smtClean="0"/>
              <a:t>financiada</a:t>
            </a:r>
            <a:r>
              <a:rPr lang="es-ES" sz="2400" dirty="0" smtClean="0"/>
              <a:t> con las contribuciones de sus </a:t>
            </a:r>
            <a:r>
              <a:rPr lang="es-ES" sz="2400" b="1" dirty="0" smtClean="0"/>
              <a:t>socios</a:t>
            </a:r>
            <a:r>
              <a:rPr lang="es-ES" sz="2400" dirty="0" smtClean="0"/>
              <a:t>, </a:t>
            </a:r>
            <a:r>
              <a:rPr lang="es-ES" sz="2400" dirty="0" smtClean="0"/>
              <a:t>actualmente más de 300.000.</a:t>
            </a:r>
            <a:endParaRPr lang="es-ES" sz="2800" dirty="0"/>
          </a:p>
        </p:txBody>
      </p:sp>
      <p:pic>
        <p:nvPicPr>
          <p:cNvPr id="5" name="4 Imagen" descr="C.-Futbol-Defensa-del-consumid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4500570"/>
            <a:ext cx="2143140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Servicio que permite asesoramiento a la hora de realizar una compra de supermercado.</a:t>
            </a:r>
          </a:p>
          <a:p>
            <a:endParaRPr lang="es-ES" sz="2800" dirty="0" smtClean="0"/>
          </a:p>
          <a:p>
            <a:r>
              <a:rPr lang="es-ES" sz="2800" dirty="0" smtClean="0"/>
              <a:t>Sugiere compras óptimas en función del precio del producto y la calidad medida por encuestas de usuarios.</a:t>
            </a:r>
          </a:p>
          <a:p>
            <a:endParaRPr lang="es-ES" sz="2800" dirty="0" smtClean="0"/>
          </a:p>
          <a:p>
            <a:r>
              <a:rPr lang="es-ES" sz="2800" dirty="0" smtClean="0"/>
              <a:t>Permite ver la lista de artículos de un supermercado dado.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Especificación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5920" y="2057400"/>
            <a:ext cx="7498080" cy="4800600"/>
          </a:xfrm>
        </p:spPr>
        <p:txBody>
          <a:bodyPr/>
          <a:lstStyle/>
          <a:p>
            <a:r>
              <a:rPr lang="es-ES" dirty="0" smtClean="0"/>
              <a:t>Requisitos Generales</a:t>
            </a:r>
          </a:p>
          <a:p>
            <a:endParaRPr lang="es-ES" dirty="0" smtClean="0"/>
          </a:p>
          <a:p>
            <a:r>
              <a:rPr lang="es-ES" dirty="0" smtClean="0"/>
              <a:t>Requisitos Funcionales</a:t>
            </a:r>
          </a:p>
          <a:p>
            <a:endParaRPr lang="es-ES" dirty="0" smtClean="0"/>
          </a:p>
          <a:p>
            <a:r>
              <a:rPr lang="es-ES" dirty="0" smtClean="0"/>
              <a:t>Requisitos No funcionales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Principal 1</a:t>
            </a:r>
            <a:r>
              <a:rPr lang="es-ES" sz="2800" dirty="0" smtClean="0"/>
              <a:t>: El sistema debe permitir seleccionar un tipo de producto en un menú, proporcionando una sugerencia óptima en base al precio y a la puntuación de las encuestas.  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Principal 2</a:t>
            </a:r>
            <a:r>
              <a:rPr lang="es-ES" sz="2800" dirty="0" smtClean="0"/>
              <a:t>: El sistema debe permitir acceder a un catálogo de productos de un supermercado dado y gestionar la lista de la compra. 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Rechazos</a:t>
            </a:r>
            <a:r>
              <a:rPr lang="es-ES" sz="2800" dirty="0" smtClean="0"/>
              <a:t>: Se debe dar la posibilidad de rechazar una sugerencia de producto o supermercado, y que aparezca en su lugar la siguiente mejor</a:t>
            </a:r>
            <a:r>
              <a:rPr lang="es-ES" sz="2800" dirty="0" smtClean="0"/>
              <a:t>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err="1" smtClean="0"/>
              <a:t>Login</a:t>
            </a:r>
            <a:r>
              <a:rPr lang="es-ES" sz="2800" dirty="0" smtClean="0"/>
              <a:t>: Debe existir sistema de registro y </a:t>
            </a:r>
            <a:r>
              <a:rPr lang="es-ES" sz="2800" dirty="0" err="1" smtClean="0"/>
              <a:t>login</a:t>
            </a:r>
            <a:r>
              <a:rPr lang="es-ES" sz="2800" dirty="0" smtClean="0"/>
              <a:t> de usuarios.</a:t>
            </a:r>
          </a:p>
          <a:p>
            <a:pPr lvl="1"/>
            <a:r>
              <a:rPr lang="es-ES" sz="2400" b="1" dirty="0" err="1" smtClean="0"/>
              <a:t>Newsletters</a:t>
            </a:r>
            <a:r>
              <a:rPr lang="es-ES" sz="2400" dirty="0" smtClean="0"/>
              <a:t>: Envío de </a:t>
            </a:r>
            <a:r>
              <a:rPr lang="es-ES" sz="2400" dirty="0" err="1" smtClean="0"/>
              <a:t>newsletters</a:t>
            </a:r>
            <a:r>
              <a:rPr lang="es-ES" sz="2400" dirty="0" smtClean="0"/>
              <a:t> con nuevas ofertas  a los usuarios registrados.</a:t>
            </a:r>
          </a:p>
          <a:p>
            <a:pPr lvl="0">
              <a:buNone/>
            </a:pPr>
            <a:endParaRPr lang="es-ES" sz="2800" dirty="0" smtClean="0"/>
          </a:p>
          <a:p>
            <a:pPr lvl="0">
              <a:buNone/>
            </a:pP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Historial</a:t>
            </a:r>
            <a:r>
              <a:rPr lang="es-ES" sz="2800" dirty="0" smtClean="0"/>
              <a:t>: Se registran las últimas 5 listas de la compra realizadas por un usuario.</a:t>
            </a:r>
          </a:p>
          <a:p>
            <a:pPr lvl="0"/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: Tiene que haber un mapa que separe el sistema por regiones geográficas.(*)</a:t>
            </a:r>
          </a:p>
          <a:p>
            <a:endParaRPr lang="es-ES" sz="2800" dirty="0" smtClean="0"/>
          </a:p>
          <a:p>
            <a:pPr lvl="0"/>
            <a:r>
              <a:rPr lang="es-ES" sz="2800" b="1" dirty="0" smtClean="0"/>
              <a:t>Compra</a:t>
            </a:r>
            <a:r>
              <a:rPr lang="es-ES" sz="2800" dirty="0" smtClean="0"/>
              <a:t>: Se tiene implementar el servicio de compra online de manera transparente al usuario.(*)</a:t>
            </a:r>
          </a:p>
          <a:p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Encuestas</a:t>
            </a:r>
            <a:r>
              <a:rPr lang="es-ES" sz="2800" dirty="0" smtClean="0"/>
              <a:t>: El sistema debe permitir la posibilidad de realizar encuestas de calidad de productos y comercios, así como del propio servicio web.</a:t>
            </a:r>
          </a:p>
          <a:p>
            <a:pPr lvl="1"/>
            <a:r>
              <a:rPr lang="es-ES" sz="2400" b="1" dirty="0" smtClean="0"/>
              <a:t>Encuestas 1</a:t>
            </a:r>
            <a:r>
              <a:rPr lang="es-ES" sz="2400" dirty="0" smtClean="0"/>
              <a:t>: Después de cada sugerencia de compra, el usuario puede calificar el servicio web. </a:t>
            </a:r>
          </a:p>
          <a:p>
            <a:pPr lvl="1"/>
            <a:r>
              <a:rPr lang="es-ES" sz="2400" b="1" dirty="0" smtClean="0"/>
              <a:t>Encuestas 2</a:t>
            </a:r>
            <a:r>
              <a:rPr lang="es-ES" sz="2400" dirty="0" smtClean="0"/>
              <a:t>: El sistema debe realizar un ranking de comercios en función de los datos de calidad proporcionados por el usuario.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Sugerencias</a:t>
            </a:r>
            <a:r>
              <a:rPr lang="es-ES" sz="2800" dirty="0" smtClean="0"/>
              <a:t> :El sistema debe implementar una ventana de sugerencias para dar “</a:t>
            </a:r>
            <a:r>
              <a:rPr lang="es-ES" sz="2800" dirty="0" err="1" smtClean="0"/>
              <a:t>feedback</a:t>
            </a:r>
            <a:r>
              <a:rPr lang="es-ES" sz="2800" dirty="0" smtClean="0"/>
              <a:t>” del servicio.</a:t>
            </a:r>
          </a:p>
          <a:p>
            <a:pPr lvl="0"/>
            <a:endParaRPr lang="es-ES" sz="2800" b="1" dirty="0" smtClean="0"/>
          </a:p>
          <a:p>
            <a:pPr lvl="0"/>
            <a:r>
              <a:rPr lang="es-ES" sz="2800" b="1" dirty="0" smtClean="0"/>
              <a:t>Ayudante</a:t>
            </a:r>
            <a:r>
              <a:rPr lang="es-ES" sz="2800" dirty="0" smtClean="0"/>
              <a:t>: La web debe disponer de un ayudante interactivo.(*)</a:t>
            </a:r>
          </a:p>
          <a:p>
            <a:pPr lvl="0"/>
            <a:endParaRPr lang="es-ES" sz="2800" b="1" dirty="0" smtClean="0"/>
          </a:p>
          <a:p>
            <a:pPr lvl="0"/>
            <a:r>
              <a:rPr lang="es-ES" sz="2800" b="1" dirty="0" smtClean="0"/>
              <a:t>Ofertas</a:t>
            </a:r>
            <a:r>
              <a:rPr lang="es-ES" sz="2800" dirty="0" smtClean="0"/>
              <a:t>: Debe aparecer un deslizable con las ofertas más importantes.</a:t>
            </a:r>
          </a:p>
          <a:p>
            <a:pPr lvl="0"/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</TotalTime>
  <Words>518</Words>
  <Application>Microsoft Office PowerPoint</Application>
  <PresentationFormat>Presentación en pantalla (4:3)</PresentationFormat>
  <Paragraphs>85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Solsticio</vt:lpstr>
      <vt:lpstr>Servicio Web “Carrito eficiente”</vt:lpstr>
      <vt:lpstr>OCU (Organización de Consumidores y Usuarios)</vt:lpstr>
      <vt:lpstr>Descripción General</vt:lpstr>
      <vt:lpstr>Especificación de Requisitos</vt:lpstr>
      <vt:lpstr>Requisitos Generales</vt:lpstr>
      <vt:lpstr>Requisitos Funcionales (I)</vt:lpstr>
      <vt:lpstr>Requisitos Funcionales (II)</vt:lpstr>
      <vt:lpstr>Requisitos Funcionales (III)</vt:lpstr>
      <vt:lpstr>Requisitos Funcionales (IV)</vt:lpstr>
      <vt:lpstr>Requisitos Funcionales (V)</vt:lpstr>
      <vt:lpstr>Requisitos Funcionales (*)</vt:lpstr>
      <vt:lpstr>Requisitos Funcionales (*)</vt:lpstr>
      <vt:lpstr>Requisitos no Funcionales (I)</vt:lpstr>
      <vt:lpstr>Requisitos no Funcionales (II)</vt:lpstr>
      <vt:lpstr>Requisitos no Funcionales (III)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Web “Carrito eficiente”</dc:title>
  <dc:creator>usuario</dc:creator>
  <cp:lastModifiedBy>usuario</cp:lastModifiedBy>
  <cp:revision>16</cp:revision>
  <dcterms:created xsi:type="dcterms:W3CDTF">2014-02-24T10:45:26Z</dcterms:created>
  <dcterms:modified xsi:type="dcterms:W3CDTF">2014-02-25T08:50:51Z</dcterms:modified>
</cp:coreProperties>
</file>