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1" r:id="rId3"/>
    <p:sldId id="262" r:id="rId4"/>
    <p:sldId id="264" r:id="rId5"/>
    <p:sldId id="263"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E09DE-26B8-4574-B891-CB6A385A361F}" type="datetimeFigureOut">
              <a:rPr lang="en-GB" smtClean="0"/>
              <a:t>19/04/2024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A57DC-E2EC-42A0-8730-0C3653409426}" type="slidenum">
              <a:rPr lang="en-GB" smtClean="0"/>
              <a:t>‹nr.›</a:t>
            </a:fld>
            <a:endParaRPr lang="en-GB"/>
          </a:p>
        </p:txBody>
      </p:sp>
    </p:spTree>
    <p:extLst>
      <p:ext uri="{BB962C8B-B14F-4D97-AF65-F5344CB8AC3E}">
        <p14:creationId xmlns:p14="http://schemas.microsoft.com/office/powerpoint/2010/main" val="27625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dirty="0"/>
          </a:p>
        </p:txBody>
      </p:sp>
      <p:sp>
        <p:nvSpPr>
          <p:cNvPr id="4" name="Pladsholder til slidenummer 3"/>
          <p:cNvSpPr>
            <a:spLocks noGrp="1"/>
          </p:cNvSpPr>
          <p:nvPr>
            <p:ph type="sldNum" sz="quarter" idx="5"/>
          </p:nvPr>
        </p:nvSpPr>
        <p:spPr/>
        <p:txBody>
          <a:bodyPr/>
          <a:lstStyle/>
          <a:p>
            <a:fld id="{8B7A57DC-E2EC-42A0-8730-0C3653409426}" type="slidenum">
              <a:rPr lang="en-GB" smtClean="0"/>
              <a:t>4</a:t>
            </a:fld>
            <a:endParaRPr lang="en-GB"/>
          </a:p>
        </p:txBody>
      </p:sp>
    </p:spTree>
    <p:extLst>
      <p:ext uri="{BB962C8B-B14F-4D97-AF65-F5344CB8AC3E}">
        <p14:creationId xmlns:p14="http://schemas.microsoft.com/office/powerpoint/2010/main" val="47306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255675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160736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947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832066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2061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142445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168300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101405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411983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DDB71C4-F74C-4DB8-9F8C-E0BA90EEBE97}"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252723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DDB71C4-F74C-4DB8-9F8C-E0BA90EEBE97}"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329550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DDB71C4-F74C-4DB8-9F8C-E0BA90EEBE97}" type="datetimeFigureOut">
              <a:rPr lang="en-GB" smtClean="0"/>
              <a:t>18/04/2024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23820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DDB71C4-F74C-4DB8-9F8C-E0BA90EEBE97}" type="datetimeFigureOut">
              <a:rPr lang="en-GB" smtClean="0"/>
              <a:t>18/04/2024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259626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B71C4-F74C-4DB8-9F8C-E0BA90EEBE97}" type="datetimeFigureOut">
              <a:rPr lang="en-GB" smtClean="0"/>
              <a:t>18/04/2024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366945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titeltypografien i masteren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DDB71C4-F74C-4DB8-9F8C-E0BA90EEBE97}"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409266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DDB71C4-F74C-4DB8-9F8C-E0BA90EEBE97}"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2E5CE0-EF1A-4512-A1D1-92399B6217C3}" type="slidenum">
              <a:rPr lang="en-GB" smtClean="0"/>
              <a:t>‹nr.›</a:t>
            </a:fld>
            <a:endParaRPr lang="en-GB"/>
          </a:p>
        </p:txBody>
      </p:sp>
    </p:spTree>
    <p:extLst>
      <p:ext uri="{BB962C8B-B14F-4D97-AF65-F5344CB8AC3E}">
        <p14:creationId xmlns:p14="http://schemas.microsoft.com/office/powerpoint/2010/main" val="78494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DB71C4-F74C-4DB8-9F8C-E0BA90EEBE97}" type="datetimeFigureOut">
              <a:rPr lang="en-GB" smtClean="0"/>
              <a:t>18/04/2024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2E5CE0-EF1A-4512-A1D1-92399B6217C3}" type="slidenum">
              <a:rPr lang="en-GB" smtClean="0"/>
              <a:t>‹nr.›</a:t>
            </a:fld>
            <a:endParaRPr lang="en-GB"/>
          </a:p>
        </p:txBody>
      </p:sp>
    </p:spTree>
    <p:extLst>
      <p:ext uri="{BB962C8B-B14F-4D97-AF65-F5344CB8AC3E}">
        <p14:creationId xmlns:p14="http://schemas.microsoft.com/office/powerpoint/2010/main" val="2130319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95DA3559-6B60-5377-B52A-3389DDF4FE0D}"/>
              </a:ext>
            </a:extLst>
          </p:cNvPr>
          <p:cNvSpPr>
            <a:spLocks noGrp="1"/>
          </p:cNvSpPr>
          <p:nvPr>
            <p:ph type="title"/>
          </p:nvPr>
        </p:nvSpPr>
        <p:spPr>
          <a:xfrm>
            <a:off x="677334" y="609600"/>
            <a:ext cx="8596668" cy="1320800"/>
          </a:xfrm>
        </p:spPr>
        <p:txBody>
          <a:bodyPr>
            <a:normAutofit/>
          </a:bodyPr>
          <a:lstStyle/>
          <a:p>
            <a:r>
              <a:rPr lang="en-US" dirty="0"/>
              <a:t>Overview &amp; </a:t>
            </a:r>
            <a:r>
              <a:rPr lang="en-US" dirty="0" err="1"/>
              <a:t>kravspec</a:t>
            </a:r>
            <a:endParaRPr lang="en-GB" dirty="0"/>
          </a:p>
        </p:txBody>
      </p:sp>
      <p:sp>
        <p:nvSpPr>
          <p:cNvPr id="3" name="Pladsholder til indhold 2">
            <a:extLst>
              <a:ext uri="{FF2B5EF4-FFF2-40B4-BE49-F238E27FC236}">
                <a16:creationId xmlns:a16="http://schemas.microsoft.com/office/drawing/2014/main" id="{39DD5330-231B-DC1B-986D-C38B7D421FBD}"/>
              </a:ext>
            </a:extLst>
          </p:cNvPr>
          <p:cNvSpPr>
            <a:spLocks noGrp="1"/>
          </p:cNvSpPr>
          <p:nvPr>
            <p:ph idx="1"/>
          </p:nvPr>
        </p:nvSpPr>
        <p:spPr>
          <a:xfrm>
            <a:off x="677334" y="1248697"/>
            <a:ext cx="8596668" cy="4792665"/>
          </a:xfrm>
        </p:spPr>
        <p:txBody>
          <a:bodyPr>
            <a:normAutofit/>
          </a:bodyPr>
          <a:lstStyle/>
          <a:p>
            <a:r>
              <a:rPr lang="en-US" dirty="0"/>
              <a:t>File with download links for (most of) 21000 pdf files.</a:t>
            </a:r>
          </a:p>
          <a:p>
            <a:endParaRPr lang="en-US" dirty="0"/>
          </a:p>
          <a:p>
            <a:r>
              <a:rPr lang="en-US" dirty="0"/>
              <a:t>Make a script that downloads as many pdfs as possible from the excel fil GRI_2017_2020.</a:t>
            </a:r>
          </a:p>
          <a:p>
            <a:endParaRPr lang="en-US" dirty="0"/>
          </a:p>
          <a:p>
            <a:r>
              <a:rPr lang="en-US" dirty="0"/>
              <a:t>Should be stable and fast.</a:t>
            </a:r>
          </a:p>
          <a:p>
            <a:endParaRPr lang="en-US" dirty="0"/>
          </a:p>
          <a:p>
            <a:r>
              <a:rPr lang="en-US" dirty="0"/>
              <a:t>Saves to a folder on local hard drive.</a:t>
            </a:r>
          </a:p>
          <a:p>
            <a:endParaRPr lang="en-US" dirty="0"/>
          </a:p>
          <a:p>
            <a:r>
              <a:rPr lang="en-US" dirty="0"/>
              <a:t>Creates a new excel file with information about download state of each PDF listed.</a:t>
            </a:r>
            <a:endParaRPr lang="en-GB" dirty="0"/>
          </a:p>
        </p:txBody>
      </p:sp>
    </p:spTree>
    <p:extLst>
      <p:ext uri="{BB962C8B-B14F-4D97-AF65-F5344CB8AC3E}">
        <p14:creationId xmlns:p14="http://schemas.microsoft.com/office/powerpoint/2010/main" val="27867531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2EF997EE-B772-636D-86B0-D2B351A14F3D}"/>
              </a:ext>
            </a:extLst>
          </p:cNvPr>
          <p:cNvSpPr>
            <a:spLocks noGrp="1"/>
          </p:cNvSpPr>
          <p:nvPr>
            <p:ph type="title"/>
          </p:nvPr>
        </p:nvSpPr>
        <p:spPr>
          <a:xfrm>
            <a:off x="677334" y="609600"/>
            <a:ext cx="8596668" cy="1320800"/>
          </a:xfrm>
        </p:spPr>
        <p:txBody>
          <a:bodyPr>
            <a:normAutofit/>
          </a:bodyPr>
          <a:lstStyle/>
          <a:p>
            <a:r>
              <a:rPr lang="en-US" dirty="0"/>
              <a:t>Methods &amp; tools</a:t>
            </a:r>
            <a:endParaRPr lang="en-GB" dirty="0"/>
          </a:p>
        </p:txBody>
      </p:sp>
      <p:sp>
        <p:nvSpPr>
          <p:cNvPr id="3" name="Pladsholder til indhold 2">
            <a:extLst>
              <a:ext uri="{FF2B5EF4-FFF2-40B4-BE49-F238E27FC236}">
                <a16:creationId xmlns:a16="http://schemas.microsoft.com/office/drawing/2014/main" id="{D3274C8C-58E9-87B1-5DB8-DE9EDEB3DE58}"/>
              </a:ext>
            </a:extLst>
          </p:cNvPr>
          <p:cNvSpPr>
            <a:spLocks noGrp="1"/>
          </p:cNvSpPr>
          <p:nvPr>
            <p:ph idx="1"/>
          </p:nvPr>
        </p:nvSpPr>
        <p:spPr>
          <a:xfrm>
            <a:off x="677334" y="2072813"/>
            <a:ext cx="8596668" cy="3880773"/>
          </a:xfrm>
        </p:spPr>
        <p:txBody>
          <a:bodyPr>
            <a:normAutofit fontScale="85000" lnSpcReduction="20000"/>
          </a:bodyPr>
          <a:lstStyle/>
          <a:p>
            <a:r>
              <a:rPr lang="en-US" dirty="0" err="1"/>
              <a:t>OpenpyXL</a:t>
            </a:r>
            <a:r>
              <a:rPr lang="en-US" dirty="0"/>
              <a:t> and yield functions</a:t>
            </a:r>
          </a:p>
          <a:p>
            <a:pPr lvl="1"/>
            <a:r>
              <a:rPr lang="en-US" dirty="0"/>
              <a:t>These two work well to access single rows from an excel file, functionality that pandas lacks.</a:t>
            </a:r>
          </a:p>
          <a:p>
            <a:endParaRPr lang="en-US" dirty="0"/>
          </a:p>
          <a:p>
            <a:r>
              <a:rPr lang="en-US" dirty="0" err="1"/>
              <a:t>Urllib</a:t>
            </a:r>
            <a:r>
              <a:rPr lang="en-US" dirty="0"/>
              <a:t> with headers for download requests</a:t>
            </a:r>
          </a:p>
          <a:p>
            <a:pPr lvl="1"/>
            <a:r>
              <a:rPr lang="en-US" dirty="0"/>
              <a:t>Already used in the previous script, and has all the functionality needed for the task at hand.</a:t>
            </a:r>
          </a:p>
          <a:p>
            <a:endParaRPr lang="en-US" dirty="0"/>
          </a:p>
          <a:p>
            <a:r>
              <a:rPr lang="en-US" dirty="0" err="1"/>
              <a:t>Utilise</a:t>
            </a:r>
            <a:r>
              <a:rPr lang="en-US" dirty="0"/>
              <a:t> try-blocks similar to old script</a:t>
            </a:r>
          </a:p>
          <a:p>
            <a:pPr lvl="1"/>
            <a:r>
              <a:rPr lang="en-US" dirty="0"/>
              <a:t>Seems like the most intuitive implementation to both catch errors and only do the necessary downloads.</a:t>
            </a:r>
          </a:p>
          <a:p>
            <a:endParaRPr lang="en-US" dirty="0"/>
          </a:p>
          <a:p>
            <a:r>
              <a:rPr lang="en-US" dirty="0" err="1"/>
              <a:t>Concurrent.futures</a:t>
            </a:r>
            <a:r>
              <a:rPr lang="en-US" dirty="0"/>
              <a:t> for multithreading</a:t>
            </a:r>
          </a:p>
          <a:p>
            <a:pPr lvl="1"/>
            <a:r>
              <a:rPr lang="en-GB" dirty="0"/>
              <a:t>With 21000 files to be (attempted to be) downloaded, multithreading is an obvious solution to the runtime worries in the customer message.</a:t>
            </a:r>
          </a:p>
        </p:txBody>
      </p:sp>
    </p:spTree>
    <p:extLst>
      <p:ext uri="{BB962C8B-B14F-4D97-AF65-F5344CB8AC3E}">
        <p14:creationId xmlns:p14="http://schemas.microsoft.com/office/powerpoint/2010/main" val="42078486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38E33E60-06CE-58DC-A41A-BCFA376058CD}"/>
              </a:ext>
            </a:extLst>
          </p:cNvPr>
          <p:cNvSpPr>
            <a:spLocks noGrp="1"/>
          </p:cNvSpPr>
          <p:nvPr>
            <p:ph type="title"/>
          </p:nvPr>
        </p:nvSpPr>
        <p:spPr>
          <a:xfrm>
            <a:off x="677334" y="609600"/>
            <a:ext cx="8596668" cy="1320800"/>
          </a:xfrm>
        </p:spPr>
        <p:txBody>
          <a:bodyPr>
            <a:normAutofit/>
          </a:bodyPr>
          <a:lstStyle/>
          <a:p>
            <a:r>
              <a:rPr lang="en-US" dirty="0"/>
              <a:t>Challenges</a:t>
            </a:r>
            <a:endParaRPr lang="en-GB" dirty="0"/>
          </a:p>
        </p:txBody>
      </p:sp>
      <p:sp>
        <p:nvSpPr>
          <p:cNvPr id="3" name="Pladsholder til indhold 2">
            <a:extLst>
              <a:ext uri="{FF2B5EF4-FFF2-40B4-BE49-F238E27FC236}">
                <a16:creationId xmlns:a16="http://schemas.microsoft.com/office/drawing/2014/main" id="{9ADEF3F8-1840-6560-E0AA-F252D439ED85}"/>
              </a:ext>
            </a:extLst>
          </p:cNvPr>
          <p:cNvSpPr>
            <a:spLocks noGrp="1"/>
          </p:cNvSpPr>
          <p:nvPr>
            <p:ph idx="1"/>
          </p:nvPr>
        </p:nvSpPr>
        <p:spPr>
          <a:xfrm>
            <a:off x="677334" y="2160589"/>
            <a:ext cx="8596668" cy="3880773"/>
          </a:xfrm>
        </p:spPr>
        <p:txBody>
          <a:bodyPr>
            <a:normAutofit/>
          </a:bodyPr>
          <a:lstStyle/>
          <a:p>
            <a:r>
              <a:rPr lang="en-US" dirty="0"/>
              <a:t>Handling download errors; when is a link defective?</a:t>
            </a:r>
          </a:p>
          <a:p>
            <a:endParaRPr lang="en-US" dirty="0"/>
          </a:p>
          <a:p>
            <a:r>
              <a:rPr lang="en-US" dirty="0"/>
              <a:t>Learning multithreading.</a:t>
            </a:r>
          </a:p>
          <a:p>
            <a:endParaRPr lang="en-US" dirty="0"/>
          </a:p>
          <a:p>
            <a:r>
              <a:rPr lang="en-US" dirty="0"/>
              <a:t>Considering (and rejecting) </a:t>
            </a:r>
            <a:r>
              <a:rPr lang="en-US" dirty="0" err="1"/>
              <a:t>webscraping</a:t>
            </a:r>
            <a:r>
              <a:rPr lang="en-US" dirty="0"/>
              <a:t> for PDF’s with defective links.</a:t>
            </a:r>
          </a:p>
          <a:p>
            <a:pPr lvl="1"/>
            <a:r>
              <a:rPr lang="en-US" dirty="0"/>
              <a:t>Worries: time need to learn, accurate searches with limited parameters, wrong files being downloaded.</a:t>
            </a:r>
          </a:p>
          <a:p>
            <a:pPr lvl="1"/>
            <a:endParaRPr lang="en-US" dirty="0"/>
          </a:p>
          <a:p>
            <a:endParaRPr lang="en-US" dirty="0"/>
          </a:p>
          <a:p>
            <a:endParaRPr lang="en-US" dirty="0"/>
          </a:p>
          <a:p>
            <a:endParaRPr lang="en-GB" dirty="0"/>
          </a:p>
        </p:txBody>
      </p:sp>
    </p:spTree>
    <p:extLst>
      <p:ext uri="{BB962C8B-B14F-4D97-AF65-F5344CB8AC3E}">
        <p14:creationId xmlns:p14="http://schemas.microsoft.com/office/powerpoint/2010/main" val="28982884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FF016BF7-94F0-AF60-6FD1-8BD4E3D51A59}"/>
              </a:ext>
            </a:extLst>
          </p:cNvPr>
          <p:cNvSpPr>
            <a:spLocks noGrp="1"/>
          </p:cNvSpPr>
          <p:nvPr>
            <p:ph type="title"/>
          </p:nvPr>
        </p:nvSpPr>
        <p:spPr>
          <a:xfrm>
            <a:off x="677334" y="609600"/>
            <a:ext cx="8596668" cy="1320800"/>
          </a:xfrm>
        </p:spPr>
        <p:txBody>
          <a:bodyPr>
            <a:normAutofit/>
          </a:bodyPr>
          <a:lstStyle/>
          <a:p>
            <a:r>
              <a:rPr lang="en-US" dirty="0"/>
              <a:t>Code examples</a:t>
            </a:r>
            <a:br>
              <a:rPr lang="en-US" dirty="0"/>
            </a:br>
            <a:r>
              <a:rPr lang="en-US" sz="2000" dirty="0"/>
              <a:t>Helper functions</a:t>
            </a:r>
            <a:endParaRPr lang="en-GB" dirty="0"/>
          </a:p>
        </p:txBody>
      </p:sp>
      <p:sp>
        <p:nvSpPr>
          <p:cNvPr id="3" name="Pladsholder til indhold 2">
            <a:extLst>
              <a:ext uri="{FF2B5EF4-FFF2-40B4-BE49-F238E27FC236}">
                <a16:creationId xmlns:a16="http://schemas.microsoft.com/office/drawing/2014/main" id="{8847CA35-E971-C921-7886-F58BBB65B967}"/>
              </a:ext>
            </a:extLst>
          </p:cNvPr>
          <p:cNvSpPr>
            <a:spLocks noGrp="1"/>
          </p:cNvSpPr>
          <p:nvPr>
            <p:ph idx="1"/>
          </p:nvPr>
        </p:nvSpPr>
        <p:spPr>
          <a:xfrm>
            <a:off x="677333" y="2160589"/>
            <a:ext cx="6312955" cy="3880773"/>
          </a:xfrm>
        </p:spPr>
        <p:txBody>
          <a:bodyPr>
            <a:normAutofit fontScale="92500" lnSpcReduction="10000"/>
          </a:bodyPr>
          <a:lstStyle/>
          <a:p>
            <a:r>
              <a:rPr lang="en-US" dirty="0"/>
              <a:t>Generator function using yield and </a:t>
            </a:r>
            <a:r>
              <a:rPr lang="en-US" dirty="0" err="1"/>
              <a:t>openpyxl</a:t>
            </a:r>
            <a:r>
              <a:rPr lang="en-US" dirty="0"/>
              <a:t> to access row in the excel file one at a time, thus limiting memory usage.</a:t>
            </a:r>
          </a:p>
          <a:p>
            <a:endParaRPr lang="en-US" dirty="0"/>
          </a:p>
          <a:p>
            <a:r>
              <a:rPr lang="en-US" dirty="0" err="1"/>
              <a:t>Download+save</a:t>
            </a:r>
            <a:r>
              <a:rPr lang="en-US" dirty="0"/>
              <a:t> function utilizing </a:t>
            </a:r>
            <a:r>
              <a:rPr lang="en-US" dirty="0" err="1"/>
              <a:t>urllib</a:t>
            </a:r>
            <a:r>
              <a:rPr lang="en-US" dirty="0"/>
              <a:t>. Given an </a:t>
            </a:r>
            <a:r>
              <a:rPr lang="en-US" dirty="0" err="1"/>
              <a:t>url</a:t>
            </a:r>
            <a:r>
              <a:rPr lang="en-US" dirty="0"/>
              <a:t>, a path and a desired name it downloads and saves a pdf file. Headers on the download request increases chances of success as many websites block </a:t>
            </a:r>
            <a:r>
              <a:rPr lang="en-US" dirty="0" err="1"/>
              <a:t>headerless</a:t>
            </a:r>
            <a:r>
              <a:rPr lang="en-US" dirty="0"/>
              <a:t> requests.</a:t>
            </a:r>
          </a:p>
          <a:p>
            <a:endParaRPr lang="en-US" dirty="0"/>
          </a:p>
          <a:p>
            <a:r>
              <a:rPr lang="en-GB" dirty="0"/>
              <a:t>Function to load or create metadata file. Checks the working directory for the Excel file ‘MetaData.xlsx’ and either loads or creates it accordingly. Data about download success of each pdf file is later written to this excel file.</a:t>
            </a:r>
          </a:p>
        </p:txBody>
      </p:sp>
      <p:pic>
        <p:nvPicPr>
          <p:cNvPr id="21" name="Billede 20">
            <a:extLst>
              <a:ext uri="{FF2B5EF4-FFF2-40B4-BE49-F238E27FC236}">
                <a16:creationId xmlns:a16="http://schemas.microsoft.com/office/drawing/2014/main" id="{DD23EC4E-972B-0A9E-6CEF-2AC581074ABA}"/>
              </a:ext>
            </a:extLst>
          </p:cNvPr>
          <p:cNvPicPr>
            <a:picLocks noChangeAspect="1"/>
          </p:cNvPicPr>
          <p:nvPr/>
        </p:nvPicPr>
        <p:blipFill>
          <a:blip r:embed="rId3"/>
          <a:stretch>
            <a:fillRect/>
          </a:stretch>
        </p:blipFill>
        <p:spPr>
          <a:xfrm>
            <a:off x="6993463" y="397062"/>
            <a:ext cx="4951016" cy="1126938"/>
          </a:xfrm>
          <a:prstGeom prst="rect">
            <a:avLst/>
          </a:prstGeom>
        </p:spPr>
      </p:pic>
      <p:pic>
        <p:nvPicPr>
          <p:cNvPr id="25" name="Billede 24">
            <a:extLst>
              <a:ext uri="{FF2B5EF4-FFF2-40B4-BE49-F238E27FC236}">
                <a16:creationId xmlns:a16="http://schemas.microsoft.com/office/drawing/2014/main" id="{70E7A521-DAB5-A624-15CC-887BBACDE474}"/>
              </a:ext>
            </a:extLst>
          </p:cNvPr>
          <p:cNvPicPr>
            <a:picLocks noChangeAspect="1"/>
          </p:cNvPicPr>
          <p:nvPr/>
        </p:nvPicPr>
        <p:blipFill>
          <a:blip r:embed="rId4"/>
          <a:stretch>
            <a:fillRect/>
          </a:stretch>
        </p:blipFill>
        <p:spPr>
          <a:xfrm>
            <a:off x="6993463" y="4111858"/>
            <a:ext cx="4951016" cy="2224149"/>
          </a:xfrm>
          <a:prstGeom prst="rect">
            <a:avLst/>
          </a:prstGeom>
        </p:spPr>
      </p:pic>
      <p:pic>
        <p:nvPicPr>
          <p:cNvPr id="27" name="Billede 26">
            <a:extLst>
              <a:ext uri="{FF2B5EF4-FFF2-40B4-BE49-F238E27FC236}">
                <a16:creationId xmlns:a16="http://schemas.microsoft.com/office/drawing/2014/main" id="{2FF3E744-7669-46CB-0352-8ABD0329BF64}"/>
              </a:ext>
            </a:extLst>
          </p:cNvPr>
          <p:cNvPicPr>
            <a:picLocks noChangeAspect="1"/>
          </p:cNvPicPr>
          <p:nvPr/>
        </p:nvPicPr>
        <p:blipFill>
          <a:blip r:embed="rId5"/>
          <a:stretch>
            <a:fillRect/>
          </a:stretch>
        </p:blipFill>
        <p:spPr>
          <a:xfrm>
            <a:off x="6993463" y="1944882"/>
            <a:ext cx="4951016" cy="1817040"/>
          </a:xfrm>
          <a:prstGeom prst="rect">
            <a:avLst/>
          </a:prstGeom>
        </p:spPr>
      </p:pic>
    </p:spTree>
    <p:extLst>
      <p:ext uri="{BB962C8B-B14F-4D97-AF65-F5344CB8AC3E}">
        <p14:creationId xmlns:p14="http://schemas.microsoft.com/office/powerpoint/2010/main" val="4052998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D71B797E-FC1A-3ABA-ACBC-16B587DFD2D5}"/>
              </a:ext>
            </a:extLst>
          </p:cNvPr>
          <p:cNvSpPr>
            <a:spLocks noGrp="1"/>
          </p:cNvSpPr>
          <p:nvPr>
            <p:ph type="title"/>
          </p:nvPr>
        </p:nvSpPr>
        <p:spPr>
          <a:xfrm>
            <a:off x="677334" y="609600"/>
            <a:ext cx="8596668" cy="1320800"/>
          </a:xfrm>
        </p:spPr>
        <p:txBody>
          <a:bodyPr>
            <a:normAutofit/>
          </a:bodyPr>
          <a:lstStyle/>
          <a:p>
            <a:r>
              <a:rPr lang="en-US" dirty="0"/>
              <a:t>Code examples</a:t>
            </a:r>
            <a:br>
              <a:rPr lang="en-US" dirty="0"/>
            </a:br>
            <a:r>
              <a:rPr lang="en-US" sz="2000" dirty="0"/>
              <a:t>Main downloader function</a:t>
            </a:r>
            <a:endParaRPr lang="en-GB" dirty="0"/>
          </a:p>
        </p:txBody>
      </p:sp>
      <p:sp>
        <p:nvSpPr>
          <p:cNvPr id="3" name="Pladsholder til indhold 2">
            <a:extLst>
              <a:ext uri="{FF2B5EF4-FFF2-40B4-BE49-F238E27FC236}">
                <a16:creationId xmlns:a16="http://schemas.microsoft.com/office/drawing/2014/main" id="{5D62FF4A-14DB-552F-65D7-8DB92460A8EF}"/>
              </a:ext>
            </a:extLst>
          </p:cNvPr>
          <p:cNvSpPr>
            <a:spLocks noGrp="1"/>
          </p:cNvSpPr>
          <p:nvPr>
            <p:ph idx="1"/>
          </p:nvPr>
        </p:nvSpPr>
        <p:spPr>
          <a:xfrm>
            <a:off x="650259" y="1529981"/>
            <a:ext cx="6346729" cy="5077296"/>
          </a:xfrm>
        </p:spPr>
        <p:txBody>
          <a:bodyPr>
            <a:normAutofit fontScale="92500" lnSpcReduction="10000"/>
          </a:bodyPr>
          <a:lstStyle/>
          <a:p>
            <a:r>
              <a:rPr lang="en-US" dirty="0"/>
              <a:t>Initiates a generator by calling </a:t>
            </a:r>
            <a:r>
              <a:rPr lang="en-US" dirty="0" err="1"/>
              <a:t>get_rows_excel</a:t>
            </a:r>
            <a:r>
              <a:rPr lang="en-US" dirty="0"/>
              <a:t> on the GRI_2017_2020 excel file.</a:t>
            </a:r>
          </a:p>
          <a:p>
            <a:endParaRPr lang="en-US" dirty="0"/>
          </a:p>
          <a:p>
            <a:r>
              <a:rPr lang="en-US" dirty="0"/>
              <a:t>Initiates an </a:t>
            </a:r>
            <a:r>
              <a:rPr lang="en-US" dirty="0" err="1"/>
              <a:t>openpyxl</a:t>
            </a:r>
            <a:r>
              <a:rPr lang="en-US" dirty="0"/>
              <a:t> workbook for the </a:t>
            </a:r>
            <a:r>
              <a:rPr lang="en-US" dirty="0" err="1"/>
              <a:t>MetaData</a:t>
            </a:r>
            <a:r>
              <a:rPr lang="en-US" dirty="0"/>
              <a:t> excel file using the function </a:t>
            </a:r>
            <a:r>
              <a:rPr lang="en-US" dirty="0" err="1"/>
              <a:t>metadata_excel</a:t>
            </a:r>
            <a:r>
              <a:rPr lang="en-US" dirty="0"/>
              <a:t>.</a:t>
            </a:r>
          </a:p>
          <a:p>
            <a:endParaRPr lang="en-US" dirty="0"/>
          </a:p>
          <a:p>
            <a:r>
              <a:rPr lang="en-US" dirty="0"/>
              <a:t>A function is defined for the download loop, utilizing try-blocks. The </a:t>
            </a:r>
            <a:r>
              <a:rPr lang="en-US" dirty="0" err="1"/>
              <a:t>save_pdf_url</a:t>
            </a:r>
            <a:r>
              <a:rPr lang="en-US" dirty="0"/>
              <a:t> function is called on the first download </a:t>
            </a:r>
            <a:r>
              <a:rPr lang="en-US" dirty="0" err="1"/>
              <a:t>url</a:t>
            </a:r>
            <a:r>
              <a:rPr lang="en-US" dirty="0"/>
              <a:t> in the try block. If this fails, the exception block is activated and a second try-block is attempted with a </a:t>
            </a:r>
            <a:r>
              <a:rPr lang="en-US" dirty="0" err="1"/>
              <a:t>save_pdf_url</a:t>
            </a:r>
            <a:r>
              <a:rPr lang="en-US" dirty="0"/>
              <a:t> function call on the second </a:t>
            </a:r>
            <a:r>
              <a:rPr lang="en-US" dirty="0" err="1"/>
              <a:t>url</a:t>
            </a:r>
            <a:r>
              <a:rPr lang="en-US" dirty="0"/>
              <a:t>. If both these fail, an error message is printed, and if the exception message contains certain keywords, the row of the pdf is marked as having defective links in the </a:t>
            </a:r>
            <a:r>
              <a:rPr lang="en-US" dirty="0" err="1"/>
              <a:t>MetaData</a:t>
            </a:r>
            <a:r>
              <a:rPr lang="en-US" dirty="0"/>
              <a:t> excel file.</a:t>
            </a:r>
          </a:p>
          <a:p>
            <a:endParaRPr lang="en-US" dirty="0"/>
          </a:p>
          <a:p>
            <a:r>
              <a:rPr lang="en-US" dirty="0"/>
              <a:t>This function is then called by the </a:t>
            </a:r>
            <a:r>
              <a:rPr lang="en-US" dirty="0" err="1"/>
              <a:t>concurrent.futures</a:t>
            </a:r>
            <a:r>
              <a:rPr lang="en-US" dirty="0"/>
              <a:t> module to use multithreading to speed up the downloading process.</a:t>
            </a:r>
          </a:p>
          <a:p>
            <a:endParaRPr lang="en-US" dirty="0"/>
          </a:p>
          <a:p>
            <a:endParaRPr lang="en-GB" dirty="0"/>
          </a:p>
        </p:txBody>
      </p:sp>
      <p:pic>
        <p:nvPicPr>
          <p:cNvPr id="21" name="Billede 20">
            <a:extLst>
              <a:ext uri="{FF2B5EF4-FFF2-40B4-BE49-F238E27FC236}">
                <a16:creationId xmlns:a16="http://schemas.microsoft.com/office/drawing/2014/main" id="{1481AB12-B466-1A66-D668-88DEC9959273}"/>
              </a:ext>
            </a:extLst>
          </p:cNvPr>
          <p:cNvPicPr>
            <a:picLocks noChangeAspect="1"/>
          </p:cNvPicPr>
          <p:nvPr/>
        </p:nvPicPr>
        <p:blipFill>
          <a:blip r:embed="rId2"/>
          <a:stretch>
            <a:fillRect/>
          </a:stretch>
        </p:blipFill>
        <p:spPr>
          <a:xfrm>
            <a:off x="7027237" y="5112799"/>
            <a:ext cx="4685068" cy="1593980"/>
          </a:xfrm>
          <a:prstGeom prst="rect">
            <a:avLst/>
          </a:prstGeom>
        </p:spPr>
      </p:pic>
      <p:pic>
        <p:nvPicPr>
          <p:cNvPr id="24" name="Billede 23">
            <a:extLst>
              <a:ext uri="{FF2B5EF4-FFF2-40B4-BE49-F238E27FC236}">
                <a16:creationId xmlns:a16="http://schemas.microsoft.com/office/drawing/2014/main" id="{C6EC4851-36EA-4B29-C1F0-A6A80DF3BC94}"/>
              </a:ext>
            </a:extLst>
          </p:cNvPr>
          <p:cNvPicPr>
            <a:picLocks noChangeAspect="1"/>
          </p:cNvPicPr>
          <p:nvPr/>
        </p:nvPicPr>
        <p:blipFill>
          <a:blip r:embed="rId3"/>
          <a:stretch>
            <a:fillRect/>
          </a:stretch>
        </p:blipFill>
        <p:spPr>
          <a:xfrm>
            <a:off x="7028478" y="1414392"/>
            <a:ext cx="4685068" cy="3595942"/>
          </a:xfrm>
          <a:prstGeom prst="rect">
            <a:avLst/>
          </a:prstGeom>
        </p:spPr>
      </p:pic>
      <p:pic>
        <p:nvPicPr>
          <p:cNvPr id="30" name="Billede 29">
            <a:extLst>
              <a:ext uri="{FF2B5EF4-FFF2-40B4-BE49-F238E27FC236}">
                <a16:creationId xmlns:a16="http://schemas.microsoft.com/office/drawing/2014/main" id="{352A6F0E-4490-89DD-5E64-6C4F89BF9FCA}"/>
              </a:ext>
            </a:extLst>
          </p:cNvPr>
          <p:cNvPicPr>
            <a:picLocks noChangeAspect="1"/>
          </p:cNvPicPr>
          <p:nvPr/>
        </p:nvPicPr>
        <p:blipFill>
          <a:blip r:embed="rId4"/>
          <a:stretch>
            <a:fillRect/>
          </a:stretch>
        </p:blipFill>
        <p:spPr>
          <a:xfrm>
            <a:off x="7028478" y="161966"/>
            <a:ext cx="4685068" cy="1181819"/>
          </a:xfrm>
          <a:prstGeom prst="rect">
            <a:avLst/>
          </a:prstGeom>
        </p:spPr>
      </p:pic>
    </p:spTree>
    <p:extLst>
      <p:ext uri="{BB962C8B-B14F-4D97-AF65-F5344CB8AC3E}">
        <p14:creationId xmlns:p14="http://schemas.microsoft.com/office/powerpoint/2010/main" val="1505076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Lige forbindelse 47">
            <a:extLst>
              <a:ext uri="{FF2B5EF4-FFF2-40B4-BE49-F238E27FC236}">
                <a16:creationId xmlns:a16="http://schemas.microsoft.com/office/drawing/2014/main" id="{ABD8F088-2E5C-CCEA-DE9C-7A65E04AA3C5}"/>
              </a:ext>
            </a:extLst>
          </p:cNvPr>
          <p:cNvCxnSpPr>
            <a:cxnSpLocks/>
          </p:cNvCxnSpPr>
          <p:nvPr/>
        </p:nvCxnSpPr>
        <p:spPr>
          <a:xfrm flipH="1">
            <a:off x="5122606" y="5368413"/>
            <a:ext cx="3307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Lige forbindelse 36">
            <a:extLst>
              <a:ext uri="{FF2B5EF4-FFF2-40B4-BE49-F238E27FC236}">
                <a16:creationId xmlns:a16="http://schemas.microsoft.com/office/drawing/2014/main" id="{9B024E49-296D-6FB5-78CE-8FD06D187D58}"/>
              </a:ext>
            </a:extLst>
          </p:cNvPr>
          <p:cNvCxnSpPr>
            <a:cxnSpLocks/>
          </p:cNvCxnSpPr>
          <p:nvPr/>
        </p:nvCxnSpPr>
        <p:spPr>
          <a:xfrm>
            <a:off x="5122606" y="2900516"/>
            <a:ext cx="330771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4"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44A5140A-4770-420B-AF09-E2716E4F250D}"/>
              </a:ext>
            </a:extLst>
          </p:cNvPr>
          <p:cNvSpPr>
            <a:spLocks noGrp="1"/>
          </p:cNvSpPr>
          <p:nvPr>
            <p:ph type="title"/>
          </p:nvPr>
        </p:nvSpPr>
        <p:spPr>
          <a:xfrm>
            <a:off x="674160" y="100921"/>
            <a:ext cx="8596668" cy="1320800"/>
          </a:xfrm>
        </p:spPr>
        <p:txBody>
          <a:bodyPr>
            <a:normAutofit/>
          </a:bodyPr>
          <a:lstStyle/>
          <a:p>
            <a:r>
              <a:rPr lang="en-US" dirty="0"/>
              <a:t>Performance - timeout</a:t>
            </a:r>
            <a:endParaRPr lang="en-GB" dirty="0"/>
          </a:p>
        </p:txBody>
      </p:sp>
      <p:sp>
        <p:nvSpPr>
          <p:cNvPr id="3" name="Pladsholder til indhold 2">
            <a:extLst>
              <a:ext uri="{FF2B5EF4-FFF2-40B4-BE49-F238E27FC236}">
                <a16:creationId xmlns:a16="http://schemas.microsoft.com/office/drawing/2014/main" id="{B5FFC63E-399E-C55F-35FD-29A3007F7D52}"/>
              </a:ext>
            </a:extLst>
          </p:cNvPr>
          <p:cNvSpPr>
            <a:spLocks noGrp="1"/>
          </p:cNvSpPr>
          <p:nvPr>
            <p:ph idx="1"/>
          </p:nvPr>
        </p:nvSpPr>
        <p:spPr>
          <a:xfrm>
            <a:off x="669315" y="988481"/>
            <a:ext cx="8596668" cy="5649253"/>
          </a:xfrm>
        </p:spPr>
        <p:txBody>
          <a:bodyPr>
            <a:normAutofit/>
          </a:bodyPr>
          <a:lstStyle/>
          <a:p>
            <a:pPr marL="0" indent="0">
              <a:buNone/>
            </a:pPr>
            <a:r>
              <a:rPr lang="en-US" sz="1200" dirty="0"/>
              <a:t>2 second timeout:</a:t>
            </a:r>
          </a:p>
          <a:p>
            <a:r>
              <a:rPr lang="en-US" sz="1200" dirty="0"/>
              <a:t>Runtime 5033.3 seconds = 84 min.</a:t>
            </a:r>
          </a:p>
          <a:p>
            <a:r>
              <a:rPr lang="en-US" sz="1200" dirty="0"/>
              <a:t>10,485 / 21,057 files downloaded = 49.8% success rate.</a:t>
            </a:r>
          </a:p>
          <a:p>
            <a:pPr marL="0" indent="0">
              <a:buNone/>
            </a:pPr>
            <a:endParaRPr lang="en-US" sz="1200" dirty="0"/>
          </a:p>
          <a:p>
            <a:pPr marL="0" indent="0">
              <a:buNone/>
            </a:pPr>
            <a:r>
              <a:rPr lang="en-US" sz="1200" dirty="0"/>
              <a:t>5 second timeout:</a:t>
            </a:r>
          </a:p>
          <a:p>
            <a:r>
              <a:rPr lang="en-US" sz="1200" dirty="0"/>
              <a:t>Runtime 5528,0 seconds = 92 min.</a:t>
            </a:r>
          </a:p>
          <a:p>
            <a:r>
              <a:rPr lang="en-US" sz="1200" dirty="0"/>
              <a:t>10,660 / 21,057 files downloaded = 50.6% success rate.</a:t>
            </a:r>
          </a:p>
          <a:p>
            <a:endParaRPr lang="en-US" sz="1200" dirty="0"/>
          </a:p>
          <a:p>
            <a:pPr marL="0" indent="0">
              <a:buNone/>
            </a:pPr>
            <a:r>
              <a:rPr lang="en-US" sz="1200" dirty="0"/>
              <a:t>10 second timeout:</a:t>
            </a:r>
          </a:p>
          <a:p>
            <a:r>
              <a:rPr lang="en-US" sz="1200" dirty="0"/>
              <a:t>Runtime 6065.4 second = 101 min.</a:t>
            </a:r>
          </a:p>
          <a:p>
            <a:r>
              <a:rPr lang="en-US" sz="1200" dirty="0"/>
              <a:t>10,655 / 21,057 files downloaded = 50.6% success rate.</a:t>
            </a:r>
          </a:p>
          <a:p>
            <a:pPr marL="0" indent="0">
              <a:buNone/>
            </a:pPr>
            <a:endParaRPr lang="en-US" sz="1200" dirty="0"/>
          </a:p>
          <a:p>
            <a:pPr marL="0" indent="0">
              <a:buNone/>
            </a:pPr>
            <a:r>
              <a:rPr lang="en-US" sz="1200" dirty="0"/>
              <a:t>15 second timeout</a:t>
            </a:r>
          </a:p>
          <a:p>
            <a:r>
              <a:rPr lang="en-US" sz="1200" dirty="0"/>
              <a:t>Runtime 5955.1 seconds = 100 min.</a:t>
            </a:r>
          </a:p>
          <a:p>
            <a:r>
              <a:rPr lang="en-US" sz="1200" dirty="0"/>
              <a:t>10,676 / 21,057 files downloaded = 50.7% success rate</a:t>
            </a:r>
          </a:p>
          <a:p>
            <a:pPr marL="0" indent="0">
              <a:buNone/>
            </a:pPr>
            <a:r>
              <a:rPr lang="en-US" sz="1200" dirty="0"/>
              <a:t>	</a:t>
            </a:r>
          </a:p>
          <a:p>
            <a:pPr marL="0" indent="0">
              <a:buNone/>
            </a:pPr>
            <a:r>
              <a:rPr lang="en-GB" sz="1200" dirty="0"/>
              <a:t>Timeout seems to have limited effect on success rate.</a:t>
            </a:r>
          </a:p>
          <a:p>
            <a:pPr marL="0" indent="0">
              <a:buNone/>
            </a:pPr>
            <a:r>
              <a:rPr lang="en-GB" sz="1000" dirty="0"/>
              <a:t>Max threads = 16 for all.</a:t>
            </a:r>
          </a:p>
        </p:txBody>
      </p:sp>
      <p:pic>
        <p:nvPicPr>
          <p:cNvPr id="7" name="Billede 6">
            <a:extLst>
              <a:ext uri="{FF2B5EF4-FFF2-40B4-BE49-F238E27FC236}">
                <a16:creationId xmlns:a16="http://schemas.microsoft.com/office/drawing/2014/main" id="{B679DDBD-9E74-46B8-5534-BED5E6988657}"/>
              </a:ext>
            </a:extLst>
          </p:cNvPr>
          <p:cNvPicPr>
            <a:picLocks noChangeAspect="1"/>
          </p:cNvPicPr>
          <p:nvPr/>
        </p:nvPicPr>
        <p:blipFill>
          <a:blip r:embed="rId2"/>
          <a:stretch>
            <a:fillRect/>
          </a:stretch>
        </p:blipFill>
        <p:spPr>
          <a:xfrm>
            <a:off x="6231224" y="3097929"/>
            <a:ext cx="1966665" cy="2845519"/>
          </a:xfrm>
          <a:prstGeom prst="rect">
            <a:avLst/>
          </a:prstGeom>
        </p:spPr>
      </p:pic>
      <p:pic>
        <p:nvPicPr>
          <p:cNvPr id="21" name="Billede 20">
            <a:extLst>
              <a:ext uri="{FF2B5EF4-FFF2-40B4-BE49-F238E27FC236}">
                <a16:creationId xmlns:a16="http://schemas.microsoft.com/office/drawing/2014/main" id="{39F60388-F372-ED6E-98E6-6F61AEE06EA7}"/>
              </a:ext>
            </a:extLst>
          </p:cNvPr>
          <p:cNvPicPr>
            <a:picLocks noChangeAspect="1"/>
          </p:cNvPicPr>
          <p:nvPr/>
        </p:nvPicPr>
        <p:blipFill>
          <a:blip r:embed="rId3"/>
          <a:stretch>
            <a:fillRect/>
          </a:stretch>
        </p:blipFill>
        <p:spPr>
          <a:xfrm>
            <a:off x="8430933" y="614419"/>
            <a:ext cx="2029093" cy="3004617"/>
          </a:xfrm>
          <a:prstGeom prst="rect">
            <a:avLst/>
          </a:prstGeom>
        </p:spPr>
      </p:pic>
      <p:pic>
        <p:nvPicPr>
          <p:cNvPr id="25" name="Billede 24">
            <a:extLst>
              <a:ext uri="{FF2B5EF4-FFF2-40B4-BE49-F238E27FC236}">
                <a16:creationId xmlns:a16="http://schemas.microsoft.com/office/drawing/2014/main" id="{3E043D49-78FE-4B23-C188-340912C23BC0}"/>
              </a:ext>
            </a:extLst>
          </p:cNvPr>
          <p:cNvPicPr>
            <a:picLocks noChangeAspect="1"/>
          </p:cNvPicPr>
          <p:nvPr/>
        </p:nvPicPr>
        <p:blipFill>
          <a:blip r:embed="rId4"/>
          <a:stretch>
            <a:fillRect/>
          </a:stretch>
        </p:blipFill>
        <p:spPr>
          <a:xfrm>
            <a:off x="8430319" y="3717404"/>
            <a:ext cx="2035681" cy="3030463"/>
          </a:xfrm>
          <a:prstGeom prst="rect">
            <a:avLst/>
          </a:prstGeom>
        </p:spPr>
      </p:pic>
      <p:pic>
        <p:nvPicPr>
          <p:cNvPr id="35" name="Billede 34">
            <a:extLst>
              <a:ext uri="{FF2B5EF4-FFF2-40B4-BE49-F238E27FC236}">
                <a16:creationId xmlns:a16="http://schemas.microsoft.com/office/drawing/2014/main" id="{1492BA03-86C7-D371-F7E5-1B1C0ABEB054}"/>
              </a:ext>
            </a:extLst>
          </p:cNvPr>
          <p:cNvPicPr>
            <a:picLocks noChangeAspect="1"/>
          </p:cNvPicPr>
          <p:nvPr/>
        </p:nvPicPr>
        <p:blipFill>
          <a:blip r:embed="rId5"/>
          <a:stretch>
            <a:fillRect/>
          </a:stretch>
        </p:blipFill>
        <p:spPr>
          <a:xfrm>
            <a:off x="6231224" y="65377"/>
            <a:ext cx="1966665" cy="2969279"/>
          </a:xfrm>
          <a:prstGeom prst="rect">
            <a:avLst/>
          </a:prstGeom>
        </p:spPr>
      </p:pic>
      <p:cxnSp>
        <p:nvCxnSpPr>
          <p:cNvPr id="41" name="Lige forbindelse 40">
            <a:extLst>
              <a:ext uri="{FF2B5EF4-FFF2-40B4-BE49-F238E27FC236}">
                <a16:creationId xmlns:a16="http://schemas.microsoft.com/office/drawing/2014/main" id="{2EE50006-D79C-A37E-F370-3EEB0A5F0CA4}"/>
              </a:ext>
            </a:extLst>
          </p:cNvPr>
          <p:cNvCxnSpPr>
            <a:cxnSpLocks/>
          </p:cNvCxnSpPr>
          <p:nvPr/>
        </p:nvCxnSpPr>
        <p:spPr>
          <a:xfrm flipH="1">
            <a:off x="5122606" y="1671484"/>
            <a:ext cx="1108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Lige forbindelse 44">
            <a:extLst>
              <a:ext uri="{FF2B5EF4-FFF2-40B4-BE49-F238E27FC236}">
                <a16:creationId xmlns:a16="http://schemas.microsoft.com/office/drawing/2014/main" id="{6DA3FE27-A99C-5DF9-FE7E-01B1C1E95AC4}"/>
              </a:ext>
            </a:extLst>
          </p:cNvPr>
          <p:cNvCxnSpPr>
            <a:cxnSpLocks/>
          </p:cNvCxnSpPr>
          <p:nvPr/>
        </p:nvCxnSpPr>
        <p:spPr>
          <a:xfrm flipH="1">
            <a:off x="5122606" y="4208206"/>
            <a:ext cx="11086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6119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C0C622AA-F419-8A4F-0B73-E6E15EA72366}"/>
              </a:ext>
            </a:extLst>
          </p:cNvPr>
          <p:cNvSpPr>
            <a:spLocks noGrp="1"/>
          </p:cNvSpPr>
          <p:nvPr>
            <p:ph type="title"/>
          </p:nvPr>
        </p:nvSpPr>
        <p:spPr>
          <a:xfrm>
            <a:off x="677334" y="609600"/>
            <a:ext cx="8596668" cy="1320800"/>
          </a:xfrm>
        </p:spPr>
        <p:txBody>
          <a:bodyPr>
            <a:normAutofit/>
          </a:bodyPr>
          <a:lstStyle/>
          <a:p>
            <a:r>
              <a:rPr lang="en-US" dirty="0"/>
              <a:t>Performance - threads</a:t>
            </a:r>
            <a:endParaRPr lang="en-GB" dirty="0"/>
          </a:p>
        </p:txBody>
      </p:sp>
      <p:sp>
        <p:nvSpPr>
          <p:cNvPr id="3" name="Pladsholder til indhold 2">
            <a:extLst>
              <a:ext uri="{FF2B5EF4-FFF2-40B4-BE49-F238E27FC236}">
                <a16:creationId xmlns:a16="http://schemas.microsoft.com/office/drawing/2014/main" id="{7377E90D-E562-3229-6A00-3EF326ADBB1C}"/>
              </a:ext>
            </a:extLst>
          </p:cNvPr>
          <p:cNvSpPr>
            <a:spLocks noGrp="1"/>
          </p:cNvSpPr>
          <p:nvPr>
            <p:ph idx="1"/>
          </p:nvPr>
        </p:nvSpPr>
        <p:spPr>
          <a:xfrm>
            <a:off x="677334" y="1356853"/>
            <a:ext cx="8596668" cy="5310184"/>
          </a:xfrm>
        </p:spPr>
        <p:txBody>
          <a:bodyPr>
            <a:normAutofit/>
          </a:bodyPr>
          <a:lstStyle/>
          <a:p>
            <a:pPr marL="0" indent="0">
              <a:buNone/>
            </a:pPr>
            <a:r>
              <a:rPr lang="en-US" sz="1800" dirty="0"/>
              <a:t>Max 5 threads:</a:t>
            </a:r>
          </a:p>
          <a:p>
            <a:r>
              <a:rPr lang="en-US" sz="1800" dirty="0"/>
              <a:t>Runtime 14413.7 seconds = 240 min.</a:t>
            </a:r>
          </a:p>
          <a:p>
            <a:r>
              <a:rPr lang="en-US" sz="1800" dirty="0"/>
              <a:t>10,644 / 21,057 files downloaded = 50.5% success rate.</a:t>
            </a:r>
          </a:p>
          <a:p>
            <a:pPr marL="0" indent="0">
              <a:buNone/>
            </a:pPr>
            <a:endParaRPr lang="en-GB" dirty="0"/>
          </a:p>
          <a:p>
            <a:pPr marL="0" indent="0">
              <a:buNone/>
            </a:pPr>
            <a:r>
              <a:rPr lang="en-US" sz="1800" dirty="0"/>
              <a:t>Max 16 threads:</a:t>
            </a:r>
          </a:p>
          <a:p>
            <a:r>
              <a:rPr lang="en-US" sz="1800" dirty="0"/>
              <a:t>Runtime 5528.0 seconds = 92 min.</a:t>
            </a:r>
          </a:p>
          <a:p>
            <a:r>
              <a:rPr lang="en-US" sz="1800" dirty="0"/>
              <a:t>10,660 / 21,057 files downloaded = 50.6% success rate.</a:t>
            </a:r>
          </a:p>
          <a:p>
            <a:endParaRPr lang="en-GB" dirty="0"/>
          </a:p>
          <a:p>
            <a:pPr marL="0" indent="0">
              <a:buNone/>
            </a:pPr>
            <a:r>
              <a:rPr lang="en-US" sz="1800" dirty="0"/>
              <a:t>Max 25 threads:</a:t>
            </a:r>
          </a:p>
          <a:p>
            <a:r>
              <a:rPr lang="en-US" sz="1800" dirty="0"/>
              <a:t>Runtime 4289.6 seconds = 71 min 30 sec.</a:t>
            </a:r>
          </a:p>
          <a:p>
            <a:r>
              <a:rPr lang="en-US" sz="1800" dirty="0"/>
              <a:t>10,359 / 21,057 files downloaded = 49.2% success rate.</a:t>
            </a:r>
          </a:p>
          <a:p>
            <a:endParaRPr lang="en-US" dirty="0"/>
          </a:p>
          <a:p>
            <a:pPr marL="0" indent="0">
              <a:buNone/>
            </a:pPr>
            <a:r>
              <a:rPr lang="en-US" sz="1000" dirty="0"/>
              <a:t>Timeout = 5s for all.</a:t>
            </a:r>
          </a:p>
          <a:p>
            <a:pPr marL="0" indent="0">
              <a:buNone/>
            </a:pPr>
            <a:endParaRPr lang="en-GB" dirty="0"/>
          </a:p>
        </p:txBody>
      </p:sp>
      <p:pic>
        <p:nvPicPr>
          <p:cNvPr id="4" name="Billede 3">
            <a:extLst>
              <a:ext uri="{FF2B5EF4-FFF2-40B4-BE49-F238E27FC236}">
                <a16:creationId xmlns:a16="http://schemas.microsoft.com/office/drawing/2014/main" id="{733C919E-5BB9-E075-D251-3B36EE50D7B0}"/>
              </a:ext>
            </a:extLst>
          </p:cNvPr>
          <p:cNvPicPr>
            <a:picLocks noChangeAspect="1"/>
          </p:cNvPicPr>
          <p:nvPr/>
        </p:nvPicPr>
        <p:blipFill>
          <a:blip r:embed="rId2"/>
          <a:stretch>
            <a:fillRect/>
          </a:stretch>
        </p:blipFill>
        <p:spPr>
          <a:xfrm>
            <a:off x="7132248" y="2430983"/>
            <a:ext cx="2029093" cy="3004617"/>
          </a:xfrm>
          <a:prstGeom prst="rect">
            <a:avLst/>
          </a:prstGeom>
        </p:spPr>
      </p:pic>
      <p:pic>
        <p:nvPicPr>
          <p:cNvPr id="6" name="Billede 5">
            <a:extLst>
              <a:ext uri="{FF2B5EF4-FFF2-40B4-BE49-F238E27FC236}">
                <a16:creationId xmlns:a16="http://schemas.microsoft.com/office/drawing/2014/main" id="{78B1CED7-36BB-8399-3408-6072C56EC5FF}"/>
              </a:ext>
            </a:extLst>
          </p:cNvPr>
          <p:cNvPicPr>
            <a:picLocks noChangeAspect="1"/>
          </p:cNvPicPr>
          <p:nvPr/>
        </p:nvPicPr>
        <p:blipFill>
          <a:blip r:embed="rId3"/>
          <a:stretch>
            <a:fillRect/>
          </a:stretch>
        </p:blipFill>
        <p:spPr>
          <a:xfrm>
            <a:off x="9334500" y="3589867"/>
            <a:ext cx="2029093" cy="3030378"/>
          </a:xfrm>
          <a:prstGeom prst="rect">
            <a:avLst/>
          </a:prstGeom>
        </p:spPr>
      </p:pic>
      <p:pic>
        <p:nvPicPr>
          <p:cNvPr id="9" name="Billede 8">
            <a:extLst>
              <a:ext uri="{FF2B5EF4-FFF2-40B4-BE49-F238E27FC236}">
                <a16:creationId xmlns:a16="http://schemas.microsoft.com/office/drawing/2014/main" id="{9E48888C-54F7-23A5-35F2-0332042D4E39}"/>
              </a:ext>
            </a:extLst>
          </p:cNvPr>
          <p:cNvPicPr>
            <a:picLocks noChangeAspect="1"/>
          </p:cNvPicPr>
          <p:nvPr/>
        </p:nvPicPr>
        <p:blipFill>
          <a:blip r:embed="rId4"/>
          <a:stretch>
            <a:fillRect/>
          </a:stretch>
        </p:blipFill>
        <p:spPr>
          <a:xfrm>
            <a:off x="9326666" y="334329"/>
            <a:ext cx="2053262" cy="3030378"/>
          </a:xfrm>
          <a:prstGeom prst="rect">
            <a:avLst/>
          </a:prstGeom>
        </p:spPr>
      </p:pic>
      <p:cxnSp>
        <p:nvCxnSpPr>
          <p:cNvPr id="22" name="Lige forbindelse 21">
            <a:extLst>
              <a:ext uri="{FF2B5EF4-FFF2-40B4-BE49-F238E27FC236}">
                <a16:creationId xmlns:a16="http://schemas.microsoft.com/office/drawing/2014/main" id="{04F3160B-2BBA-65F0-D027-BF7322335CC9}"/>
              </a:ext>
            </a:extLst>
          </p:cNvPr>
          <p:cNvCxnSpPr>
            <a:cxnSpLocks/>
          </p:cNvCxnSpPr>
          <p:nvPr/>
        </p:nvCxnSpPr>
        <p:spPr>
          <a:xfrm>
            <a:off x="6882581" y="2123768"/>
            <a:ext cx="2451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Lige forbindelse 24">
            <a:extLst>
              <a:ext uri="{FF2B5EF4-FFF2-40B4-BE49-F238E27FC236}">
                <a16:creationId xmlns:a16="http://schemas.microsoft.com/office/drawing/2014/main" id="{17D4263E-ECDB-5431-A4C3-802C2B0F9240}"/>
              </a:ext>
            </a:extLst>
          </p:cNvPr>
          <p:cNvCxnSpPr>
            <a:cxnSpLocks/>
          </p:cNvCxnSpPr>
          <p:nvPr/>
        </p:nvCxnSpPr>
        <p:spPr>
          <a:xfrm flipH="1">
            <a:off x="6882581" y="3785419"/>
            <a:ext cx="249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Lige forbindelse 30">
            <a:extLst>
              <a:ext uri="{FF2B5EF4-FFF2-40B4-BE49-F238E27FC236}">
                <a16:creationId xmlns:a16="http://schemas.microsoft.com/office/drawing/2014/main" id="{47243149-F260-0C78-645B-B29314AD18A2}"/>
              </a:ext>
            </a:extLst>
          </p:cNvPr>
          <p:cNvCxnSpPr>
            <a:cxnSpLocks/>
          </p:cNvCxnSpPr>
          <p:nvPr/>
        </p:nvCxnSpPr>
        <p:spPr>
          <a:xfrm>
            <a:off x="6882581" y="5501147"/>
            <a:ext cx="24519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3424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el 1">
            <a:extLst>
              <a:ext uri="{FF2B5EF4-FFF2-40B4-BE49-F238E27FC236}">
                <a16:creationId xmlns:a16="http://schemas.microsoft.com/office/drawing/2014/main" id="{33B9BFAE-B853-A6F0-A901-1C73E7E92A32}"/>
              </a:ext>
            </a:extLst>
          </p:cNvPr>
          <p:cNvSpPr>
            <a:spLocks noGrp="1"/>
          </p:cNvSpPr>
          <p:nvPr>
            <p:ph type="title"/>
          </p:nvPr>
        </p:nvSpPr>
        <p:spPr>
          <a:xfrm>
            <a:off x="677334" y="609600"/>
            <a:ext cx="8596668" cy="1320800"/>
          </a:xfrm>
        </p:spPr>
        <p:txBody>
          <a:bodyPr>
            <a:normAutofit/>
          </a:bodyPr>
          <a:lstStyle/>
          <a:p>
            <a:r>
              <a:rPr lang="en-US" dirty="0"/>
              <a:t>To Do:</a:t>
            </a:r>
            <a:endParaRPr lang="en-GB" dirty="0"/>
          </a:p>
        </p:txBody>
      </p:sp>
      <p:sp>
        <p:nvSpPr>
          <p:cNvPr id="3" name="Pladsholder til indhold 2">
            <a:extLst>
              <a:ext uri="{FF2B5EF4-FFF2-40B4-BE49-F238E27FC236}">
                <a16:creationId xmlns:a16="http://schemas.microsoft.com/office/drawing/2014/main" id="{26AB4F6C-A6B7-A05E-C57A-17F3A685068A}"/>
              </a:ext>
            </a:extLst>
          </p:cNvPr>
          <p:cNvSpPr>
            <a:spLocks noGrp="1"/>
          </p:cNvSpPr>
          <p:nvPr>
            <p:ph idx="1"/>
          </p:nvPr>
        </p:nvSpPr>
        <p:spPr>
          <a:xfrm>
            <a:off x="677334" y="2160589"/>
            <a:ext cx="8596668" cy="3880773"/>
          </a:xfrm>
        </p:spPr>
        <p:txBody>
          <a:bodyPr>
            <a:normAutofit/>
          </a:bodyPr>
          <a:lstStyle/>
          <a:p>
            <a:r>
              <a:rPr lang="en-US" dirty="0"/>
              <a:t>Check for corrupted files</a:t>
            </a:r>
          </a:p>
          <a:p>
            <a:pPr lvl="1"/>
            <a:r>
              <a:rPr lang="en-US" dirty="0"/>
              <a:t>Some of the downloaded PDF files cannot be opened and should be discarded to get a better overview of downloaded files.</a:t>
            </a:r>
          </a:p>
          <a:p>
            <a:pPr lvl="1"/>
            <a:endParaRPr lang="en-US" dirty="0"/>
          </a:p>
          <a:p>
            <a:r>
              <a:rPr lang="en-US" dirty="0"/>
              <a:t>More user accessibility </a:t>
            </a:r>
          </a:p>
          <a:p>
            <a:pPr lvl="1"/>
            <a:r>
              <a:rPr lang="en-US" dirty="0"/>
              <a:t>Input options for timeout &amp; number of threads</a:t>
            </a:r>
            <a:endParaRPr lang="en-GB" dirty="0"/>
          </a:p>
        </p:txBody>
      </p:sp>
    </p:spTree>
    <p:extLst>
      <p:ext uri="{BB962C8B-B14F-4D97-AF65-F5344CB8AC3E}">
        <p14:creationId xmlns:p14="http://schemas.microsoft.com/office/powerpoint/2010/main" val="29905437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1382</TotalTime>
  <Words>709</Words>
  <Application>Microsoft Office PowerPoint</Application>
  <PresentationFormat>Widescreen</PresentationFormat>
  <Paragraphs>85</Paragraphs>
  <Slides>8</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8</vt:i4>
      </vt:variant>
    </vt:vector>
  </HeadingPairs>
  <TitlesOfParts>
    <vt:vector size="13" baseType="lpstr">
      <vt:lpstr>Aptos</vt:lpstr>
      <vt:lpstr>Arial</vt:lpstr>
      <vt:lpstr>Trebuchet MS</vt:lpstr>
      <vt:lpstr>Wingdings 3</vt:lpstr>
      <vt:lpstr>Facet</vt:lpstr>
      <vt:lpstr>Overview &amp; kravspec</vt:lpstr>
      <vt:lpstr>Methods &amp; tools</vt:lpstr>
      <vt:lpstr>Challenges</vt:lpstr>
      <vt:lpstr>Code examples Helper functions</vt:lpstr>
      <vt:lpstr>Code examples Main downloader function</vt:lpstr>
      <vt:lpstr>Performance - timeout</vt:lpstr>
      <vt:lpstr>Performance - threads</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&amp; kravspec</dc:title>
  <dc:creator>Jonas Dalgaard</dc:creator>
  <cp:lastModifiedBy>Jonas Dalgaard</cp:lastModifiedBy>
  <cp:revision>5</cp:revision>
  <dcterms:created xsi:type="dcterms:W3CDTF">2024-04-18T09:51:16Z</dcterms:created>
  <dcterms:modified xsi:type="dcterms:W3CDTF">2024-04-19T08:54:12Z</dcterms:modified>
</cp:coreProperties>
</file>