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handoutMasterIdLst>
    <p:handoutMasterId r:id="rId29"/>
  </p:handoutMasterIdLst>
  <p:sldIdLst>
    <p:sldId id="871" r:id="rId3"/>
    <p:sldId id="681" r:id="rId4"/>
    <p:sldId id="947" r:id="rId5"/>
    <p:sldId id="686" r:id="rId6"/>
    <p:sldId id="930" r:id="rId7"/>
    <p:sldId id="951" r:id="rId8"/>
    <p:sldId id="955" r:id="rId9"/>
    <p:sldId id="956" r:id="rId10"/>
    <p:sldId id="959" r:id="rId11"/>
    <p:sldId id="958" r:id="rId12"/>
    <p:sldId id="687" r:id="rId13"/>
    <p:sldId id="948" r:id="rId14"/>
    <p:sldId id="929" r:id="rId15"/>
    <p:sldId id="957" r:id="rId16"/>
    <p:sldId id="928" r:id="rId17"/>
    <p:sldId id="954" r:id="rId18"/>
    <p:sldId id="935" r:id="rId19"/>
    <p:sldId id="934" r:id="rId20"/>
    <p:sldId id="927" r:id="rId21"/>
    <p:sldId id="914" r:id="rId22"/>
    <p:sldId id="952" r:id="rId23"/>
    <p:sldId id="953" r:id="rId24"/>
    <p:sldId id="960" r:id="rId25"/>
    <p:sldId id="872" r:id="rId26"/>
    <p:sldId id="902" r:id="rId2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139" d="100"/>
          <a:sy n="139" d="100"/>
        </p:scale>
        <p:origin x="91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01" y="1642269"/>
            <a:ext cx="9285601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09600" y="2316163"/>
            <a:ext cx="7488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二手房房价分析与预测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二手房售价预测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6" descr="1">
            <a:extLst>
              <a:ext uri="{FF2B5EF4-FFF2-40B4-BE49-F238E27FC236}">
                <a16:creationId xmlns:a16="http://schemas.microsoft.com/office/drawing/2014/main" id="{2C9EBDA3-1D1E-48F9-BE44-54CEC74C5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1581150"/>
            <a:ext cx="3762375" cy="320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582249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9183" y="2154021"/>
            <a:ext cx="3191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13.3  </a:t>
            </a:r>
            <a:r>
              <a:rPr lang="zh-CN" altLang="en-US" sz="3600" b="1" dirty="0">
                <a:solidFill>
                  <a:schemeClr val="bg1"/>
                </a:solidFill>
              </a:rPr>
              <a:t>项目准备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3528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操作系统：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Windows 7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Windows 10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语言：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 3.7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开发环境：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PyCharm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内置模块：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sys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第三方模块：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PyQt5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PyQt5-tools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xlrd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xlwt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Scipy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NumPy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Matplotlib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Scikit-Learn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627756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6" y="2154021"/>
            <a:ext cx="411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13.4  </a:t>
            </a:r>
            <a:r>
              <a:rPr lang="zh-CN" altLang="en-US" sz="3600" b="1" dirty="0">
                <a:solidFill>
                  <a:schemeClr val="bg1"/>
                </a:solidFill>
              </a:rPr>
              <a:t>图表工具模块</a:t>
            </a:r>
          </a:p>
        </p:txBody>
      </p:sp>
    </p:spTree>
    <p:extLst>
      <p:ext uri="{BB962C8B-B14F-4D97-AF65-F5344CB8AC3E}">
        <p14:creationId xmlns:p14="http://schemas.microsoft.com/office/powerpoint/2010/main" val="2151499614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371600" y="1581150"/>
            <a:ext cx="3200400" cy="17526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绘制饼形图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绘制折线图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绘制条形图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99653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4" y="2154021"/>
            <a:ext cx="411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13.5  </a:t>
            </a:r>
            <a:r>
              <a:rPr lang="zh-CN" altLang="en-US" sz="3600" b="1" dirty="0">
                <a:solidFill>
                  <a:schemeClr val="bg1"/>
                </a:solidFill>
              </a:rPr>
              <a:t>项目实现过程</a:t>
            </a:r>
          </a:p>
        </p:txBody>
      </p:sp>
    </p:spTree>
    <p:extLst>
      <p:ext uri="{BB962C8B-B14F-4D97-AF65-F5344CB8AC3E}">
        <p14:creationId xmlns:p14="http://schemas.microsoft.com/office/powerpoint/2010/main" val="26034626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371600" y="1504950"/>
            <a:ext cx="5410200" cy="29718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数据清洗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区域二手房均价分析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区域二手房数据及占比分析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全市二手房装修程度分析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热门户型均价分析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二手房房价预测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0741920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二手房数据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18">
            <a:extLst>
              <a:ext uri="{FF2B5EF4-FFF2-40B4-BE49-F238E27FC236}">
                <a16:creationId xmlns:a16="http://schemas.microsoft.com/office/drawing/2014/main" id="{DBD3B880-472D-4C9C-BB31-A77317802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8" y="2114550"/>
            <a:ext cx="790470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2208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处理后的二手房数据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19">
            <a:extLst>
              <a:ext uri="{FF2B5EF4-FFF2-40B4-BE49-F238E27FC236}">
                <a16:creationId xmlns:a16="http://schemas.microsoft.com/office/drawing/2014/main" id="{8A4BFF13-8E1D-464D-B8BD-2951A9D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9" y="1962150"/>
            <a:ext cx="6781802" cy="159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357620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4876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各区二手房均价分析图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12" descr="7">
            <a:extLst>
              <a:ext uri="{FF2B5EF4-FFF2-40B4-BE49-F238E27FC236}">
                <a16:creationId xmlns:a16="http://schemas.microsoft.com/office/drawing/2014/main" id="{BBC25769-E902-40A4-9F89-25596742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96" y="1457646"/>
            <a:ext cx="3889304" cy="331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676702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06254"/>
            <a:ext cx="8075857" cy="2156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48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13.1  </a:t>
            </a:r>
            <a:r>
              <a:rPr lang="zh-CN" altLang="en-US" sz="3600" b="1" dirty="0">
                <a:solidFill>
                  <a:schemeClr val="bg1"/>
                </a:solidFill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各区二手房数量所占比例分析图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EF2D112F-1C5A-493C-BB02-AD84ECC10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428749"/>
            <a:ext cx="113707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2" name="图片 13" descr="7">
            <a:extLst>
              <a:ext uri="{FF2B5EF4-FFF2-40B4-BE49-F238E27FC236}">
                <a16:creationId xmlns:a16="http://schemas.microsoft.com/office/drawing/2014/main" id="{F0733FCD-6D3A-4F1D-B7E0-359F8F751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04950"/>
            <a:ext cx="3886200" cy="33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140416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全市二手房装修程度分析图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14" descr="7-13">
            <a:extLst>
              <a:ext uri="{FF2B5EF4-FFF2-40B4-BE49-F238E27FC236}">
                <a16:creationId xmlns:a16="http://schemas.microsoft.com/office/drawing/2014/main" id="{CDAD9138-2F8C-4523-8BBF-74058625E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9798"/>
            <a:ext cx="3886200" cy="330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572105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热门户型均价分析图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15" descr="7-14">
            <a:extLst>
              <a:ext uri="{FF2B5EF4-FFF2-40B4-BE49-F238E27FC236}">
                <a16:creationId xmlns:a16="http://schemas.microsoft.com/office/drawing/2014/main" id="{8A6ED326-074D-4D91-99E8-7562C58BC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5391"/>
            <a:ext cx="3886200" cy="330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243958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全市二手房房价预测折线图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16" descr="7-15">
            <a:extLst>
              <a:ext uri="{FF2B5EF4-FFF2-40B4-BE49-F238E27FC236}">
                <a16:creationId xmlns:a16="http://schemas.microsoft.com/office/drawing/2014/main" id="{2D119682-F982-4FAA-A550-8883AF7D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81150"/>
            <a:ext cx="38100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556905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52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13.6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352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本章主要使用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开发了二手房房价分析与预测系统，该项目主要应用了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Scikit-Learn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模块。其中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模块主要用于实现数据的预处理以及数据的分类等，而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Scikit-Learn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模块主要用于实现数据的回归模型以及预测功能，最后通过绘图模块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Matplotlib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，将分析后的数据绘制成图表，从而形成更直观的可视化数据。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43948786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743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本章将通过数据分析方法实现“二手房数据分析预测系统”，用于对二手房数据进行分析、统计，并根据数据中的重要特征实现房屋价格的预测，最后通过可视化图表方式进行数据的显示功能。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608927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00150"/>
            <a:ext cx="9371256" cy="2501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6" y="2154021"/>
            <a:ext cx="411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13.2  </a:t>
            </a:r>
            <a:r>
              <a:rPr lang="zh-CN" altLang="en-US" sz="3600" b="1" dirty="0">
                <a:solidFill>
                  <a:schemeClr val="bg1"/>
                </a:solidFill>
              </a:rPr>
              <a:t>项目效果预览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主窗体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1" descr="1">
            <a:extLst>
              <a:ext uri="{FF2B5EF4-FFF2-40B4-BE49-F238E27FC236}">
                <a16:creationId xmlns:a16="http://schemas.microsoft.com/office/drawing/2014/main" id="{3200B2CA-E154-4548-9F43-0BFD442E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81150"/>
            <a:ext cx="507475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12821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各区二手房均价分析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2" descr="1">
            <a:extLst>
              <a:ext uri="{FF2B5EF4-FFF2-40B4-BE49-F238E27FC236}">
                <a16:creationId xmlns:a16="http://schemas.microsoft.com/office/drawing/2014/main" id="{E0F2C43F-B7A7-45BB-AD14-84CCACEF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81150"/>
            <a:ext cx="3810000" cy="323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543269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各区二手房数量所占比例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1">
            <a:extLst>
              <a:ext uri="{FF2B5EF4-FFF2-40B4-BE49-F238E27FC236}">
                <a16:creationId xmlns:a16="http://schemas.microsoft.com/office/drawing/2014/main" id="{E276D6A9-8606-40F2-9083-9DF0E9BC7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504950"/>
            <a:ext cx="3886200" cy="330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00809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全市二手房装修程度分析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4" descr="1">
            <a:extLst>
              <a:ext uri="{FF2B5EF4-FFF2-40B4-BE49-F238E27FC236}">
                <a16:creationId xmlns:a16="http://schemas.microsoft.com/office/drawing/2014/main" id="{102C2A57-38E1-460C-9A18-0D21BB71E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1150"/>
            <a:ext cx="3733800" cy="317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43233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热门户型均价分析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5" descr="1">
            <a:extLst>
              <a:ext uri="{FF2B5EF4-FFF2-40B4-BE49-F238E27FC236}">
                <a16:creationId xmlns:a16="http://schemas.microsoft.com/office/drawing/2014/main" id="{277D10C4-64E0-4ECA-B1D8-0080C05D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57350"/>
            <a:ext cx="3657600" cy="311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168889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18194</TotalTime>
  <Words>293</Words>
  <Application>Microsoft Office PowerPoint</Application>
  <PresentationFormat>全屏显示(16:9)</PresentationFormat>
  <Paragraphs>37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Arial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1753</cp:revision>
  <cp:lastPrinted>1601-01-01T00:00:00Z</cp:lastPrinted>
  <dcterms:created xsi:type="dcterms:W3CDTF">2014-11-20T08:27:06Z</dcterms:created>
  <dcterms:modified xsi:type="dcterms:W3CDTF">2021-09-15T06:55:16Z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