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0"/>
  </p:notesMasterIdLst>
  <p:handoutMasterIdLst>
    <p:handoutMasterId r:id="rId31"/>
  </p:handoutMasterIdLst>
  <p:sldIdLst>
    <p:sldId id="871" r:id="rId3"/>
    <p:sldId id="681" r:id="rId4"/>
    <p:sldId id="947" r:id="rId5"/>
    <p:sldId id="686" r:id="rId6"/>
    <p:sldId id="930" r:id="rId7"/>
    <p:sldId id="951" r:id="rId8"/>
    <p:sldId id="955" r:id="rId9"/>
    <p:sldId id="956" r:id="rId10"/>
    <p:sldId id="687" r:id="rId11"/>
    <p:sldId id="948" r:id="rId12"/>
    <p:sldId id="929" r:id="rId13"/>
    <p:sldId id="927" r:id="rId14"/>
    <p:sldId id="928" r:id="rId15"/>
    <p:sldId id="954" r:id="rId16"/>
    <p:sldId id="935" r:id="rId17"/>
    <p:sldId id="934" r:id="rId18"/>
    <p:sldId id="914" r:id="rId19"/>
    <p:sldId id="962" r:id="rId20"/>
    <p:sldId id="963" r:id="rId21"/>
    <p:sldId id="964" r:id="rId22"/>
    <p:sldId id="965" r:id="rId23"/>
    <p:sldId id="966" r:id="rId24"/>
    <p:sldId id="961" r:id="rId25"/>
    <p:sldId id="952" r:id="rId26"/>
    <p:sldId id="968" r:id="rId27"/>
    <p:sldId id="872" r:id="rId28"/>
    <p:sldId id="902" r:id="rId2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139" d="100"/>
          <a:sy n="139" d="100"/>
        </p:scale>
        <p:origin x="912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2021-09-15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2021-09-15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1" y="1642269"/>
            <a:ext cx="9285601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09600" y="2316163"/>
            <a:ext cx="7488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实现客户价值分析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33528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操作系统：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Windows 7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Windows 10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语言：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Python 3.7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开发环境：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PyCharm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第三方模块：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Pandas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xlrd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xlwt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Scipy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NumPy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Matplotlib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Scikit-Learn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。</a:t>
            </a:r>
          </a:p>
          <a:p>
            <a:pPr lvl="0">
              <a:defRPr/>
            </a:pP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27756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4" y="215402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14.4  </a:t>
            </a:r>
            <a:r>
              <a:rPr lang="zh-CN" altLang="en-US" sz="3600" b="1" dirty="0">
                <a:solidFill>
                  <a:schemeClr val="bg1"/>
                </a:solidFill>
              </a:rPr>
              <a:t>分析方法</a:t>
            </a:r>
          </a:p>
        </p:txBody>
      </p:sp>
    </p:spTree>
    <p:extLst>
      <p:ext uri="{BB962C8B-B14F-4D97-AF65-F5344CB8AC3E}">
        <p14:creationId xmlns:p14="http://schemas.microsoft.com/office/powerpoint/2010/main" val="215149961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48768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RFM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模型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F58E464-57E5-46F3-A70A-9C033BBE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3550"/>
            <a:ext cx="118298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58A1889-A2A9-4A68-8B0F-B12AF3CF98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089673"/>
              </p:ext>
            </p:extLst>
          </p:nvPr>
        </p:nvGraphicFramePr>
        <p:xfrm>
          <a:off x="353238" y="1716212"/>
          <a:ext cx="8437523" cy="286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3" imgW="6094361" imgH="3427618" progId="PowerPoint.Show.12">
                  <p:embed/>
                </p:oleObj>
              </mc:Choice>
              <mc:Fallback>
                <p:oleObj name="Presentation" r:id="rId3" imgW="6094361" imgH="3427618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87" t="21355" b="18620"/>
                      <a:stretch>
                        <a:fillRect/>
                      </a:stretch>
                    </p:blipFill>
                    <p:spPr bwMode="auto">
                      <a:xfrm>
                        <a:off x="353238" y="1716212"/>
                        <a:ext cx="8437523" cy="2868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676702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4" y="2154021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14.5  </a:t>
            </a:r>
            <a:r>
              <a:rPr lang="zh-CN" altLang="en-US" sz="3600" b="1" dirty="0">
                <a:solidFill>
                  <a:schemeClr val="bg1"/>
                </a:solidFill>
              </a:rPr>
              <a:t>项目实现过程</a:t>
            </a:r>
          </a:p>
        </p:txBody>
      </p:sp>
    </p:spTree>
    <p:extLst>
      <p:ext uri="{BB962C8B-B14F-4D97-AF65-F5344CB8AC3E}">
        <p14:creationId xmlns:p14="http://schemas.microsoft.com/office/powerpoint/2010/main" val="2603462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676400" y="1350963"/>
            <a:ext cx="3581400" cy="3276600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准备工作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数据抽取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数据探索分析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计算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RFM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值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数据转换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客户聚类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marL="457200" lvl="0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标记客户类别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0741920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数据缺失异常情况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2">
            <a:extLst>
              <a:ext uri="{FF2B5EF4-FFF2-40B4-BE49-F238E27FC236}">
                <a16:creationId xmlns:a16="http://schemas.microsoft.com/office/drawing/2014/main" id="{49FF7509-861E-475F-9F0A-147E89DE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88" y="1944402"/>
            <a:ext cx="6503423" cy="17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2208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标准化处理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32">
            <a:extLst>
              <a:ext uri="{FF2B5EF4-FFF2-40B4-BE49-F238E27FC236}">
                <a16:creationId xmlns:a16="http://schemas.microsoft.com/office/drawing/2014/main" id="{2AD833F2-9E6D-42B4-BBE0-8D841203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33550"/>
            <a:ext cx="514945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357620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第一类客户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EF2D112F-1C5A-493C-BB02-AD84ECC10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28749"/>
            <a:ext cx="113707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图片 56">
            <a:extLst>
              <a:ext uri="{FF2B5EF4-FFF2-40B4-BE49-F238E27FC236}">
                <a16:creationId xmlns:a16="http://schemas.microsoft.com/office/drawing/2014/main" id="{6E226FCD-BCC4-407B-987D-EA12883E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474468"/>
            <a:ext cx="3956050" cy="336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40416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第二类客户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57">
            <a:extLst>
              <a:ext uri="{FF2B5EF4-FFF2-40B4-BE49-F238E27FC236}">
                <a16:creationId xmlns:a16="http://schemas.microsoft.com/office/drawing/2014/main" id="{EB63A2EF-CC85-4AB2-97AC-46206D9C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30248"/>
            <a:ext cx="3810000" cy="329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54348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第三类客户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58">
            <a:extLst>
              <a:ext uri="{FF2B5EF4-FFF2-40B4-BE49-F238E27FC236}">
                <a16:creationId xmlns:a16="http://schemas.microsoft.com/office/drawing/2014/main" id="{B9DDC0E7-AF6C-4875-8E4D-AD9B995A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61071"/>
            <a:ext cx="3962400" cy="336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10411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06254"/>
            <a:ext cx="8075857" cy="2156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48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14.1  </a:t>
            </a:r>
            <a:r>
              <a:rPr lang="zh-CN" altLang="en-US" sz="3600" b="1" dirty="0">
                <a:solidFill>
                  <a:schemeClr val="bg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096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第四类客户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EF2D112F-1C5A-493C-BB02-AD84ECC10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28749"/>
            <a:ext cx="113707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6" name="图片 59">
            <a:extLst>
              <a:ext uri="{FF2B5EF4-FFF2-40B4-BE49-F238E27FC236}">
                <a16:creationId xmlns:a16="http://schemas.microsoft.com/office/drawing/2014/main" id="{786D71AC-4ECF-4154-8C4B-F0672E5F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497371"/>
            <a:ext cx="3886200" cy="332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1753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标记客户类别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55">
            <a:extLst>
              <a:ext uri="{FF2B5EF4-FFF2-40B4-BE49-F238E27FC236}">
                <a16:creationId xmlns:a16="http://schemas.microsoft.com/office/drawing/2014/main" id="{76708531-1773-491C-A072-A0830CFF4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71550"/>
            <a:ext cx="5105400" cy="383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776335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7239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按类别统计客户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RFM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值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54">
            <a:extLst>
              <a:ext uri="{FF2B5EF4-FFF2-40B4-BE49-F238E27FC236}">
                <a16:creationId xmlns:a16="http://schemas.microsoft.com/office/drawing/2014/main" id="{35B0CBCB-6619-4761-AECA-C7345683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50" y="1962150"/>
            <a:ext cx="772909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908559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2646" y="2154021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14.6  </a:t>
            </a:r>
            <a:r>
              <a:rPr lang="zh-CN" altLang="en-US" sz="3600" b="1" dirty="0">
                <a:solidFill>
                  <a:schemeClr val="bg1"/>
                </a:solidFill>
              </a:rPr>
              <a:t>客户价值结果分析</a:t>
            </a:r>
          </a:p>
        </p:txBody>
      </p:sp>
    </p:spTree>
    <p:extLst>
      <p:ext uri="{BB962C8B-B14F-4D97-AF65-F5344CB8AC3E}">
        <p14:creationId xmlns:p14="http://schemas.microsoft.com/office/powerpoint/2010/main" val="1917937464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 RFM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值高低比较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ADF69B-9EC8-4FE2-A3A9-1B41D83A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863543"/>
            <a:ext cx="8312727" cy="246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72105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324600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客户群按价值高低进行分类和排名</a:t>
            </a:r>
          </a:p>
          <a:p>
            <a:pPr lvl="0">
              <a:defRPr/>
            </a:pPr>
            <a:endParaRPr lang="zh-CN" alt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B18598-FDC9-40D8-91D1-4A7D65C6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769102"/>
            <a:ext cx="8312727" cy="16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5528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2452" y="2154021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14.7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287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本章主要通过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RFM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模型和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k-means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聚类算法实现了客户价值分析。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RFM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模型是专门用于衡量客户价值和客户潜在价值的重要工具和手段，这里一定要掌握，其次通过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k-means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聚类算法对客户分类。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439487868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19812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问题：在商家积累的大量的客户交易数据中，如何根据客户历史消费记录分析不同客户群体的特征和价值呢？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608927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00150"/>
            <a:ext cx="9371256" cy="2501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5916" y="2154021"/>
            <a:ext cx="4118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14.2  </a:t>
            </a:r>
            <a:r>
              <a:rPr lang="zh-CN" altLang="en-US" sz="3600" b="1" dirty="0">
                <a:solidFill>
                  <a:schemeClr val="bg1"/>
                </a:solidFill>
              </a:rPr>
              <a:t>项目效果预览</a:t>
            </a: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第一类客户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28">
            <a:extLst>
              <a:ext uri="{FF2B5EF4-FFF2-40B4-BE49-F238E27FC236}">
                <a16:creationId xmlns:a16="http://schemas.microsoft.com/office/drawing/2014/main" id="{0A6DA005-481F-4057-8707-9347A1A8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85169"/>
            <a:ext cx="3962400" cy="334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12821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第二类客户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29">
            <a:extLst>
              <a:ext uri="{FF2B5EF4-FFF2-40B4-BE49-F238E27FC236}">
                <a16:creationId xmlns:a16="http://schemas.microsoft.com/office/drawing/2014/main" id="{7C3BA222-F20D-4807-AB65-DC870FB5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04950"/>
            <a:ext cx="3939382" cy="332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543269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第三类客户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图片 30">
            <a:extLst>
              <a:ext uri="{FF2B5EF4-FFF2-40B4-BE49-F238E27FC236}">
                <a16:creationId xmlns:a16="http://schemas.microsoft.com/office/drawing/2014/main" id="{C63E5DFC-F753-4AF2-A65D-C4169703A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1149"/>
            <a:ext cx="3810000" cy="317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00809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第四类客户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图片 31">
            <a:extLst>
              <a:ext uri="{FF2B5EF4-FFF2-40B4-BE49-F238E27FC236}">
                <a16:creationId xmlns:a16="http://schemas.microsoft.com/office/drawing/2014/main" id="{A7EDE011-B03E-4DBA-9337-E142B2AF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4" y="1504950"/>
            <a:ext cx="3844925" cy="325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432335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9753600" cy="2604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9183" y="2154021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14.3  </a:t>
            </a:r>
            <a:r>
              <a:rPr lang="zh-CN" altLang="en-US" sz="3600" b="1" dirty="0">
                <a:solidFill>
                  <a:schemeClr val="bg1"/>
                </a:solidFill>
              </a:rPr>
              <a:t>项目准备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18213</TotalTime>
  <Words>213</Words>
  <Application>Microsoft Office PowerPoint</Application>
  <PresentationFormat>全屏显示(16:9)</PresentationFormat>
  <Paragraphs>37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Calibri</vt:lpstr>
      <vt:lpstr>Wingdings</vt:lpstr>
      <vt:lpstr>Office 主题</vt:lpstr>
      <vt:lpstr>1_Office 主题</vt:lpstr>
      <vt:lpstr>Microsoft 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1755</cp:revision>
  <cp:lastPrinted>1601-01-01T00:00:00Z</cp:lastPrinted>
  <dcterms:created xsi:type="dcterms:W3CDTF">2014-11-20T08:27:06Z</dcterms:created>
  <dcterms:modified xsi:type="dcterms:W3CDTF">2021-09-15T07:14:43Z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