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4"/>
  </p:notesMasterIdLst>
  <p:handoutMasterIdLst>
    <p:handoutMasterId r:id="rId35"/>
  </p:handoutMasterIdLst>
  <p:sldIdLst>
    <p:sldId id="871" r:id="rId3"/>
    <p:sldId id="681" r:id="rId4"/>
    <p:sldId id="680" r:id="rId5"/>
    <p:sldId id="686" r:id="rId6"/>
    <p:sldId id="888" r:id="rId7"/>
    <p:sldId id="706" r:id="rId8"/>
    <p:sldId id="687" r:id="rId9"/>
    <p:sldId id="889" r:id="rId10"/>
    <p:sldId id="881" r:id="rId11"/>
    <p:sldId id="688" r:id="rId12"/>
    <p:sldId id="890" r:id="rId13"/>
    <p:sldId id="882" r:id="rId14"/>
    <p:sldId id="878" r:id="rId15"/>
    <p:sldId id="891" r:id="rId16"/>
    <p:sldId id="893" r:id="rId17"/>
    <p:sldId id="883" r:id="rId18"/>
    <p:sldId id="894" r:id="rId19"/>
    <p:sldId id="879" r:id="rId20"/>
    <p:sldId id="892" r:id="rId21"/>
    <p:sldId id="884" r:id="rId22"/>
    <p:sldId id="885" r:id="rId23"/>
    <p:sldId id="895" r:id="rId24"/>
    <p:sldId id="896" r:id="rId25"/>
    <p:sldId id="897" r:id="rId26"/>
    <p:sldId id="898" r:id="rId27"/>
    <p:sldId id="899" r:id="rId28"/>
    <p:sldId id="880" r:id="rId29"/>
    <p:sldId id="886" r:id="rId30"/>
    <p:sldId id="887" r:id="rId31"/>
    <p:sldId id="872" r:id="rId32"/>
    <p:sldId id="873" r:id="rId3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93" d="100"/>
          <a:sy n="93" d="100"/>
        </p:scale>
        <p:origin x="102" y="7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2021-09-15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2021-09-15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01" y="1642269"/>
            <a:ext cx="9285601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84213" y="2316163"/>
            <a:ext cx="7488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搭建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数据分析环境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8600" y="1047750"/>
            <a:ext cx="10058283" cy="2685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114550"/>
            <a:ext cx="6256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2.4  </a:t>
            </a:r>
            <a:r>
              <a:rPr lang="zh-CN" altLang="en-US" sz="3200" b="1" dirty="0">
                <a:solidFill>
                  <a:schemeClr val="bg1"/>
                </a:solidFill>
              </a:rPr>
              <a:t>数据分析标准环境</a:t>
            </a:r>
            <a:r>
              <a:rPr lang="en-US" altLang="zh-CN" sz="3200" b="1" dirty="0">
                <a:solidFill>
                  <a:schemeClr val="bg1"/>
                </a:solidFill>
              </a:rPr>
              <a:t>Anaconda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43569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295400" y="1504950"/>
            <a:ext cx="6553200" cy="16764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为什么安装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Anaconda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下载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Anaconda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安装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Anaconda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0713466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请同学们自行安装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2">
            <a:extLst>
              <a:ext uri="{FF2B5EF4-FFF2-40B4-BE49-F238E27FC236}">
                <a16:creationId xmlns:a16="http://schemas.microsoft.com/office/drawing/2014/main" id="{EAE809A2-4184-455D-B3DE-1239D0D54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30810"/>
            <a:ext cx="6096000" cy="317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78409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2794"/>
            <a:ext cx="9296400" cy="248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649" y="2154021"/>
            <a:ext cx="6110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2.5  </a:t>
            </a:r>
            <a:r>
              <a:rPr lang="en-US" altLang="zh-CN" sz="3200" b="1" dirty="0" err="1">
                <a:solidFill>
                  <a:schemeClr val="bg1"/>
                </a:solidFill>
              </a:rPr>
              <a:t>Jupyter</a:t>
            </a:r>
            <a:r>
              <a:rPr lang="en-US" altLang="zh-CN" sz="3200" b="1" dirty="0">
                <a:solidFill>
                  <a:schemeClr val="bg1"/>
                </a:solidFill>
              </a:rPr>
              <a:t> Notebook</a:t>
            </a:r>
            <a:r>
              <a:rPr lang="zh-CN" altLang="en-US" sz="3200" b="1" dirty="0">
                <a:solidFill>
                  <a:schemeClr val="bg1"/>
                </a:solidFill>
              </a:rPr>
              <a:t>开发工具</a:t>
            </a:r>
          </a:p>
        </p:txBody>
      </p:sp>
    </p:spTree>
    <p:extLst>
      <p:ext uri="{BB962C8B-B14F-4D97-AF65-F5344CB8AC3E}">
        <p14:creationId xmlns:p14="http://schemas.microsoft.com/office/powerpoint/2010/main" val="1784484021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295400" y="1504950"/>
            <a:ext cx="7391400" cy="21336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认识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Jupyter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Notebook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新建一个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Jupyter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Notebook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文件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在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Jupyter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Notebook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中编写“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Hello World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”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049706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14400" y="1428750"/>
            <a:ext cx="7543800" cy="2667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dirty="0" err="1">
                <a:latin typeface="+mj-lt"/>
                <a:ea typeface="+mj-ea"/>
                <a:cs typeface="+mj-cs"/>
              </a:rPr>
              <a:t>Jupyter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Notebook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将代码、说明文本、数学方程式、数据可视化图表等内容全部组合到一起显示在一个共享的文档中，可以实现一边写代码一边记录，而这些功能是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自带的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IDLE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和集成开发环境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PyCharm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无法比拟的。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8741261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05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在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Jupyter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 Notebook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中编写代码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45">
            <a:extLst>
              <a:ext uri="{FF2B5EF4-FFF2-40B4-BE49-F238E27FC236}">
                <a16:creationId xmlns:a16="http://schemas.microsoft.com/office/drawing/2014/main" id="{8F3CA7ED-65BF-46CC-B080-A94A6E37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371" y="1428750"/>
            <a:ext cx="426162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818837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05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在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Jupyter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 Notebook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中运行程序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035D954-35D6-4FA3-B2E2-2EB5C10D0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32" y="1894948"/>
            <a:ext cx="6902536" cy="242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412769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2794"/>
            <a:ext cx="9296400" cy="248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5158" y="2154021"/>
            <a:ext cx="4499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2.6  Spyder</a:t>
            </a:r>
            <a:r>
              <a:rPr lang="zh-CN" altLang="en-US" sz="3600" b="1" dirty="0">
                <a:solidFill>
                  <a:schemeClr val="bg1"/>
                </a:solidFill>
              </a:rPr>
              <a:t>开发工具</a:t>
            </a:r>
          </a:p>
        </p:txBody>
      </p:sp>
    </p:spTree>
    <p:extLst>
      <p:ext uri="{BB962C8B-B14F-4D97-AF65-F5344CB8AC3E}">
        <p14:creationId xmlns:p14="http://schemas.microsoft.com/office/powerpoint/2010/main" val="1929378067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295400" y="1504950"/>
            <a:ext cx="7391400" cy="28194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初识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Spyder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创建项目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新建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/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重命名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.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py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文件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创建第一个程序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——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月销量分析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设置图表显示方式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Spyder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中安装和卸载第三方库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4050421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58654"/>
            <a:ext cx="6934200" cy="185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8424" y="2154021"/>
            <a:ext cx="3573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2.1  Python</a:t>
            </a:r>
            <a:r>
              <a:rPr lang="zh-CN" altLang="en-US" sz="3600" b="1" dirty="0">
                <a:solidFill>
                  <a:schemeClr val="bg1"/>
                </a:solidFill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Spyder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开发环境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64BB8C-3FC4-4499-BC0B-4CBA8DDA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007" y="1477904"/>
            <a:ext cx="5417985" cy="337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70490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05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变量浏览窗口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17">
            <a:extLst>
              <a:ext uri="{FF2B5EF4-FFF2-40B4-BE49-F238E27FC236}">
                <a16:creationId xmlns:a16="http://schemas.microsoft.com/office/drawing/2014/main" id="{43E2F5F8-1625-4429-A5DF-6210D9945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158" y="1461927"/>
            <a:ext cx="611368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348201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创建项目文件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9CC20B-C97B-40F3-A0FC-BDB88CB7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04950"/>
            <a:ext cx="6877157" cy="33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16448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05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选择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Rename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命令 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37">
            <a:extLst>
              <a:ext uri="{FF2B5EF4-FFF2-40B4-BE49-F238E27FC236}">
                <a16:creationId xmlns:a16="http://schemas.microsoft.com/office/drawing/2014/main" id="{7499B40F-5E77-4DEE-9726-780030892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28750"/>
            <a:ext cx="3657600" cy="32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465813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月销量分析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3">
            <a:extLst>
              <a:ext uri="{FF2B5EF4-FFF2-40B4-BE49-F238E27FC236}">
                <a16:creationId xmlns:a16="http://schemas.microsoft.com/office/drawing/2014/main" id="{DE3930B3-64E1-438D-A40B-539964807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6" t="-2907" r="-1994" b="-2907"/>
          <a:stretch>
            <a:fillRect/>
          </a:stretch>
        </p:blipFill>
        <p:spPr bwMode="auto">
          <a:xfrm>
            <a:off x="2007790" y="1428750"/>
            <a:ext cx="5128419" cy="3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924652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05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设置图表显示方式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BB81C1-905B-46FC-BE08-61A056AC8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414837"/>
            <a:ext cx="5638800" cy="349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31719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05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安装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Pyecharts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48">
            <a:extLst>
              <a:ext uri="{FF2B5EF4-FFF2-40B4-BE49-F238E27FC236}">
                <a16:creationId xmlns:a16="http://schemas.microsoft.com/office/drawing/2014/main" id="{578F251C-8CC4-491B-AC26-655CF3F7F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81150"/>
            <a:ext cx="6285632" cy="32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506497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2794"/>
            <a:ext cx="9296400" cy="248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5987" y="2154021"/>
            <a:ext cx="6178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2.7  </a:t>
            </a:r>
            <a:r>
              <a:rPr lang="zh-CN" altLang="en-US" sz="3600" b="1" dirty="0">
                <a:solidFill>
                  <a:schemeClr val="bg1"/>
                </a:solidFill>
              </a:rPr>
              <a:t>开发工具比较与代码共用</a:t>
            </a:r>
          </a:p>
        </p:txBody>
      </p:sp>
    </p:spTree>
    <p:extLst>
      <p:ext uri="{BB962C8B-B14F-4D97-AF65-F5344CB8AC3E}">
        <p14:creationId xmlns:p14="http://schemas.microsoft.com/office/powerpoint/2010/main" val="2086961692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457200" y="1504950"/>
            <a:ext cx="8153400" cy="3200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PyCharm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Jupyter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Notebook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Spyder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这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种开发工具，各有特点。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数据分析，建议使用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Spyder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Jupyter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Notebook</a:t>
            </a:r>
            <a:endParaRPr lang="zh-CN" altLang="en-US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复杂、大型项目，建议使用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PyCharm</a:t>
            </a:r>
            <a:endParaRPr lang="zh-CN" altLang="en-US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数据分析、复杂和大型项目，建议三者可以结合使用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开发工具比较</a:t>
            </a:r>
          </a:p>
        </p:txBody>
      </p:sp>
    </p:spTree>
    <p:extLst>
      <p:ext uri="{BB962C8B-B14F-4D97-AF65-F5344CB8AC3E}">
        <p14:creationId xmlns:p14="http://schemas.microsoft.com/office/powerpoint/2010/main" val="3466614717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657350"/>
            <a:ext cx="7543800" cy="2438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由于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Spyder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以表格显示数据，查看变量更方便，并且看上去更加整齐美观，本书采用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Spyder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，其生成的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.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py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文件在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Pycharm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Jupyter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Notebook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中都可以运行。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代码共用</a:t>
            </a:r>
          </a:p>
        </p:txBody>
      </p:sp>
    </p:spTree>
    <p:extLst>
      <p:ext uri="{BB962C8B-B14F-4D97-AF65-F5344CB8AC3E}">
        <p14:creationId xmlns:p14="http://schemas.microsoft.com/office/powerpoint/2010/main" val="241229994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8"/>
          <p:cNvSpPr txBox="1">
            <a:spLocks/>
          </p:cNvSpPr>
          <p:nvPr/>
        </p:nvSpPr>
        <p:spPr>
          <a:xfrm>
            <a:off x="1162050" y="818356"/>
            <a:ext cx="6400800" cy="609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TIOBE</a:t>
            </a:r>
            <a:r>
              <a:rPr lang="zh-CN" altLang="en-US" sz="2400" dirty="0"/>
              <a:t>编程语言排行榜</a:t>
            </a:r>
            <a:r>
              <a:rPr lang="en-US" altLang="zh-CN" sz="2400" dirty="0"/>
              <a:t>TOP10</a:t>
            </a:r>
            <a:r>
              <a:rPr lang="zh-CN" altLang="en-US" sz="2400" dirty="0"/>
              <a:t>（</a:t>
            </a:r>
            <a:r>
              <a:rPr lang="en-US" altLang="zh-CN" sz="2400" dirty="0"/>
              <a:t>2020</a:t>
            </a:r>
            <a:r>
              <a:rPr lang="zh-CN" altLang="en-US" sz="2400" dirty="0"/>
              <a:t>年</a:t>
            </a:r>
            <a:r>
              <a:rPr lang="en-US" altLang="zh-CN" sz="2400" dirty="0"/>
              <a:t>4</a:t>
            </a:r>
            <a:r>
              <a:rPr lang="zh-CN" altLang="en-US" sz="2400" dirty="0"/>
              <a:t>月）</a:t>
            </a:r>
            <a:endParaRPr lang="en-US" altLang="zh-CN" sz="2400" dirty="0"/>
          </a:p>
        </p:txBody>
      </p:sp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5">
            <a:extLst>
              <a:ext uri="{FF2B5EF4-FFF2-40B4-BE49-F238E27FC236}">
                <a16:creationId xmlns:a16="http://schemas.microsoft.com/office/drawing/2014/main" id="{A90BFA1C-C8A1-448A-AF56-52608EED9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81150"/>
            <a:ext cx="7315200" cy="305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692" y="2154021"/>
            <a:ext cx="2008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2.8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657350"/>
            <a:ext cx="7543800" cy="2438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本章介绍了多款开发工具，如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自带的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IDLE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、集成开发环境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PyCharm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，适合数据分析的标准环境、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Jupyter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Notebook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开发工具和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Spyder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开发工具。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781675291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89008"/>
            <a:ext cx="8800428" cy="23495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1891" y="2154021"/>
            <a:ext cx="5426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2.2  </a:t>
            </a:r>
            <a:r>
              <a:rPr lang="zh-CN" altLang="en-US" sz="3600" b="1" dirty="0">
                <a:solidFill>
                  <a:schemeClr val="bg1"/>
                </a:solidFill>
              </a:rPr>
              <a:t>搭建</a:t>
            </a:r>
            <a:r>
              <a:rPr lang="en-US" altLang="zh-CN" sz="3600" b="1" dirty="0">
                <a:solidFill>
                  <a:schemeClr val="bg1"/>
                </a:solidFill>
              </a:rPr>
              <a:t>Python</a:t>
            </a:r>
            <a:r>
              <a:rPr lang="zh-CN" altLang="en-US" sz="3600" b="1" dirty="0">
                <a:solidFill>
                  <a:schemeClr val="bg1"/>
                </a:solidFill>
              </a:rPr>
              <a:t>开发环境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295400" y="1504950"/>
            <a:ext cx="6553200" cy="32004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什么是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IDLE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安装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IDLE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编写“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Hello World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 ”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配置环境变量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——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解决“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'python'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不是内部或外部命令”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9862291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请同学们自行搭建开发环境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1">
            <a:extLst>
              <a:ext uri="{FF2B5EF4-FFF2-40B4-BE49-F238E27FC236}">
                <a16:creationId xmlns:a16="http://schemas.microsoft.com/office/drawing/2014/main" id="{5FA38C46-4765-42CC-BFB9-0665B8B3C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76" y="1504950"/>
            <a:ext cx="6740824" cy="33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56573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2794"/>
            <a:ext cx="9296400" cy="248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058" y="2154021"/>
            <a:ext cx="588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2.3  </a:t>
            </a:r>
            <a:r>
              <a:rPr lang="zh-CN" altLang="en-US" sz="3600" b="1" dirty="0">
                <a:solidFill>
                  <a:schemeClr val="bg1"/>
                </a:solidFill>
              </a:rPr>
              <a:t>集成开发环境</a:t>
            </a:r>
            <a:r>
              <a:rPr lang="en-US" altLang="zh-CN" sz="3600" b="1" dirty="0">
                <a:solidFill>
                  <a:schemeClr val="bg1"/>
                </a:solidFill>
              </a:rPr>
              <a:t>PyCharm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295400" y="1504950"/>
            <a:ext cx="6553200" cy="26670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下载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PyCharm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安装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PyCharm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运行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PyCharm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创建工程目录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第一个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程序“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Hello World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 ”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9188732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请同学们自行安装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2">
            <a:extLst>
              <a:ext uri="{FF2B5EF4-FFF2-40B4-BE49-F238E27FC236}">
                <a16:creationId xmlns:a16="http://schemas.microsoft.com/office/drawing/2014/main" id="{554B4CEE-3E24-4900-9C17-6542D5BC4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57349"/>
            <a:ext cx="6172200" cy="313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132235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17603</TotalTime>
  <Words>376</Words>
  <Application>Microsoft Office PowerPoint</Application>
  <PresentationFormat>全屏显示(16:9)</PresentationFormat>
  <Paragraphs>53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Arial</vt:lpstr>
      <vt:lpstr>Calibri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1739</cp:revision>
  <cp:lastPrinted>1601-01-01T00:00:00Z</cp:lastPrinted>
  <dcterms:created xsi:type="dcterms:W3CDTF">2014-11-20T08:27:06Z</dcterms:created>
  <dcterms:modified xsi:type="dcterms:W3CDTF">2021-09-15T07:44:39Z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