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2"/>
  </p:notesMasterIdLst>
  <p:handoutMasterIdLst>
    <p:handoutMasterId r:id="rId53"/>
  </p:handoutMasterIdLst>
  <p:sldIdLst>
    <p:sldId id="871" r:id="rId3"/>
    <p:sldId id="681" r:id="rId4"/>
    <p:sldId id="906" r:id="rId5"/>
    <p:sldId id="887" r:id="rId6"/>
    <p:sldId id="680" r:id="rId7"/>
    <p:sldId id="890" r:id="rId8"/>
    <p:sldId id="914" r:id="rId9"/>
    <p:sldId id="915" r:id="rId10"/>
    <p:sldId id="916" r:id="rId11"/>
    <p:sldId id="686" r:id="rId12"/>
    <p:sldId id="907" r:id="rId13"/>
    <p:sldId id="881" r:id="rId14"/>
    <p:sldId id="892" r:id="rId15"/>
    <p:sldId id="891" r:id="rId16"/>
    <p:sldId id="687" r:id="rId17"/>
    <p:sldId id="908" r:id="rId18"/>
    <p:sldId id="917" r:id="rId19"/>
    <p:sldId id="882" r:id="rId20"/>
    <p:sldId id="893" r:id="rId21"/>
    <p:sldId id="894" r:id="rId22"/>
    <p:sldId id="688" r:id="rId23"/>
    <p:sldId id="909" r:id="rId24"/>
    <p:sldId id="895" r:id="rId25"/>
    <p:sldId id="896" r:id="rId26"/>
    <p:sldId id="897" r:id="rId27"/>
    <p:sldId id="883" r:id="rId28"/>
    <p:sldId id="878" r:id="rId29"/>
    <p:sldId id="910" r:id="rId30"/>
    <p:sldId id="884" r:id="rId31"/>
    <p:sldId id="879" r:id="rId32"/>
    <p:sldId id="911" r:id="rId33"/>
    <p:sldId id="885" r:id="rId34"/>
    <p:sldId id="898" r:id="rId35"/>
    <p:sldId id="880" r:id="rId36"/>
    <p:sldId id="912" r:id="rId37"/>
    <p:sldId id="886" r:id="rId38"/>
    <p:sldId id="899" r:id="rId39"/>
    <p:sldId id="900" r:id="rId40"/>
    <p:sldId id="901" r:id="rId41"/>
    <p:sldId id="918" r:id="rId42"/>
    <p:sldId id="873" r:id="rId43"/>
    <p:sldId id="888" r:id="rId44"/>
    <p:sldId id="913" r:id="rId45"/>
    <p:sldId id="903" r:id="rId46"/>
    <p:sldId id="889" r:id="rId47"/>
    <p:sldId id="904" r:id="rId48"/>
    <p:sldId id="905" r:id="rId49"/>
    <p:sldId id="872" r:id="rId50"/>
    <p:sldId id="902" r:id="rId5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102" y="7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Pandas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统计分析（上）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89008"/>
            <a:ext cx="8800428" cy="2349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8195" y="2154021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3.2  Series</a:t>
            </a:r>
            <a:r>
              <a:rPr lang="zh-CN" altLang="en-US" sz="3600" b="1" dirty="0">
                <a:solidFill>
                  <a:schemeClr val="bg1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图解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创建一个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手动设置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索引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的索引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获取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索引和值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37473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两个重要的数据结构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27">
            <a:extLst>
              <a:ext uri="{FF2B5EF4-FFF2-40B4-BE49-F238E27FC236}">
                <a16:creationId xmlns:a16="http://schemas.microsoft.com/office/drawing/2014/main" id="{4A4B9FB0-AC5A-4021-8282-EB13AAFE2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4" y="1962150"/>
            <a:ext cx="8038331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13223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图解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对象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F13761-0CCA-44EE-8CCB-8AFB58E8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7467600" cy="31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256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对象主要使用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Series()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方法，语法如下：</a:t>
            </a:r>
          </a:p>
          <a:p>
            <a:pPr lvl="0">
              <a:defRPr/>
            </a:pP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s=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pd.Series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data,index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=index)</a:t>
            </a:r>
          </a:p>
          <a:p>
            <a:pPr lvl="0">
              <a:defRPr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参数说明：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data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：表示数据，支持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字典、多维数组、标量值（即只有大小，没有方向的量。也就是说，只是一个数值，如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s=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pd.Series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(5)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）。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index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：表示行标签（索引）。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返回值：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对象。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创建一个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6836392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8057" y="2154021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3.3  </a:t>
            </a:r>
            <a:r>
              <a:rPr lang="en-US" altLang="zh-CN" sz="3600" b="1" dirty="0" err="1">
                <a:solidFill>
                  <a:schemeClr val="bg1"/>
                </a:solidFill>
              </a:rPr>
              <a:t>DataFrame</a:t>
            </a:r>
            <a:r>
              <a:rPr lang="zh-CN" altLang="en-US" sz="3600" b="1" dirty="0">
                <a:solidFill>
                  <a:schemeClr val="bg1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2057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库中的一种数据结构，它是由多种类型的列组成的二维表数据结构，类似于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Excel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对象构成的字典。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452744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15240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图解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创建一个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对象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重要属性和函数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029916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A4C3DA-97C0-4618-909F-1853C19C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2" y="1466850"/>
            <a:ext cx="6830938" cy="32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409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1828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主要使用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DataFrame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方法，语法如下：</a:t>
            </a:r>
          </a:p>
          <a:p>
            <a:pPr lvl="0">
              <a:defRPr/>
            </a:pP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pandas.DataFrame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data,index,columns,dtype,copy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)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创建一个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42037844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9952" y="2154021"/>
            <a:ext cx="3650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3.1  </a:t>
            </a:r>
            <a:r>
              <a:rPr lang="zh-CN" altLang="en-US" sz="3600" b="1" dirty="0">
                <a:solidFill>
                  <a:schemeClr val="bg1"/>
                </a:solidFill>
              </a:rPr>
              <a:t>初识</a:t>
            </a:r>
            <a:r>
              <a:rPr lang="en-US" altLang="zh-CN" sz="3600" b="1" dirty="0">
                <a:solidFill>
                  <a:schemeClr val="bg1"/>
                </a:solidFill>
              </a:rPr>
              <a:t>Pandas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参数说明：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data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：表示数据，可以是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ndarray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数组、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Series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对象、列表、字典等。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index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：表示行标签（索引）。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columns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：列标签（索引）。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>
                <a:latin typeface="+mj-lt"/>
                <a:ea typeface="+mj-ea"/>
                <a:cs typeface="+mj-cs"/>
              </a:rPr>
              <a:t>dtype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：每一列数据的数据类型，其与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数据类型有所不同，如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object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数据类型对应的是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的字符型。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copy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：用于复制数据。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返回值：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创建一个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966403527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1047750"/>
            <a:ext cx="10058283" cy="2685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1842" y="2114550"/>
            <a:ext cx="3861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3.4  </a:t>
            </a:r>
            <a:r>
              <a:rPr lang="zh-CN" altLang="en-US" sz="3600" b="1" dirty="0">
                <a:solidFill>
                  <a:schemeClr val="bg1"/>
                </a:solidFill>
              </a:rPr>
              <a:t>导入外部数据</a:t>
            </a:r>
          </a:p>
        </p:txBody>
      </p:sp>
    </p:spTree>
    <p:extLst>
      <p:ext uri="{BB962C8B-B14F-4D97-AF65-F5344CB8AC3E}">
        <p14:creationId xmlns:p14="http://schemas.microsoft.com/office/powerpoint/2010/main" val="657143569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导入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.xlsx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导入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.csv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导入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.txt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文本文件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导入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HTML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网页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120405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导入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.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xls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.xlsx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文件主要使用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read_excel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方法，语法如下：</a:t>
            </a:r>
          </a:p>
          <a:p>
            <a:pPr lvl="0">
              <a:defRPr/>
            </a:pP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pandas.read_excel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io,sheet_name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=0,header=0,names=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None,index_col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None,usecols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None,squeeze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=False,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dtype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None,engine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None,converters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None,true_values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None,false_values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None,skiprows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None,nrow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=None,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na_values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None,keep_default_na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True,verbose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False,parse_dates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False,date_parser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None,thousands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=None, comment=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None,skipfooter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=0,conver_float=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True,mangle_dupe_cols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=True,**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kwds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)</a:t>
            </a:r>
          </a:p>
          <a:p>
            <a:pPr lvl="0">
              <a:defRPr/>
            </a:pP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导入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.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xls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.xlsx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800333789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3352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常用参数说明：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io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：字符串，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.xlsx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文件路径或类文件对象。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 err="1">
                <a:latin typeface="+mj-lt"/>
                <a:ea typeface="+mj-ea"/>
                <a:cs typeface="+mj-cs"/>
              </a:rPr>
              <a:t>sheet_name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None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、字符串、整数、字符串列表或整数列表，默认值为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0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。字符串用于工作表名称，整数为索引表示工作表位置，字符串列表或整数列表用于请求多个工作表，为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None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时获取所有工作表。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导入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.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xls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.xlsx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45430791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3352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【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示例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12】 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导入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Excel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文件。</a:t>
            </a: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导入“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xlsx”Excel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文件，程序代码如下：</a:t>
            </a:r>
          </a:p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01	import pandas as pd</a:t>
            </a:r>
          </a:p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02	df=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pd.read_excel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('1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.xlsx’)</a:t>
            </a:r>
          </a:p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03	df1=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df.head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         				</a:t>
            </a:r>
          </a:p>
          <a:p>
            <a:pPr lvl="0">
              <a:defRPr/>
            </a:pP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运行程序，输出前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5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条数据，结果如图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3.13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所示。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770314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391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月淘宝销售数据（前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5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条数据）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43">
            <a:extLst>
              <a:ext uri="{FF2B5EF4-FFF2-40B4-BE49-F238E27FC236}">
                <a16:creationId xmlns:a16="http://schemas.microsoft.com/office/drawing/2014/main" id="{6EB7441A-6DED-4DF3-A3FF-68B60A11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04950"/>
            <a:ext cx="4876800" cy="336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81883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3" y="2154021"/>
            <a:ext cx="29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3.5  </a:t>
            </a:r>
            <a:r>
              <a:rPr lang="zh-CN" altLang="en-US" sz="3600" b="1" dirty="0">
                <a:solidFill>
                  <a:schemeClr val="bg1"/>
                </a:solidFill>
              </a:rPr>
              <a:t>数据抽取</a:t>
            </a:r>
          </a:p>
        </p:txBody>
      </p:sp>
    </p:spTree>
    <p:extLst>
      <p:ext uri="{BB962C8B-B14F-4D97-AF65-F5344CB8AC3E}">
        <p14:creationId xmlns:p14="http://schemas.microsoft.com/office/powerpoint/2010/main" val="1784484021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371600" y="1504950"/>
            <a:ext cx="5486400" cy="2438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抽取一行数据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抽取多行数据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抽取指定列数据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抽取指定行、列数据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按指定条件抽取数据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1658570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467600" cy="1295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数据分析过程中，并不是所有的数据都是我们想要的，此时可以抽取部分数据，主要使用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DataFrame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对象的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loc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属性和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iloc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属性，示意图如图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3.27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所示。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48D67B-D5ED-459A-B86F-5774E9EF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03" y="2114550"/>
            <a:ext cx="5796793" cy="28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049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19812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概述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小试牛刀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——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轻松导入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Excel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9958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8609" y="2154021"/>
            <a:ext cx="551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3.6  </a:t>
            </a:r>
            <a:r>
              <a:rPr lang="zh-CN" altLang="en-US" sz="3200" b="1" dirty="0">
                <a:solidFill>
                  <a:schemeClr val="bg1"/>
                </a:solidFill>
              </a:rPr>
              <a:t>数据的增加、修改和删除</a:t>
            </a:r>
          </a:p>
        </p:txBody>
      </p:sp>
    </p:spTree>
    <p:extLst>
      <p:ext uri="{BB962C8B-B14F-4D97-AF65-F5344CB8AC3E}">
        <p14:creationId xmlns:p14="http://schemas.microsoft.com/office/powerpoint/2010/main" val="1929378067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3886200" cy="15240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增加数据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修改数据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删除数据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95805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增加数据，前后对比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62">
            <a:extLst>
              <a:ext uri="{FF2B5EF4-FFF2-40B4-BE49-F238E27FC236}">
                <a16:creationId xmlns:a16="http://schemas.microsoft.com/office/drawing/2014/main" id="{70A6EADC-5F96-436F-B519-88EBF394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66900"/>
            <a:ext cx="2931193" cy="217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3">
            <a:extLst>
              <a:ext uri="{FF2B5EF4-FFF2-40B4-BE49-F238E27FC236}">
                <a16:creationId xmlns:a16="http://schemas.microsoft.com/office/drawing/2014/main" id="{FE6DF31C-D9F0-4574-B9CB-4C373A62D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66900"/>
            <a:ext cx="3526283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48201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05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修改数据，前后对比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62">
            <a:extLst>
              <a:ext uri="{FF2B5EF4-FFF2-40B4-BE49-F238E27FC236}">
                <a16:creationId xmlns:a16="http://schemas.microsoft.com/office/drawing/2014/main" id="{70A6EADC-5F96-436F-B519-88EBF394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66900"/>
            <a:ext cx="2931193" cy="217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图片 4">
            <a:extLst>
              <a:ext uri="{FF2B5EF4-FFF2-40B4-BE49-F238E27FC236}">
                <a16:creationId xmlns:a16="http://schemas.microsoft.com/office/drawing/2014/main" id="{12FCC9B1-D59F-44E1-8F8C-FB6B37F5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66900"/>
            <a:ext cx="2819400" cy="21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4218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3.7  </a:t>
            </a:r>
            <a:r>
              <a:rPr lang="zh-CN" altLang="en-US" sz="3600" b="1" dirty="0">
                <a:solidFill>
                  <a:schemeClr val="bg1"/>
                </a:solidFill>
              </a:rPr>
              <a:t>数据清洗</a:t>
            </a:r>
          </a:p>
        </p:txBody>
      </p:sp>
    </p:spTree>
    <p:extLst>
      <p:ext uri="{BB962C8B-B14F-4D97-AF65-F5344CB8AC3E}">
        <p14:creationId xmlns:p14="http://schemas.microsoft.com/office/powerpoint/2010/main" val="208696169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缺失值查看与处理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重复值处理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异常值的检测与处理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7792777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57200" y="1504950"/>
            <a:ext cx="8153400" cy="3200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【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示例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37】 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查看数据概况。</a:t>
            </a: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以淘宝销售数据为例，首先输出数据，然后使用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info()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方法查看数据，程序代码如下：</a:t>
            </a:r>
          </a:p>
          <a:p>
            <a:pPr lvl="0">
              <a:defRPr/>
            </a:pP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01	import pandas as pd</a:t>
            </a:r>
          </a:p>
          <a:p>
            <a:pPr lvl="0">
              <a:defRPr/>
            </a:pP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02	df=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pd.read_excel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('TB2018.xls')</a:t>
            </a:r>
          </a:p>
          <a:p>
            <a:pPr lvl="0">
              <a:defRPr/>
            </a:pP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03	print(df)</a:t>
            </a:r>
          </a:p>
          <a:p>
            <a:pPr lvl="0">
              <a:defRPr/>
            </a:pP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04	print(df.info())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缺失值查看</a:t>
            </a:r>
          </a:p>
        </p:txBody>
      </p:sp>
    </p:spTree>
    <p:extLst>
      <p:ext uri="{BB962C8B-B14F-4D97-AF65-F5344CB8AC3E}">
        <p14:creationId xmlns:p14="http://schemas.microsoft.com/office/powerpoint/2010/main" val="3466614717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57200" y="1504950"/>
            <a:ext cx="3048000" cy="1752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运行程序，控制台输出结果如图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3.43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所示。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缺失值查看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D3F651A4-98C2-4904-89B7-13ED69C4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0"/>
          <a:stretch>
            <a:fillRect/>
          </a:stretch>
        </p:blipFill>
        <p:spPr bwMode="auto">
          <a:xfrm>
            <a:off x="4403725" y="1200150"/>
            <a:ext cx="3978275" cy="37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0620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57200" y="1504950"/>
            <a:ext cx="8229600" cy="3352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通过前面的判断得知数据缺失情况，下面将缺失值删除，主要使用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dropna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方法，该方法用于删除含有缺失值的行，主要代码如下：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df1=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df.dropna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()</a:t>
            </a:r>
          </a:p>
          <a:p>
            <a:pPr lvl="0">
              <a:defRPr/>
            </a:pP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运行程序，输出结果如图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3.45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所示。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缺失值删除处理</a:t>
            </a:r>
          </a:p>
        </p:txBody>
      </p:sp>
    </p:spTree>
    <p:extLst>
      <p:ext uri="{BB962C8B-B14F-4D97-AF65-F5344CB8AC3E}">
        <p14:creationId xmlns:p14="http://schemas.microsoft.com/office/powerpoint/2010/main" val="1378071367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缺失值删除处理</a:t>
            </a:r>
          </a:p>
        </p:txBody>
      </p:sp>
      <p:pic>
        <p:nvPicPr>
          <p:cNvPr id="7171" name="图片 6">
            <a:extLst>
              <a:ext uri="{FF2B5EF4-FFF2-40B4-BE49-F238E27FC236}">
                <a16:creationId xmlns:a16="http://schemas.microsoft.com/office/drawing/2014/main" id="{75B727CF-39E4-46C2-8F10-414A8195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28750"/>
            <a:ext cx="6477000" cy="348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13133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7543800" cy="24384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与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SQL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Excel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表类似的数据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有序和无序（非固定频率）的时间序列数据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带行、列标签的矩阵数据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任意其他形式的观测、统计数据集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能够处理的数据</a:t>
            </a:r>
          </a:p>
        </p:txBody>
      </p:sp>
    </p:spTree>
    <p:extLst>
      <p:ext uri="{BB962C8B-B14F-4D97-AF65-F5344CB8AC3E}">
        <p14:creationId xmlns:p14="http://schemas.microsoft.com/office/powerpoint/2010/main" val="2412299946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箱形图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B5DEE-B72D-4F69-ABDF-34F77595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27163"/>
            <a:ext cx="6916815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7099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81150"/>
            <a:ext cx="7543800" cy="3048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了解了异常值的检测，接下来介绍如何处理异常值，主要包括以下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种处理方式。</a:t>
            </a: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）最常用的方式是删除。</a:t>
            </a: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）将异常值当缺失值处理，以某个值填充。</a:t>
            </a: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）将异常值当特殊情况进行分析，研究异常值出现的原因。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3.8  </a:t>
            </a:r>
            <a:r>
              <a:rPr lang="zh-CN" altLang="en-US" sz="3600" b="1" dirty="0">
                <a:solidFill>
                  <a:schemeClr val="bg1"/>
                </a:solidFill>
              </a:rPr>
              <a:t>索引设置</a:t>
            </a:r>
          </a:p>
        </p:txBody>
      </p:sp>
    </p:spTree>
    <p:extLst>
      <p:ext uri="{BB962C8B-B14F-4D97-AF65-F5344CB8AC3E}">
        <p14:creationId xmlns:p14="http://schemas.microsoft.com/office/powerpoint/2010/main" val="2325797223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1657350"/>
            <a:ext cx="6477000" cy="23622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索引的作用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重新设置索引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设置某列为行索引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数据清洗后重新设置连续的行索引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5577289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57200" y="1504950"/>
            <a:ext cx="8153400" cy="2743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索引的作用相当于图书的目录，可以根据目录中的页码快速找到所需的内容。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索引的作用如下。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更方便查询数据。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使用索引可以提升查询性能。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自动的数据对齐功能。</a:t>
            </a:r>
          </a:p>
          <a:p>
            <a:pPr lvl="0">
              <a:defRPr/>
            </a:pPr>
            <a:endParaRPr lang="en-US" altLang="zh-CN" sz="2000" dirty="0">
              <a:highlight>
                <a:srgbClr val="C0C0C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索引的作用</a:t>
            </a:r>
          </a:p>
        </p:txBody>
      </p:sp>
    </p:spTree>
    <p:extLst>
      <p:ext uri="{BB962C8B-B14F-4D97-AF65-F5344CB8AC3E}">
        <p14:creationId xmlns:p14="http://schemas.microsoft.com/office/powerpoint/2010/main" val="290274785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2522" y="2154021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3.9  </a:t>
            </a:r>
            <a:r>
              <a:rPr lang="zh-CN" altLang="en-US" sz="3600" b="1" dirty="0">
                <a:solidFill>
                  <a:schemeClr val="bg1"/>
                </a:solidFill>
              </a:rPr>
              <a:t>数据排序与排名</a:t>
            </a:r>
          </a:p>
        </p:txBody>
      </p:sp>
    </p:spTree>
    <p:extLst>
      <p:ext uri="{BB962C8B-B14F-4D97-AF65-F5344CB8AC3E}">
        <p14:creationId xmlns:p14="http://schemas.microsoft.com/office/powerpoint/2010/main" val="3207421379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按“销量”降序排序，前后对比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8FD744-8445-4016-B12A-8456DC5D4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0" y="1754188"/>
            <a:ext cx="377483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11D80AA-BB12-4926-AECD-DE27B268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28750"/>
            <a:ext cx="3657600" cy="34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79727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对产品销量进行排名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485852-BE05-4ED0-88C8-02FFD7054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1504950"/>
            <a:ext cx="2295525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FACCF398-927B-4D92-8D0A-5B13728A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14474"/>
            <a:ext cx="2295525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56144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3.10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657350"/>
            <a:ext cx="7543800" cy="1981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数据处理的基本知识，从最初的数据来源开始到数据抽取、数据增删改操作、数据清洗、索引，再到数据排序，常用的数据处理操作基本都涉及了。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8"/>
          <p:cNvSpPr txBox="1">
            <a:spLocks/>
          </p:cNvSpPr>
          <p:nvPr/>
        </p:nvSpPr>
        <p:spPr>
          <a:xfrm>
            <a:off x="1162050" y="818356"/>
            <a:ext cx="6400800" cy="60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安装</a:t>
            </a:r>
            <a:r>
              <a:rPr lang="en-US" altLang="zh-CN" sz="2400" dirty="0"/>
              <a:t>Pandas</a:t>
            </a:r>
          </a:p>
        </p:txBody>
      </p:sp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46F5F81D-1AC0-4801-B767-17E0C0E5A171}"/>
              </a:ext>
            </a:extLst>
          </p:cNvPr>
          <p:cNvSpPr txBox="1">
            <a:spLocks/>
          </p:cNvSpPr>
          <p:nvPr/>
        </p:nvSpPr>
        <p:spPr>
          <a:xfrm>
            <a:off x="1143000" y="1657350"/>
            <a:ext cx="7543800" cy="2895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）通过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pip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工具安装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可以通过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PyPI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pip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工具安装，安装命令如下：</a:t>
            </a:r>
          </a:p>
          <a:p>
            <a:pPr lvl="0">
              <a:defRPr/>
            </a:pP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pip install Pandas</a:t>
            </a:r>
          </a:p>
          <a:p>
            <a:pPr lvl="0">
              <a:defRPr/>
            </a:pP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8"/>
          <p:cNvSpPr txBox="1">
            <a:spLocks/>
          </p:cNvSpPr>
          <p:nvPr/>
        </p:nvSpPr>
        <p:spPr>
          <a:xfrm>
            <a:off x="1162050" y="818356"/>
            <a:ext cx="6400800" cy="60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安装</a:t>
            </a:r>
            <a:r>
              <a:rPr lang="en-US" altLang="zh-CN" sz="2400" dirty="0"/>
              <a:t>Pandas</a:t>
            </a:r>
          </a:p>
        </p:txBody>
      </p:sp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46F5F81D-1AC0-4801-B767-17E0C0E5A171}"/>
              </a:ext>
            </a:extLst>
          </p:cNvPr>
          <p:cNvSpPr txBox="1">
            <a:spLocks/>
          </p:cNvSpPr>
          <p:nvPr/>
        </p:nvSpPr>
        <p:spPr>
          <a:xfrm>
            <a:off x="1143000" y="1657350"/>
            <a:ext cx="7543800" cy="1219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）通过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开发环境安装</a:t>
            </a:r>
          </a:p>
        </p:txBody>
      </p:sp>
    </p:spTree>
    <p:extLst>
      <p:ext uri="{BB962C8B-B14F-4D97-AF65-F5344CB8AC3E}">
        <p14:creationId xmlns:p14="http://schemas.microsoft.com/office/powerpoint/2010/main" val="371354572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变量浏览窗口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1">
            <a:extLst>
              <a:ext uri="{FF2B5EF4-FFF2-40B4-BE49-F238E27FC236}">
                <a16:creationId xmlns:a16="http://schemas.microsoft.com/office/drawing/2014/main" id="{78F90543-FE11-4F75-9EED-085CFF0B7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06" y="1581150"/>
            <a:ext cx="66853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4608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英超射手榜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TOP 5 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42">
            <a:extLst>
              <a:ext uri="{FF2B5EF4-FFF2-40B4-BE49-F238E27FC236}">
                <a16:creationId xmlns:a16="http://schemas.microsoft.com/office/drawing/2014/main" id="{F91AB71D-226C-4770-94CC-C67051C1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71625"/>
            <a:ext cx="4724400" cy="31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25281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在控制台输出运行结果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31">
            <a:extLst>
              <a:ext uri="{FF2B5EF4-FFF2-40B4-BE49-F238E27FC236}">
                <a16:creationId xmlns:a16="http://schemas.microsoft.com/office/drawing/2014/main" id="{95620F91-BAFB-4E5D-A681-A4084391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81150"/>
            <a:ext cx="4724400" cy="28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0625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17863</TotalTime>
  <Words>1195</Words>
  <Application>Microsoft Office PowerPoint</Application>
  <PresentationFormat>全屏显示(16:9)</PresentationFormat>
  <Paragraphs>125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1743</cp:revision>
  <cp:lastPrinted>1601-01-01T00:00:00Z</cp:lastPrinted>
  <dcterms:created xsi:type="dcterms:W3CDTF">2014-11-20T08:27:06Z</dcterms:created>
  <dcterms:modified xsi:type="dcterms:W3CDTF">2021-09-15T08:48:55Z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