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5"/>
  </p:notesMasterIdLst>
  <p:handoutMasterIdLst>
    <p:handoutMasterId r:id="rId46"/>
  </p:handoutMasterIdLst>
  <p:sldIdLst>
    <p:sldId id="871" r:id="rId3"/>
    <p:sldId id="681" r:id="rId4"/>
    <p:sldId id="887" r:id="rId5"/>
    <p:sldId id="922" r:id="rId6"/>
    <p:sldId id="907" r:id="rId7"/>
    <p:sldId id="883" r:id="rId8"/>
    <p:sldId id="908" r:id="rId9"/>
    <p:sldId id="909" r:id="rId10"/>
    <p:sldId id="910" r:id="rId11"/>
    <p:sldId id="686" r:id="rId12"/>
    <p:sldId id="891" r:id="rId13"/>
    <p:sldId id="923" r:id="rId14"/>
    <p:sldId id="687" r:id="rId15"/>
    <p:sldId id="893" r:id="rId16"/>
    <p:sldId id="911" r:id="rId17"/>
    <p:sldId id="912" r:id="rId18"/>
    <p:sldId id="913" r:id="rId19"/>
    <p:sldId id="688" r:id="rId20"/>
    <p:sldId id="896" r:id="rId21"/>
    <p:sldId id="914" r:id="rId22"/>
    <p:sldId id="878" r:id="rId23"/>
    <p:sldId id="899" r:id="rId24"/>
    <p:sldId id="885" r:id="rId25"/>
    <p:sldId id="915" r:id="rId26"/>
    <p:sldId id="916" r:id="rId27"/>
    <p:sldId id="879" r:id="rId28"/>
    <p:sldId id="920" r:id="rId29"/>
    <p:sldId id="880" r:id="rId30"/>
    <p:sldId id="921" r:id="rId31"/>
    <p:sldId id="901" r:id="rId32"/>
    <p:sldId id="888" r:id="rId33"/>
    <p:sldId id="873" r:id="rId34"/>
    <p:sldId id="904" r:id="rId35"/>
    <p:sldId id="889" r:id="rId36"/>
    <p:sldId id="903" r:id="rId37"/>
    <p:sldId id="917" r:id="rId38"/>
    <p:sldId id="918" r:id="rId39"/>
    <p:sldId id="919" r:id="rId40"/>
    <p:sldId id="906" r:id="rId41"/>
    <p:sldId id="905" r:id="rId42"/>
    <p:sldId id="872" r:id="rId43"/>
    <p:sldId id="902" r:id="rId4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93" d="100"/>
          <a:sy n="93" d="100"/>
        </p:scale>
        <p:origin x="66" y="6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Pandas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统计分析（下）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89008"/>
            <a:ext cx="8800428" cy="2349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8195" y="2154021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4.2  </a:t>
            </a:r>
            <a:r>
              <a:rPr lang="zh-CN" altLang="en-US" sz="3600" b="1" dirty="0">
                <a:solidFill>
                  <a:schemeClr val="bg1"/>
                </a:solidFill>
              </a:rPr>
              <a:t>数据格式化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219200" y="1657350"/>
            <a:ext cx="7010400" cy="2971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在进行数据处理时，尤其是在数据计算中应用求均值（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mean()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函数）后，发现结果中的小数位数增加了许多。此时就需要对数据进行格式化，以增加数据的可读性。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数据格式化</a:t>
            </a:r>
          </a:p>
        </p:txBody>
      </p:sp>
    </p:spTree>
    <p:extLst>
      <p:ext uri="{BB962C8B-B14F-4D97-AF65-F5344CB8AC3E}">
        <p14:creationId xmlns:p14="http://schemas.microsoft.com/office/powerpoint/2010/main" val="468363927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219200" y="1657350"/>
            <a:ext cx="5524500" cy="29718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设置小数位数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设置百分比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设置千位分隔符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数据格式化</a:t>
            </a:r>
          </a:p>
        </p:txBody>
      </p:sp>
    </p:spTree>
    <p:extLst>
      <p:ext uri="{BB962C8B-B14F-4D97-AF65-F5344CB8AC3E}">
        <p14:creationId xmlns:p14="http://schemas.microsoft.com/office/powerpoint/2010/main" val="394929837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4155" y="2154021"/>
            <a:ext cx="3861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4.3  </a:t>
            </a:r>
            <a:r>
              <a:rPr lang="zh-CN" altLang="en-US" sz="3600" b="1" dirty="0">
                <a:solidFill>
                  <a:schemeClr val="bg1"/>
                </a:solidFill>
              </a:rPr>
              <a:t>数据分组统计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95300" y="1504950"/>
            <a:ext cx="8153400" cy="28956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分组统计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groupby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对分组数据进行迭代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对分组的某列或多列使用聚合函数（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agg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通过字典和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对象进行分组统计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数据分组统计</a:t>
            </a:r>
          </a:p>
        </p:txBody>
      </p:sp>
    </p:spTree>
    <p:extLst>
      <p:ext uri="{BB962C8B-B14F-4D97-AF65-F5344CB8AC3E}">
        <p14:creationId xmlns:p14="http://schemas.microsoft.com/office/powerpoint/2010/main" val="1420378441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391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按照一列分组统计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9">
            <a:extLst>
              <a:ext uri="{FF2B5EF4-FFF2-40B4-BE49-F238E27FC236}">
                <a16:creationId xmlns:a16="http://schemas.microsoft.com/office/drawing/2014/main" id="{F34D02CF-CACF-4556-BE94-0C436C30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04950"/>
            <a:ext cx="4038600" cy="33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846243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391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按照多列分组统计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20">
            <a:extLst>
              <a:ext uri="{FF2B5EF4-FFF2-40B4-BE49-F238E27FC236}">
                <a16:creationId xmlns:a16="http://schemas.microsoft.com/office/drawing/2014/main" id="{A83FA023-3C6B-49A6-AFEA-75EAB6D3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2" y="1447799"/>
            <a:ext cx="3373438" cy="352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299358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391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分组并按指定列进行数据计算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21">
            <a:extLst>
              <a:ext uri="{FF2B5EF4-FFF2-40B4-BE49-F238E27FC236}">
                <a16:creationId xmlns:a16="http://schemas.microsoft.com/office/drawing/2014/main" id="{A679F3A1-060D-48E1-B2AD-3936606A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49"/>
            <a:ext cx="2590800" cy="348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145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600" y="1047750"/>
            <a:ext cx="10058283" cy="2685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5110" y="2114550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4.4  </a:t>
            </a:r>
            <a:r>
              <a:rPr lang="zh-CN" altLang="en-US" sz="3600" b="1" dirty="0">
                <a:solidFill>
                  <a:schemeClr val="bg1"/>
                </a:solidFill>
              </a:rPr>
              <a:t>数据移位</a:t>
            </a:r>
          </a:p>
        </p:txBody>
      </p:sp>
    </p:spTree>
    <p:extLst>
      <p:ext uri="{BB962C8B-B14F-4D97-AF65-F5344CB8AC3E}">
        <p14:creationId xmlns:p14="http://schemas.microsoft.com/office/powerpoint/2010/main" val="657143569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95300" y="1504950"/>
            <a:ext cx="8153400" cy="2667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shift()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方法是一个非常有用的方法，用于数据位移与其他方法结合，能实现很多难以想象的功能，语法格式如下：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DataFrame.shift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(periods=1, </a:t>
            </a: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freq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=None, axis=0)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shift()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45430791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2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4.1  </a:t>
            </a:r>
            <a:r>
              <a:rPr lang="zh-CN" altLang="en-US" sz="3600" b="1" dirty="0">
                <a:solidFill>
                  <a:schemeClr val="bg1"/>
                </a:solidFill>
              </a:rPr>
              <a:t>数据计算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95300" y="1504950"/>
            <a:ext cx="8153400" cy="3352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参数说明：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periods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：表示移动的幅度，可以是正数，也可以是负数，默认值是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表示移动一次。注意这里移动的都是数据，而索引是不移动的，移动之后是没有对应值的，赋值为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NaN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。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>
                <a:latin typeface="+mj-lt"/>
                <a:ea typeface="+mj-ea"/>
                <a:cs typeface="+mj-cs"/>
              </a:rPr>
              <a:t>freq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：可选参数，默认值为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None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，只适用于时间序列，如果这个参数存在，那么会按照参数值移动时间索引，而数据值没有发生变化。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axis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：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axis=1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表示行，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axis=0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表示列。默认值为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0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shift()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210714015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3" y="2154021"/>
            <a:ext cx="29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4.5  </a:t>
            </a:r>
            <a:r>
              <a:rPr lang="zh-CN" altLang="en-US" sz="3600" b="1" dirty="0">
                <a:solidFill>
                  <a:schemeClr val="bg1"/>
                </a:solidFill>
              </a:rPr>
              <a:t>数据转换</a:t>
            </a:r>
          </a:p>
        </p:txBody>
      </p:sp>
    </p:spTree>
    <p:extLst>
      <p:ext uri="{BB962C8B-B14F-4D97-AF65-F5344CB8AC3E}">
        <p14:creationId xmlns:p14="http://schemas.microsoft.com/office/powerpoint/2010/main" val="1784484021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62050" y="1504950"/>
            <a:ext cx="6172200" cy="32766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一列数据转换为多列数据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行列转换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转换为字典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转换为列表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转换为元组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Excel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转换为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HTML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网页格式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数据转换</a:t>
            </a:r>
          </a:p>
        </p:txBody>
      </p:sp>
    </p:spTree>
    <p:extLst>
      <p:ext uri="{BB962C8B-B14F-4D97-AF65-F5344CB8AC3E}">
        <p14:creationId xmlns:p14="http://schemas.microsoft.com/office/powerpoint/2010/main" val="860106203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0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转换效果对比示意图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101">
            <a:extLst>
              <a:ext uri="{FF2B5EF4-FFF2-40B4-BE49-F238E27FC236}">
                <a16:creationId xmlns:a16="http://schemas.microsoft.com/office/drawing/2014/main" id="{23159014-42F3-4D82-A4D8-EFDBB5942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81150"/>
            <a:ext cx="6172200" cy="30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348201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0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unstack()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方法转换数据示意图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102">
            <a:extLst>
              <a:ext uri="{FF2B5EF4-FFF2-40B4-BE49-F238E27FC236}">
                <a16:creationId xmlns:a16="http://schemas.microsoft.com/office/drawing/2014/main" id="{10259176-1652-4431-BC4F-68AA4533D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11" y="1657350"/>
            <a:ext cx="581157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418843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0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使用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pivot()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方法转换学生成绩表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42">
            <a:extLst>
              <a:ext uri="{FF2B5EF4-FFF2-40B4-BE49-F238E27FC236}">
                <a16:creationId xmlns:a16="http://schemas.microsoft.com/office/drawing/2014/main" id="{F2251206-DFEA-4BE4-9330-4FF40367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7350"/>
            <a:ext cx="5486400" cy="310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27938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0510" y="2154021"/>
            <a:ext cx="2629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4.6  </a:t>
            </a:r>
            <a:r>
              <a:rPr lang="zh-CN" altLang="en-US" sz="3200" b="1" dirty="0">
                <a:solidFill>
                  <a:schemeClr val="bg1"/>
                </a:solidFill>
              </a:rPr>
              <a:t>数据合并</a:t>
            </a:r>
          </a:p>
        </p:txBody>
      </p:sp>
    </p:spTree>
    <p:extLst>
      <p:ext uri="{BB962C8B-B14F-4D97-AF65-F5344CB8AC3E}">
        <p14:creationId xmlns:p14="http://schemas.microsoft.com/office/powerpoint/2010/main" val="192937806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62050" y="1504950"/>
            <a:ext cx="6172200" cy="17526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数据合并（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merge()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方法）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数据合并（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concat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方法）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数据合并</a:t>
            </a:r>
          </a:p>
        </p:txBody>
      </p:sp>
    </p:spTree>
    <p:extLst>
      <p:ext uri="{BB962C8B-B14F-4D97-AF65-F5344CB8AC3E}">
        <p14:creationId xmlns:p14="http://schemas.microsoft.com/office/powerpoint/2010/main" val="3219118205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4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4.7  </a:t>
            </a:r>
            <a:r>
              <a:rPr lang="zh-CN" altLang="en-US" sz="3600" b="1" dirty="0">
                <a:solidFill>
                  <a:schemeClr val="bg1"/>
                </a:solidFill>
              </a:rPr>
              <a:t>数据导出</a:t>
            </a:r>
          </a:p>
        </p:txBody>
      </p:sp>
    </p:spTree>
    <p:extLst>
      <p:ext uri="{BB962C8B-B14F-4D97-AF65-F5344CB8AC3E}">
        <p14:creationId xmlns:p14="http://schemas.microsoft.com/office/powerpoint/2010/main" val="2086961692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62050" y="1504950"/>
            <a:ext cx="6172200" cy="17526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导出为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.xlsx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文件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导出为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.csv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文件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导出多个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Sheet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数据导出</a:t>
            </a:r>
          </a:p>
        </p:txBody>
      </p:sp>
    </p:spTree>
    <p:extLst>
      <p:ext uri="{BB962C8B-B14F-4D97-AF65-F5344CB8AC3E}">
        <p14:creationId xmlns:p14="http://schemas.microsoft.com/office/powerpoint/2010/main" val="403044130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7543800" cy="2438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提供了大量的数据计算函数，可以实现求和、求均值、求最大值、求最小值、求中位数、求众数、求方差、标准差等，从而使得数据统计变得简单高效。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数据计算函数</a:t>
            </a:r>
          </a:p>
        </p:txBody>
      </p:sp>
    </p:spTree>
    <p:extLst>
      <p:ext uri="{BB962C8B-B14F-4D97-AF65-F5344CB8AC3E}">
        <p14:creationId xmlns:p14="http://schemas.microsoft.com/office/powerpoint/2010/main" val="2412299946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导出为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Excel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文件</a:t>
            </a:r>
          </a:p>
        </p:txBody>
      </p:sp>
      <p:pic>
        <p:nvPicPr>
          <p:cNvPr id="11266" name="图片 78">
            <a:extLst>
              <a:ext uri="{FF2B5EF4-FFF2-40B4-BE49-F238E27FC236}">
                <a16:creationId xmlns:a16="http://schemas.microsoft.com/office/drawing/2014/main" id="{D07B7CDC-8094-42F3-B7ED-4071F5EE6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4950"/>
            <a:ext cx="6450012" cy="322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131338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4156" y="2154021"/>
            <a:ext cx="3861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4.8  </a:t>
            </a:r>
            <a:r>
              <a:rPr lang="zh-CN" altLang="en-US" sz="3600" b="1" dirty="0">
                <a:solidFill>
                  <a:schemeClr val="bg1"/>
                </a:solidFill>
              </a:rPr>
              <a:t>日期数据处理</a:t>
            </a:r>
          </a:p>
        </p:txBody>
      </p:sp>
    </p:spTree>
    <p:extLst>
      <p:ext uri="{BB962C8B-B14F-4D97-AF65-F5344CB8AC3E}">
        <p14:creationId xmlns:p14="http://schemas.microsoft.com/office/powerpoint/2010/main" val="2325797223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81150"/>
            <a:ext cx="7543800" cy="30480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的日期数据转换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dt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对象的使用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获取日期区间的数据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按不同时期统计并显示数据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2018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年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5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月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11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日至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6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月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10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日的订单</a:t>
            </a:r>
          </a:p>
        </p:txBody>
      </p:sp>
      <p:pic>
        <p:nvPicPr>
          <p:cNvPr id="12290" name="图片 68">
            <a:extLst>
              <a:ext uri="{FF2B5EF4-FFF2-40B4-BE49-F238E27FC236}">
                <a16:creationId xmlns:a16="http://schemas.microsoft.com/office/drawing/2014/main" id="{3A577B94-B724-4861-AEC0-CD0D7120E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43" y="1465263"/>
            <a:ext cx="3015457" cy="352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479727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4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4.9  </a:t>
            </a:r>
            <a:r>
              <a:rPr lang="zh-CN" altLang="en-US" sz="3600" b="1" dirty="0">
                <a:solidFill>
                  <a:schemeClr val="bg1"/>
                </a:solidFill>
              </a:rPr>
              <a:t>时间序列</a:t>
            </a:r>
          </a:p>
        </p:txBody>
      </p:sp>
    </p:spTree>
    <p:extLst>
      <p:ext uri="{BB962C8B-B14F-4D97-AF65-F5344CB8AC3E}">
        <p14:creationId xmlns:p14="http://schemas.microsoft.com/office/powerpoint/2010/main" val="3207421379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81150"/>
            <a:ext cx="6781800" cy="27432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重采样（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Resample()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方法）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降采样处理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升采样处理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时间序列数据汇总（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ohlc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移动窗口数据计算（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rolling()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en-US" altLang="zh-CN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索引的作用</a:t>
            </a:r>
          </a:p>
        </p:txBody>
      </p:sp>
    </p:spTree>
    <p:extLst>
      <p:ext uri="{BB962C8B-B14F-4D97-AF65-F5344CB8AC3E}">
        <p14:creationId xmlns:p14="http://schemas.microsoft.com/office/powerpoint/2010/main" val="290274785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时间序列转换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D6E8D-A1F2-4E03-BBC6-D2537A8C3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90650"/>
            <a:ext cx="7248629" cy="33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2207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淘宝店铺每天销售数据</a:t>
            </a:r>
          </a:p>
        </p:txBody>
      </p:sp>
      <p:pic>
        <p:nvPicPr>
          <p:cNvPr id="13314" name="图片 47">
            <a:extLst>
              <a:ext uri="{FF2B5EF4-FFF2-40B4-BE49-F238E27FC236}">
                <a16:creationId xmlns:a16="http://schemas.microsoft.com/office/drawing/2014/main" id="{3A64706A-20A7-4BA4-8854-6A1EB3DC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28750"/>
            <a:ext cx="4038600" cy="345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6205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移动窗口数据示意图</a:t>
            </a:r>
          </a:p>
        </p:txBody>
      </p:sp>
      <p:pic>
        <p:nvPicPr>
          <p:cNvPr id="14338" name="图片 87">
            <a:extLst>
              <a:ext uri="{FF2B5EF4-FFF2-40B4-BE49-F238E27FC236}">
                <a16:creationId xmlns:a16="http://schemas.microsoft.com/office/drawing/2014/main" id="{14F443CE-B559-477E-8D8E-3909C491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1150"/>
            <a:ext cx="5410200" cy="32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188186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4" y="2154021"/>
            <a:ext cx="3191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4.10  </a:t>
            </a:r>
            <a:r>
              <a:rPr lang="zh-CN" altLang="en-US" sz="3600" b="1" dirty="0">
                <a:solidFill>
                  <a:schemeClr val="bg1"/>
                </a:solidFill>
              </a:rPr>
              <a:t>综合应用</a:t>
            </a:r>
          </a:p>
        </p:txBody>
      </p:sp>
    </p:spTree>
    <p:extLst>
      <p:ext uri="{BB962C8B-B14F-4D97-AF65-F5344CB8AC3E}">
        <p14:creationId xmlns:p14="http://schemas.microsoft.com/office/powerpoint/2010/main" val="234759204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7543800" cy="24384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求和（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sum()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求均值（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mean()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求最大值（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max()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求最小值（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min()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求中位数（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median()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数据计算函数</a:t>
            </a:r>
          </a:p>
        </p:txBody>
      </p:sp>
    </p:spTree>
    <p:extLst>
      <p:ext uri="{BB962C8B-B14F-4D97-AF65-F5344CB8AC3E}">
        <p14:creationId xmlns:p14="http://schemas.microsoft.com/office/powerpoint/2010/main" val="3418913635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股票行情分析</a:t>
            </a:r>
          </a:p>
        </p:txBody>
      </p:sp>
      <p:pic>
        <p:nvPicPr>
          <p:cNvPr id="15362" name="图片 71">
            <a:extLst>
              <a:ext uri="{FF2B5EF4-FFF2-40B4-BE49-F238E27FC236}">
                <a16:creationId xmlns:a16="http://schemas.microsoft.com/office/drawing/2014/main" id="{1E838E89-8E10-4403-844D-BA636B4D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" t="14601" r="8691" b="11794"/>
          <a:stretch>
            <a:fillRect/>
          </a:stretch>
        </p:blipFill>
        <p:spPr bwMode="auto">
          <a:xfrm>
            <a:off x="2133600" y="1493838"/>
            <a:ext cx="4800600" cy="342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256144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5180" y="2154021"/>
            <a:ext cx="223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4.11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657350"/>
            <a:ext cx="7543800" cy="2590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本章是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的进阶学习，有一定难度，但同时也更能够体现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的强大之处，不仅可以完成数据处理工作，而且还能够实现数据的统计分析。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提供的大量函数使统计分析工作变得简单高效。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3948786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7543800" cy="24384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求众数（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mode()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求方差（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var()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标准差（数据标准化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std()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求分位数（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quantile()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数据计算函数</a:t>
            </a:r>
          </a:p>
        </p:txBody>
      </p:sp>
    </p:spTree>
    <p:extLst>
      <p:ext uri="{BB962C8B-B14F-4D97-AF65-F5344CB8AC3E}">
        <p14:creationId xmlns:p14="http://schemas.microsoft.com/office/powerpoint/2010/main" val="112510439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391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sum()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函数计算三科的总成绩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4">
            <a:extLst>
              <a:ext uri="{FF2B5EF4-FFF2-40B4-BE49-F238E27FC236}">
                <a16:creationId xmlns:a16="http://schemas.microsoft.com/office/drawing/2014/main" id="{5FDE43C0-A0A0-4BF6-BD87-8CCCA4C24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4114800" cy="338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81883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391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mean()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函数计算三科成绩的平均值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3">
            <a:extLst>
              <a:ext uri="{FF2B5EF4-FFF2-40B4-BE49-F238E27FC236}">
                <a16:creationId xmlns:a16="http://schemas.microsoft.com/office/drawing/2014/main" id="{BF2C3D8C-3627-4004-9841-BDEC64B1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04950"/>
            <a:ext cx="4038600" cy="33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0083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391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max()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函数计算三科成绩的最大值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3">
            <a:extLst>
              <a:ext uri="{FF2B5EF4-FFF2-40B4-BE49-F238E27FC236}">
                <a16:creationId xmlns:a16="http://schemas.microsoft.com/office/drawing/2014/main" id="{1F718D3B-356F-474F-8AF7-7617EDF3F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81150"/>
            <a:ext cx="4038600" cy="33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84136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391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min()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函数计算三科成绩的最小值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1">
            <a:extLst>
              <a:ext uri="{FF2B5EF4-FFF2-40B4-BE49-F238E27FC236}">
                <a16:creationId xmlns:a16="http://schemas.microsoft.com/office/drawing/2014/main" id="{382492DF-B3D8-4AFD-9FDA-BB4F1269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28749"/>
            <a:ext cx="4191000" cy="347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2325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17890</TotalTime>
  <Words>684</Words>
  <Application>Microsoft Office PowerPoint</Application>
  <PresentationFormat>全屏显示(16:9)</PresentationFormat>
  <Paragraphs>87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1744</cp:revision>
  <cp:lastPrinted>1601-01-01T00:00:00Z</cp:lastPrinted>
  <dcterms:created xsi:type="dcterms:W3CDTF">2014-11-20T08:27:06Z</dcterms:created>
  <dcterms:modified xsi:type="dcterms:W3CDTF">2021-09-15T08:57:29Z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