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7"/>
  </p:notesMasterIdLst>
  <p:handoutMasterIdLst>
    <p:handoutMasterId r:id="rId48"/>
  </p:handoutMasterIdLst>
  <p:sldIdLst>
    <p:sldId id="871" r:id="rId3"/>
    <p:sldId id="681" r:id="rId4"/>
    <p:sldId id="881" r:id="rId5"/>
    <p:sldId id="906" r:id="rId6"/>
    <p:sldId id="892" r:id="rId7"/>
    <p:sldId id="687" r:id="rId8"/>
    <p:sldId id="882" r:id="rId9"/>
    <p:sldId id="688" r:id="rId10"/>
    <p:sldId id="896" r:id="rId11"/>
    <p:sldId id="932" r:id="rId12"/>
    <p:sldId id="883" r:id="rId13"/>
    <p:sldId id="907" r:id="rId14"/>
    <p:sldId id="908" r:id="rId15"/>
    <p:sldId id="878" r:id="rId16"/>
    <p:sldId id="909" r:id="rId17"/>
    <p:sldId id="910" r:id="rId18"/>
    <p:sldId id="911" r:id="rId19"/>
    <p:sldId id="912" r:id="rId20"/>
    <p:sldId id="913" r:id="rId21"/>
    <p:sldId id="879" r:id="rId22"/>
    <p:sldId id="900" r:id="rId23"/>
    <p:sldId id="885" r:id="rId24"/>
    <p:sldId id="914" r:id="rId25"/>
    <p:sldId id="915" r:id="rId26"/>
    <p:sldId id="916" r:id="rId27"/>
    <p:sldId id="917" r:id="rId28"/>
    <p:sldId id="918" r:id="rId29"/>
    <p:sldId id="919" r:id="rId30"/>
    <p:sldId id="920" r:id="rId31"/>
    <p:sldId id="921" r:id="rId32"/>
    <p:sldId id="922" r:id="rId33"/>
    <p:sldId id="923" r:id="rId34"/>
    <p:sldId id="924" r:id="rId35"/>
    <p:sldId id="925" r:id="rId36"/>
    <p:sldId id="926" r:id="rId37"/>
    <p:sldId id="927" r:id="rId38"/>
    <p:sldId id="928" r:id="rId39"/>
    <p:sldId id="929" r:id="rId40"/>
    <p:sldId id="880" r:id="rId41"/>
    <p:sldId id="901" r:id="rId42"/>
    <p:sldId id="930" r:id="rId43"/>
    <p:sldId id="931" r:id="rId44"/>
    <p:sldId id="872" r:id="rId45"/>
    <p:sldId id="902" r:id="rId46"/>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D8A"/>
    <a:srgbClr val="125810"/>
    <a:srgbClr val="F6910A"/>
    <a:srgbClr val="EF6011"/>
    <a:srgbClr val="20A31D"/>
    <a:srgbClr val="990033"/>
    <a:srgbClr val="FF7D7D"/>
    <a:srgbClr val="FF3737"/>
    <a:srgbClr val="FF0000"/>
    <a:srgbClr val="FF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12" autoAdjust="0"/>
    <p:restoredTop sz="92523" autoAdjust="0"/>
  </p:normalViewPr>
  <p:slideViewPr>
    <p:cSldViewPr>
      <p:cViewPr varScale="1">
        <p:scale>
          <a:sx n="93" d="100"/>
          <a:sy n="93" d="100"/>
        </p:scale>
        <p:origin x="102" y="75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35E7B8C-6494-44A5-8D1C-A56E7EA14E4E}" type="datetimeFigureOut">
              <a:rPr lang="zh-CN" altLang="en-US"/>
              <a:pPr>
                <a:defRPr/>
              </a:pPr>
              <a:t>2021-09-16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5603E0E3-A6A5-4248-A7BB-3D0531AB223D}" type="slidenum">
              <a:rPr lang="zh-CN" altLang="en-US"/>
              <a:pPr>
                <a:defRPr/>
              </a:pPr>
              <a:t>‹#›</a:t>
            </a:fld>
            <a:endParaRPr lang="zh-CN" altLang="en-US"/>
          </a:p>
        </p:txBody>
      </p:sp>
    </p:spTree>
    <p:extLst>
      <p:ext uri="{BB962C8B-B14F-4D97-AF65-F5344CB8AC3E}">
        <p14:creationId xmlns:p14="http://schemas.microsoft.com/office/powerpoint/2010/main" val="1166428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81DAF6D0-16B2-4DFB-B9CD-777FC0C30284}" type="datetimeFigureOut">
              <a:rPr lang="zh-CN" altLang="en-US"/>
              <a:pPr>
                <a:defRPr/>
              </a:pPr>
              <a:t>2021-09-16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D57F44F4-ED3E-41D0-994F-61CD2CD6D714}" type="slidenum">
              <a:rPr lang="zh-CN" altLang="en-US"/>
              <a:pPr>
                <a:defRPr/>
              </a:pPr>
              <a:t>‹#›</a:t>
            </a:fld>
            <a:endParaRPr lang="zh-CN" altLang="en-US"/>
          </a:p>
        </p:txBody>
      </p:sp>
    </p:spTree>
    <p:extLst>
      <p:ext uri="{BB962C8B-B14F-4D97-AF65-F5344CB8AC3E}">
        <p14:creationId xmlns:p14="http://schemas.microsoft.com/office/powerpoint/2010/main" val="148702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DE49297-E2A2-40AF-9E1B-A3EECB6CC53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0A0215E-09DE-49F6-A899-D0B752F4D8B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42B94C7-BE1E-41CC-9671-10E084529305}"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50178710"/>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14788039"/>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89926404"/>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65200970"/>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2021-09-16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49042647"/>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2021-09-16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2118528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2021-09-16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19881657"/>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838288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BA18E83-50D3-4055-A07C-61C0679FC42E}"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98509281"/>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86151020"/>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955079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328C413-D41F-41F4-BA82-338FAF84B15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BDFE9A0-C1A2-46AB-87DF-2AF345B96BF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569FE6A-1826-4FCA-B15C-9DB81D71F42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774CF735-0401-4A13-BB22-EE0E128B2C6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BE65DAF0-E06D-4F00-8449-3922B944799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1894D9A-770F-4F32-8BC2-E5D497E0616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66BAA97-851D-4C9E-AFB0-614FC9910A6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宋体" charset="-122"/>
              </a:defRPr>
            </a:lvl1pPr>
          </a:lstStyle>
          <a:p>
            <a:pPr>
              <a:defRPr/>
            </a:pPr>
            <a:endParaRPr lang="en-US" altLang="zh-CN"/>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宋体" charset="-122"/>
              </a:defRPr>
            </a:lvl1pPr>
          </a:lstStyle>
          <a:p>
            <a:pPr>
              <a:defRPr/>
            </a:pPr>
            <a:endParaRPr lang="en-US" altLang="zh-CN"/>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ea typeface="宋体" charset="-122"/>
              </a:defRPr>
            </a:lvl1pPr>
          </a:lstStyle>
          <a:p>
            <a:pPr>
              <a:defRPr/>
            </a:pPr>
            <a:fld id="{1C0C3990-52CD-4777-978F-F80E115A024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2021-09-16</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429595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3" descr="大标题-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01" y="1642269"/>
            <a:ext cx="9285601"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Box 4"/>
          <p:cNvSpPr txBox="1">
            <a:spLocks noChangeArrowheads="1"/>
          </p:cNvSpPr>
          <p:nvPr/>
        </p:nvSpPr>
        <p:spPr bwMode="auto">
          <a:xfrm>
            <a:off x="684213" y="2316163"/>
            <a:ext cx="74882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第</a:t>
            </a:r>
            <a:r>
              <a:rPr kumimoji="0" lang="en-US" altLang="zh-CN" sz="30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5</a:t>
            </a:r>
            <a:r>
              <a:rPr kumimoji="0" lang="zh-CN" altLang="en-US" sz="30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章　</a:t>
            </a:r>
            <a:r>
              <a:rPr kumimoji="0" lang="en-US" altLang="zh-CN" sz="30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Matplotlib</a:t>
            </a:r>
            <a:r>
              <a:rPr kumimoji="0" lang="zh-CN" altLang="en-US" sz="30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可视化数据分析图表</a:t>
            </a:r>
          </a:p>
        </p:txBody>
      </p:sp>
    </p:spTree>
    <p:extLst>
      <p:ext uri="{BB962C8B-B14F-4D97-AF65-F5344CB8AC3E}">
        <p14:creationId xmlns:p14="http://schemas.microsoft.com/office/powerpoint/2010/main" val="2750754255"/>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495300" y="1504950"/>
            <a:ext cx="8153400" cy="1676400"/>
          </a:xfrm>
          <a:prstGeom prst="rect">
            <a:avLst/>
          </a:prstGeom>
        </p:spPr>
        <p:txBody>
          <a:bodyPr/>
          <a:lstStyle/>
          <a:p>
            <a:pPr lvl="0">
              <a:defRPr/>
            </a:pPr>
            <a:r>
              <a:rPr lang="en-US" altLang="zh-CN" sz="2800" dirty="0">
                <a:latin typeface="+mj-lt"/>
                <a:ea typeface="+mj-ea"/>
                <a:cs typeface="+mj-cs"/>
              </a:rPr>
              <a:t>Matplotlib</a:t>
            </a:r>
            <a:r>
              <a:rPr lang="zh-CN" altLang="en-US" sz="2800" dirty="0">
                <a:latin typeface="+mj-lt"/>
                <a:ea typeface="+mj-ea"/>
                <a:cs typeface="+mj-cs"/>
              </a:rPr>
              <a:t>是一个</a:t>
            </a:r>
            <a:r>
              <a:rPr lang="en-US" altLang="zh-CN" sz="2800" dirty="0">
                <a:latin typeface="+mj-lt"/>
                <a:ea typeface="+mj-ea"/>
                <a:cs typeface="+mj-cs"/>
              </a:rPr>
              <a:t>Python 2D</a:t>
            </a:r>
            <a:r>
              <a:rPr lang="zh-CN" altLang="en-US" sz="2800" dirty="0">
                <a:latin typeface="+mj-lt"/>
                <a:ea typeface="+mj-ea"/>
                <a:cs typeface="+mj-cs"/>
              </a:rPr>
              <a:t>绘图库，常用于数据可视化。它能够以多种硬拷贝格式和跨平台的交互式环境生成出版物质量的图形。</a:t>
            </a:r>
          </a:p>
          <a:p>
            <a:pPr lvl="0">
              <a:defRPr/>
            </a:pPr>
            <a:endParaRPr lang="zh-CN" altLang="en-US" sz="2800" dirty="0">
              <a:latin typeface="+mj-lt"/>
              <a:ea typeface="+mj-ea"/>
              <a:cs typeface="+mj-cs"/>
            </a:endParaRPr>
          </a:p>
          <a:p>
            <a:pPr lvl="0">
              <a:defRPr/>
            </a:pPr>
            <a:endParaRPr lang="zh-CN" altLang="en-US" sz="2800" dirty="0">
              <a:latin typeface="+mj-lt"/>
              <a:ea typeface="+mj-ea"/>
              <a:cs typeface="+mj-cs"/>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8" name="标题 8">
            <a:extLst>
              <a:ext uri="{FF2B5EF4-FFF2-40B4-BE49-F238E27FC236}">
                <a16:creationId xmlns:a16="http://schemas.microsoft.com/office/drawing/2014/main" id="{DD67EE54-11CF-4E23-BFED-42DB0A722716}"/>
              </a:ext>
            </a:extLst>
          </p:cNvPr>
          <p:cNvSpPr txBox="1">
            <a:spLocks/>
          </p:cNvSpPr>
          <p:nvPr/>
        </p:nvSpPr>
        <p:spPr>
          <a:xfrm>
            <a:off x="1143000" y="819150"/>
            <a:ext cx="6400800" cy="609600"/>
          </a:xfrm>
          <a:prstGeom prst="rect">
            <a:avLst/>
          </a:prstGeom>
        </p:spPr>
        <p:txBody>
          <a:bodyPr/>
          <a:lstStyle/>
          <a:p>
            <a:pPr lvl="0">
              <a:defRPr/>
            </a:pPr>
            <a:r>
              <a:rPr lang="en-US" altLang="zh-CN" sz="3200" dirty="0">
                <a:latin typeface="+mj-lt"/>
                <a:ea typeface="+mj-ea"/>
                <a:cs typeface="+mj-cs"/>
              </a:rPr>
              <a:t>Matplotlib</a:t>
            </a:r>
            <a:r>
              <a:rPr lang="zh-CN" altLang="en-US" sz="3200" dirty="0">
                <a:latin typeface="+mj-lt"/>
                <a:ea typeface="+mj-ea"/>
                <a:cs typeface="+mj-cs"/>
              </a:rPr>
              <a:t>简介</a:t>
            </a:r>
          </a:p>
        </p:txBody>
      </p:sp>
    </p:spTree>
    <p:extLst>
      <p:ext uri="{BB962C8B-B14F-4D97-AF65-F5344CB8AC3E}">
        <p14:creationId xmlns:p14="http://schemas.microsoft.com/office/powerpoint/2010/main" val="153783365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7391400" cy="609600"/>
          </a:xfrm>
          <a:prstGeom prst="rect">
            <a:avLst/>
          </a:prstGeom>
        </p:spPr>
        <p:txBody>
          <a:bodyPr/>
          <a:lstStyle/>
          <a:p>
            <a:pPr lvl="0">
              <a:defRPr/>
            </a:pPr>
            <a:r>
              <a:rPr lang="zh-CN" altLang="en-US" sz="3200" dirty="0">
                <a:latin typeface="+mj-lt"/>
                <a:ea typeface="+mj-ea"/>
                <a:cs typeface="+mj-cs"/>
              </a:rPr>
              <a:t> 饼形图 </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4098" name="图片 18" descr="E:\2020年排版\Python数据分析从入门到精通\Python数据分析从入门到精通--修订文档\需要换图\图5.9.png">
            <a:extLst>
              <a:ext uri="{FF2B5EF4-FFF2-40B4-BE49-F238E27FC236}">
                <a16:creationId xmlns:a16="http://schemas.microsoft.com/office/drawing/2014/main" id="{54BC93A2-DCF0-4500-9C90-D97823563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085"/>
          <a:stretch>
            <a:fillRect/>
          </a:stretch>
        </p:blipFill>
        <p:spPr bwMode="auto">
          <a:xfrm>
            <a:off x="2362200" y="1464496"/>
            <a:ext cx="4788952" cy="351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81883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7391400" cy="609600"/>
          </a:xfrm>
          <a:prstGeom prst="rect">
            <a:avLst/>
          </a:prstGeom>
        </p:spPr>
        <p:txBody>
          <a:bodyPr/>
          <a:lstStyle/>
          <a:p>
            <a:pPr lvl="0">
              <a:defRPr/>
            </a:pPr>
            <a:r>
              <a:rPr lang="zh-CN" altLang="en-US" sz="3200" dirty="0">
                <a:latin typeface="+mj-lt"/>
                <a:ea typeface="+mj-ea"/>
                <a:cs typeface="+mj-cs"/>
              </a:rPr>
              <a:t>渐变饼形图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5122" name="图片 20" descr="E:\2020年排版\Python数据分析从入门到精通\Python数据分析从入门到精通--修订文档\需要换图\图5.13.png">
            <a:extLst>
              <a:ext uri="{FF2B5EF4-FFF2-40B4-BE49-F238E27FC236}">
                <a16:creationId xmlns:a16="http://schemas.microsoft.com/office/drawing/2014/main" id="{9F41C240-F8CE-4988-AB5D-BE64E6698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13" t="-1503" r="-1413" b="-1503"/>
          <a:stretch>
            <a:fillRect/>
          </a:stretch>
        </p:blipFill>
        <p:spPr bwMode="auto">
          <a:xfrm>
            <a:off x="2590800" y="1432817"/>
            <a:ext cx="3538538" cy="335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05326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7391400" cy="609600"/>
          </a:xfrm>
          <a:prstGeom prst="rect">
            <a:avLst/>
          </a:prstGeom>
        </p:spPr>
        <p:txBody>
          <a:bodyPr/>
          <a:lstStyle/>
          <a:p>
            <a:pPr lvl="0">
              <a:defRPr/>
            </a:pPr>
            <a:r>
              <a:rPr lang="zh-CN" altLang="en-US" sz="3200" dirty="0">
                <a:latin typeface="+mj-lt"/>
                <a:ea typeface="+mj-ea"/>
                <a:cs typeface="+mj-cs"/>
              </a:rPr>
              <a:t>三维柱形图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6146" name="图片 104">
            <a:extLst>
              <a:ext uri="{FF2B5EF4-FFF2-40B4-BE49-F238E27FC236}">
                <a16:creationId xmlns:a16="http://schemas.microsoft.com/office/drawing/2014/main" id="{B8CAAD12-BD8B-4C3F-A68F-A0CAE7B05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626"/>
          <a:stretch>
            <a:fillRect/>
          </a:stretch>
        </p:blipFill>
        <p:spPr bwMode="auto">
          <a:xfrm>
            <a:off x="2662155" y="1657351"/>
            <a:ext cx="3814846" cy="304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048745"/>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457200" y="1232794"/>
            <a:ext cx="9296400" cy="2481956"/>
          </a:xfrm>
          <a:prstGeom prst="rect">
            <a:avLst/>
          </a:prstGeom>
        </p:spPr>
      </p:pic>
      <p:sp>
        <p:nvSpPr>
          <p:cNvPr id="5" name="TextBox 4"/>
          <p:cNvSpPr txBox="1"/>
          <p:nvPr/>
        </p:nvSpPr>
        <p:spPr>
          <a:xfrm>
            <a:off x="2152522" y="2154021"/>
            <a:ext cx="4325223" cy="646331"/>
          </a:xfrm>
          <a:prstGeom prst="rect">
            <a:avLst/>
          </a:prstGeom>
          <a:noFill/>
        </p:spPr>
        <p:txBody>
          <a:bodyPr wrap="none" rtlCol="0">
            <a:spAutoFit/>
          </a:bodyPr>
          <a:lstStyle/>
          <a:p>
            <a:pPr algn="ctr"/>
            <a:r>
              <a:rPr lang="en-US" altLang="zh-CN" sz="3600" b="1" dirty="0">
                <a:solidFill>
                  <a:schemeClr val="bg1"/>
                </a:solidFill>
              </a:rPr>
              <a:t>5.5  </a:t>
            </a:r>
            <a:r>
              <a:rPr lang="zh-CN" altLang="en-US" sz="3600" b="1" dirty="0">
                <a:solidFill>
                  <a:schemeClr val="bg1"/>
                </a:solidFill>
              </a:rPr>
              <a:t>图表的常用设置</a:t>
            </a:r>
          </a:p>
        </p:txBody>
      </p:sp>
    </p:spTree>
    <p:extLst>
      <p:ext uri="{BB962C8B-B14F-4D97-AF65-F5344CB8AC3E}">
        <p14:creationId xmlns:p14="http://schemas.microsoft.com/office/powerpoint/2010/main" val="1784484021"/>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447800" y="1428750"/>
            <a:ext cx="5067300" cy="3505200"/>
          </a:xfrm>
          <a:prstGeom prst="rect">
            <a:avLst/>
          </a:prstGeom>
        </p:spPr>
        <p:txBody>
          <a:bodyPr/>
          <a:lstStyle/>
          <a:p>
            <a:pPr marL="457200" lvl="0" indent="-457200">
              <a:buFont typeface="Wingdings" panose="05000000000000000000" pitchFamily="2" charset="2"/>
              <a:buChar char="ü"/>
              <a:defRPr/>
            </a:pPr>
            <a:r>
              <a:rPr lang="zh-CN" altLang="en-US" sz="2800" dirty="0">
                <a:latin typeface="+mj-lt"/>
                <a:ea typeface="+mj-ea"/>
                <a:cs typeface="+mj-cs"/>
              </a:rPr>
              <a:t>基本绘图</a:t>
            </a:r>
            <a:r>
              <a:rPr lang="en-US" altLang="zh-CN" sz="2800" dirty="0">
                <a:latin typeface="+mj-lt"/>
                <a:ea typeface="+mj-ea"/>
                <a:cs typeface="+mj-cs"/>
              </a:rPr>
              <a:t>plot()</a:t>
            </a:r>
            <a:r>
              <a:rPr lang="zh-CN" altLang="en-US" sz="2800" dirty="0">
                <a:latin typeface="+mj-lt"/>
                <a:ea typeface="+mj-ea"/>
                <a:cs typeface="+mj-cs"/>
              </a:rPr>
              <a:t>函数</a:t>
            </a:r>
            <a:endParaRPr lang="en-US" altLang="zh-CN" sz="2800" dirty="0">
              <a:latin typeface="+mj-lt"/>
              <a:ea typeface="+mj-ea"/>
              <a:cs typeface="+mj-cs"/>
            </a:endParaRPr>
          </a:p>
          <a:p>
            <a:pPr marL="457200" lvl="0" indent="-457200">
              <a:buFont typeface="Wingdings" panose="05000000000000000000" pitchFamily="2" charset="2"/>
              <a:buChar char="ü"/>
              <a:defRPr/>
            </a:pPr>
            <a:r>
              <a:rPr lang="zh-CN" altLang="en-US" sz="2800" dirty="0">
                <a:latin typeface="+mj-lt"/>
                <a:ea typeface="+mj-ea"/>
                <a:cs typeface="+mj-cs"/>
              </a:rPr>
              <a:t>设置画布</a:t>
            </a:r>
            <a:endParaRPr lang="en-US" altLang="zh-CN" sz="2800" dirty="0">
              <a:latin typeface="+mj-lt"/>
              <a:ea typeface="+mj-ea"/>
              <a:cs typeface="+mj-cs"/>
            </a:endParaRPr>
          </a:p>
          <a:p>
            <a:pPr marL="457200" lvl="0" indent="-457200">
              <a:buFont typeface="Wingdings" panose="05000000000000000000" pitchFamily="2" charset="2"/>
              <a:buChar char="ü"/>
              <a:defRPr/>
            </a:pPr>
            <a:r>
              <a:rPr lang="zh-CN" altLang="en-US" sz="2800" dirty="0">
                <a:latin typeface="+mj-lt"/>
                <a:ea typeface="+mj-ea"/>
                <a:cs typeface="+mj-cs"/>
              </a:rPr>
              <a:t>设置坐标轴</a:t>
            </a:r>
            <a:endParaRPr lang="en-US" altLang="zh-CN" sz="2800" dirty="0">
              <a:latin typeface="+mj-lt"/>
              <a:ea typeface="+mj-ea"/>
              <a:cs typeface="+mj-cs"/>
            </a:endParaRPr>
          </a:p>
          <a:p>
            <a:pPr marL="457200" lvl="0" indent="-457200">
              <a:buFont typeface="Wingdings" panose="05000000000000000000" pitchFamily="2" charset="2"/>
              <a:buChar char="ü"/>
              <a:defRPr/>
            </a:pPr>
            <a:r>
              <a:rPr lang="zh-CN" altLang="en-US" sz="2800" dirty="0">
                <a:latin typeface="+mj-lt"/>
                <a:ea typeface="+mj-ea"/>
                <a:cs typeface="+mj-cs"/>
              </a:rPr>
              <a:t>添加文本标签</a:t>
            </a:r>
            <a:endParaRPr lang="en-US" altLang="zh-CN" sz="2800" dirty="0">
              <a:latin typeface="+mj-lt"/>
              <a:ea typeface="+mj-ea"/>
              <a:cs typeface="+mj-cs"/>
            </a:endParaRPr>
          </a:p>
          <a:p>
            <a:pPr marL="457200" lvl="0" indent="-457200">
              <a:buFont typeface="Wingdings" panose="05000000000000000000" pitchFamily="2" charset="2"/>
              <a:buChar char="ü"/>
              <a:defRPr/>
            </a:pPr>
            <a:r>
              <a:rPr lang="zh-CN" altLang="en-US" sz="2800" dirty="0">
                <a:latin typeface="+mj-lt"/>
                <a:ea typeface="+mj-ea"/>
                <a:cs typeface="+mj-cs"/>
              </a:rPr>
              <a:t>设置标题和图例</a:t>
            </a:r>
            <a:endParaRPr lang="en-US" altLang="zh-CN" sz="2800" dirty="0">
              <a:latin typeface="+mj-lt"/>
              <a:ea typeface="+mj-ea"/>
              <a:cs typeface="+mj-cs"/>
            </a:endParaRPr>
          </a:p>
          <a:p>
            <a:pPr marL="457200" lvl="0" indent="-457200">
              <a:buFont typeface="Wingdings" panose="05000000000000000000" pitchFamily="2" charset="2"/>
              <a:buChar char="ü"/>
              <a:defRPr/>
            </a:pPr>
            <a:r>
              <a:rPr lang="zh-CN" altLang="en-US" sz="2800" dirty="0">
                <a:latin typeface="+mj-lt"/>
                <a:ea typeface="+mj-ea"/>
                <a:cs typeface="+mj-cs"/>
              </a:rPr>
              <a:t>添加注释</a:t>
            </a:r>
            <a:endParaRPr lang="en-US" altLang="zh-CN" sz="2800" dirty="0">
              <a:latin typeface="+mj-lt"/>
              <a:ea typeface="+mj-ea"/>
              <a:cs typeface="+mj-cs"/>
            </a:endParaRPr>
          </a:p>
          <a:p>
            <a:pPr marL="457200" lvl="0" indent="-457200">
              <a:buFont typeface="Wingdings" panose="05000000000000000000" pitchFamily="2" charset="2"/>
              <a:buChar char="ü"/>
              <a:defRPr/>
            </a:pPr>
            <a:r>
              <a:rPr lang="zh-CN" altLang="en-US" sz="2800" dirty="0">
                <a:latin typeface="+mj-lt"/>
                <a:ea typeface="+mj-ea"/>
                <a:cs typeface="+mj-cs"/>
              </a:rPr>
              <a:t>调整图表与画布边缘间距</a:t>
            </a:r>
            <a:endParaRPr lang="en-US" altLang="zh-CN" sz="2800" dirty="0">
              <a:latin typeface="+mj-lt"/>
              <a:ea typeface="+mj-ea"/>
              <a:cs typeface="+mj-cs"/>
            </a:endParaRPr>
          </a:p>
          <a:p>
            <a:pPr marL="457200" lvl="0" indent="-457200">
              <a:buFont typeface="Wingdings" panose="05000000000000000000" pitchFamily="2" charset="2"/>
              <a:buChar char="ü"/>
              <a:defRPr/>
            </a:pPr>
            <a:r>
              <a:rPr lang="zh-CN" altLang="en-US" sz="2800" dirty="0">
                <a:latin typeface="+mj-lt"/>
                <a:ea typeface="+mj-ea"/>
                <a:cs typeface="+mj-cs"/>
              </a:rPr>
              <a:t>其他设置</a:t>
            </a:r>
          </a:p>
          <a:p>
            <a:pPr lvl="0">
              <a:defRPr/>
            </a:pPr>
            <a:endParaRPr lang="zh-CN" altLang="en-US" sz="2800" dirty="0">
              <a:latin typeface="+mj-lt"/>
              <a:ea typeface="+mj-ea"/>
              <a:cs typeface="+mj-cs"/>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8" name="标题 8">
            <a:extLst>
              <a:ext uri="{FF2B5EF4-FFF2-40B4-BE49-F238E27FC236}">
                <a16:creationId xmlns:a16="http://schemas.microsoft.com/office/drawing/2014/main" id="{DD67EE54-11CF-4E23-BFED-42DB0A722716}"/>
              </a:ext>
            </a:extLst>
          </p:cNvPr>
          <p:cNvSpPr txBox="1">
            <a:spLocks/>
          </p:cNvSpPr>
          <p:nvPr/>
        </p:nvSpPr>
        <p:spPr>
          <a:xfrm>
            <a:off x="1143000" y="819150"/>
            <a:ext cx="6400800" cy="609600"/>
          </a:xfrm>
          <a:prstGeom prst="rect">
            <a:avLst/>
          </a:prstGeom>
        </p:spPr>
        <p:txBody>
          <a:bodyPr/>
          <a:lstStyle/>
          <a:p>
            <a:pPr lvl="0">
              <a:defRPr/>
            </a:pPr>
            <a:r>
              <a:rPr lang="zh-CN" altLang="en-US" sz="3200" dirty="0">
                <a:latin typeface="+mj-lt"/>
                <a:ea typeface="+mj-ea"/>
                <a:cs typeface="+mj-cs"/>
              </a:rPr>
              <a:t>图表的常用设置</a:t>
            </a:r>
          </a:p>
        </p:txBody>
      </p:sp>
    </p:spTree>
    <p:extLst>
      <p:ext uri="{BB962C8B-B14F-4D97-AF65-F5344CB8AC3E}">
        <p14:creationId xmlns:p14="http://schemas.microsoft.com/office/powerpoint/2010/main" val="3965603177"/>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7391400" cy="609600"/>
          </a:xfrm>
          <a:prstGeom prst="rect">
            <a:avLst/>
          </a:prstGeom>
        </p:spPr>
        <p:txBody>
          <a:bodyPr/>
          <a:lstStyle/>
          <a:p>
            <a:pPr lvl="0">
              <a:defRPr/>
            </a:pPr>
            <a:r>
              <a:rPr lang="zh-CN" altLang="en-US" sz="3200" dirty="0">
                <a:latin typeface="+mj-lt"/>
                <a:ea typeface="+mj-ea"/>
                <a:cs typeface="+mj-cs"/>
              </a:rPr>
              <a:t> 线条样式</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5" name="图片 4">
            <a:extLst>
              <a:ext uri="{FF2B5EF4-FFF2-40B4-BE49-F238E27FC236}">
                <a16:creationId xmlns:a16="http://schemas.microsoft.com/office/drawing/2014/main" id="{4F43AA1B-4CBF-4157-A822-7F65A24C5A1C}"/>
              </a:ext>
            </a:extLst>
          </p:cNvPr>
          <p:cNvPicPr>
            <a:picLocks noChangeAspect="1"/>
          </p:cNvPicPr>
          <p:nvPr/>
        </p:nvPicPr>
        <p:blipFill>
          <a:blip r:embed="rId3"/>
          <a:stretch>
            <a:fillRect/>
          </a:stretch>
        </p:blipFill>
        <p:spPr>
          <a:xfrm>
            <a:off x="1752600" y="1504950"/>
            <a:ext cx="5638800" cy="3139676"/>
          </a:xfrm>
          <a:prstGeom prst="rect">
            <a:avLst/>
          </a:prstGeom>
        </p:spPr>
      </p:pic>
    </p:spTree>
    <p:extLst>
      <p:ext uri="{BB962C8B-B14F-4D97-AF65-F5344CB8AC3E}">
        <p14:creationId xmlns:p14="http://schemas.microsoft.com/office/powerpoint/2010/main" val="1088980305"/>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7391400" cy="609600"/>
          </a:xfrm>
          <a:prstGeom prst="rect">
            <a:avLst/>
          </a:prstGeom>
        </p:spPr>
        <p:txBody>
          <a:bodyPr/>
          <a:lstStyle/>
          <a:p>
            <a:pPr lvl="0">
              <a:defRPr/>
            </a:pPr>
            <a:r>
              <a:rPr lang="zh-CN" altLang="en-US" sz="3200" dirty="0">
                <a:latin typeface="+mj-lt"/>
                <a:ea typeface="+mj-ea"/>
                <a:cs typeface="+mj-cs"/>
              </a:rPr>
              <a:t>设置画布</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7170" name="图片 28">
            <a:extLst>
              <a:ext uri="{FF2B5EF4-FFF2-40B4-BE49-F238E27FC236}">
                <a16:creationId xmlns:a16="http://schemas.microsoft.com/office/drawing/2014/main" id="{1ADF95AB-D8AE-413B-8E63-360390116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504950"/>
            <a:ext cx="4267200" cy="319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9174038"/>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7391400" cy="609600"/>
          </a:xfrm>
          <a:prstGeom prst="rect">
            <a:avLst/>
          </a:prstGeom>
        </p:spPr>
        <p:txBody>
          <a:bodyPr/>
          <a:lstStyle/>
          <a:p>
            <a:pPr lvl="0">
              <a:defRPr/>
            </a:pPr>
            <a:r>
              <a:rPr lang="zh-CN" altLang="en-US" sz="3200" dirty="0">
                <a:latin typeface="+mj-lt"/>
                <a:ea typeface="+mj-ea"/>
                <a:cs typeface="+mj-cs"/>
              </a:rPr>
              <a:t> </a:t>
            </a:r>
            <a:r>
              <a:rPr lang="en-US" altLang="zh-CN" sz="3200" dirty="0">
                <a:latin typeface="+mj-lt"/>
                <a:ea typeface="+mj-ea"/>
                <a:cs typeface="+mj-cs"/>
              </a:rPr>
              <a:t>14</a:t>
            </a:r>
            <a:r>
              <a:rPr lang="zh-CN" altLang="en-US" sz="3200" dirty="0">
                <a:latin typeface="+mj-lt"/>
                <a:ea typeface="+mj-ea"/>
                <a:cs typeface="+mj-cs"/>
              </a:rPr>
              <a:t>天基础体温曲线图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8194" name="图片 51">
            <a:extLst>
              <a:ext uri="{FF2B5EF4-FFF2-40B4-BE49-F238E27FC236}">
                <a16:creationId xmlns:a16="http://schemas.microsoft.com/office/drawing/2014/main" id="{42142295-8AC0-47C7-9BD7-84312952F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476039"/>
            <a:ext cx="4114800" cy="33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136201"/>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7391400" cy="609600"/>
          </a:xfrm>
          <a:prstGeom prst="rect">
            <a:avLst/>
          </a:prstGeom>
        </p:spPr>
        <p:txBody>
          <a:bodyPr/>
          <a:lstStyle/>
          <a:p>
            <a:pPr lvl="0">
              <a:defRPr/>
            </a:pPr>
            <a:r>
              <a:rPr lang="zh-CN" altLang="en-US" sz="3200" dirty="0">
                <a:latin typeface="+mj-lt"/>
                <a:ea typeface="+mj-ea"/>
                <a:cs typeface="+mj-cs"/>
              </a:rPr>
              <a:t>箭头指示最高体温</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9218" name="图片 15">
            <a:extLst>
              <a:ext uri="{FF2B5EF4-FFF2-40B4-BE49-F238E27FC236}">
                <a16:creationId xmlns:a16="http://schemas.microsoft.com/office/drawing/2014/main" id="{DBC714D1-D0EF-4D5D-A2DA-9DDF7424F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504950"/>
            <a:ext cx="4267200" cy="33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18408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839912" y="1368443"/>
            <a:ext cx="8305800" cy="2217486"/>
          </a:xfrm>
          <a:prstGeom prst="rect">
            <a:avLst/>
          </a:prstGeom>
        </p:spPr>
      </p:pic>
      <p:sp>
        <p:nvSpPr>
          <p:cNvPr id="5" name="TextBox 4"/>
          <p:cNvSpPr txBox="1"/>
          <p:nvPr/>
        </p:nvSpPr>
        <p:spPr>
          <a:xfrm>
            <a:off x="1689252" y="2154021"/>
            <a:ext cx="5251759" cy="646331"/>
          </a:xfrm>
          <a:prstGeom prst="rect">
            <a:avLst/>
          </a:prstGeom>
          <a:noFill/>
        </p:spPr>
        <p:txBody>
          <a:bodyPr wrap="none" rtlCol="0">
            <a:spAutoFit/>
          </a:bodyPr>
          <a:lstStyle/>
          <a:p>
            <a:pPr algn="ctr"/>
            <a:r>
              <a:rPr lang="en-US" altLang="zh-CN" sz="3600" b="1" dirty="0">
                <a:solidFill>
                  <a:schemeClr val="bg1"/>
                </a:solidFill>
              </a:rPr>
              <a:t>5.1  </a:t>
            </a:r>
            <a:r>
              <a:rPr lang="zh-CN" altLang="en-US" sz="3600" b="1" dirty="0">
                <a:solidFill>
                  <a:schemeClr val="bg1"/>
                </a:solidFill>
              </a:rPr>
              <a:t>数据分析图表的作用</a:t>
            </a:r>
          </a:p>
        </p:txBody>
      </p:sp>
    </p:spTree>
    <p:extLst>
      <p:ext uri="{BB962C8B-B14F-4D97-AF65-F5344CB8AC3E}">
        <p14:creationId xmlns:p14="http://schemas.microsoft.com/office/powerpoint/2010/main" val="4127094505"/>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457200" y="1232794"/>
            <a:ext cx="9296400" cy="2481956"/>
          </a:xfrm>
          <a:prstGeom prst="rect">
            <a:avLst/>
          </a:prstGeom>
        </p:spPr>
      </p:pic>
      <p:sp>
        <p:nvSpPr>
          <p:cNvPr id="5" name="TextBox 4"/>
          <p:cNvSpPr txBox="1"/>
          <p:nvPr/>
        </p:nvSpPr>
        <p:spPr>
          <a:xfrm>
            <a:off x="2382552" y="2154021"/>
            <a:ext cx="3865161" cy="584775"/>
          </a:xfrm>
          <a:prstGeom prst="rect">
            <a:avLst/>
          </a:prstGeom>
          <a:noFill/>
        </p:spPr>
        <p:txBody>
          <a:bodyPr wrap="none" rtlCol="0">
            <a:spAutoFit/>
          </a:bodyPr>
          <a:lstStyle/>
          <a:p>
            <a:pPr algn="ctr"/>
            <a:r>
              <a:rPr lang="en-US" altLang="zh-CN" sz="3200" b="1" dirty="0">
                <a:solidFill>
                  <a:schemeClr val="bg1"/>
                </a:solidFill>
              </a:rPr>
              <a:t>5.6  </a:t>
            </a:r>
            <a:r>
              <a:rPr lang="zh-CN" altLang="en-US" sz="3200" b="1" dirty="0">
                <a:solidFill>
                  <a:schemeClr val="bg1"/>
                </a:solidFill>
              </a:rPr>
              <a:t>常用图表的绘制</a:t>
            </a:r>
          </a:p>
        </p:txBody>
      </p:sp>
    </p:spTree>
    <p:extLst>
      <p:ext uri="{BB962C8B-B14F-4D97-AF65-F5344CB8AC3E}">
        <p14:creationId xmlns:p14="http://schemas.microsoft.com/office/powerpoint/2010/main" val="1929378067"/>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676400" y="834347"/>
            <a:ext cx="3124200" cy="4099603"/>
          </a:xfrm>
          <a:prstGeom prst="rect">
            <a:avLst/>
          </a:prstGeom>
        </p:spPr>
        <p:txBody>
          <a:bodyPr/>
          <a:lstStyle/>
          <a:p>
            <a:pPr marL="342900" lvl="0" indent="-342900">
              <a:buFont typeface="Wingdings" panose="05000000000000000000" pitchFamily="2" charset="2"/>
              <a:buChar char="ü"/>
              <a:defRPr/>
            </a:pPr>
            <a:r>
              <a:rPr lang="zh-CN" altLang="en-US" sz="2400" dirty="0">
                <a:latin typeface="+mj-lt"/>
                <a:ea typeface="+mj-ea"/>
                <a:cs typeface="+mj-cs"/>
              </a:rPr>
              <a:t>绘制折线图</a:t>
            </a:r>
            <a:endParaRPr lang="en-US" altLang="zh-CN" sz="2400" dirty="0">
              <a:latin typeface="+mj-lt"/>
              <a:ea typeface="+mj-ea"/>
              <a:cs typeface="+mj-cs"/>
            </a:endParaRPr>
          </a:p>
          <a:p>
            <a:pPr marL="342900" lvl="0" indent="-342900">
              <a:buFont typeface="Wingdings" panose="05000000000000000000" pitchFamily="2" charset="2"/>
              <a:buChar char="ü"/>
              <a:defRPr/>
            </a:pPr>
            <a:r>
              <a:rPr lang="zh-CN" altLang="en-US" sz="2400" dirty="0">
                <a:latin typeface="+mj-lt"/>
                <a:ea typeface="+mj-ea"/>
                <a:cs typeface="+mj-cs"/>
              </a:rPr>
              <a:t>绘制柱形图</a:t>
            </a:r>
            <a:endParaRPr lang="en-US" altLang="zh-CN" sz="2400" dirty="0">
              <a:latin typeface="+mj-lt"/>
              <a:ea typeface="+mj-ea"/>
              <a:cs typeface="+mj-cs"/>
            </a:endParaRPr>
          </a:p>
          <a:p>
            <a:pPr marL="342900" lvl="0" indent="-342900">
              <a:buFont typeface="Wingdings" panose="05000000000000000000" pitchFamily="2" charset="2"/>
              <a:buChar char="ü"/>
              <a:defRPr/>
            </a:pPr>
            <a:r>
              <a:rPr lang="zh-CN" altLang="en-US" sz="2400" dirty="0">
                <a:latin typeface="+mj-lt"/>
                <a:ea typeface="+mj-ea"/>
                <a:cs typeface="+mj-cs"/>
              </a:rPr>
              <a:t>绘制直方图</a:t>
            </a:r>
            <a:endParaRPr lang="en-US" altLang="zh-CN" sz="2400" dirty="0">
              <a:latin typeface="+mj-lt"/>
              <a:ea typeface="+mj-ea"/>
              <a:cs typeface="+mj-cs"/>
            </a:endParaRPr>
          </a:p>
          <a:p>
            <a:pPr marL="342900" lvl="0" indent="-342900">
              <a:buFont typeface="Wingdings" panose="05000000000000000000" pitchFamily="2" charset="2"/>
              <a:buChar char="ü"/>
              <a:defRPr/>
            </a:pPr>
            <a:r>
              <a:rPr lang="zh-CN" altLang="en-US" sz="2400" dirty="0">
                <a:latin typeface="+mj-lt"/>
                <a:ea typeface="+mj-ea"/>
                <a:cs typeface="+mj-cs"/>
              </a:rPr>
              <a:t>绘制饼形图</a:t>
            </a:r>
            <a:endParaRPr lang="en-US" altLang="zh-CN" sz="2400" dirty="0">
              <a:latin typeface="+mj-lt"/>
              <a:ea typeface="+mj-ea"/>
              <a:cs typeface="+mj-cs"/>
            </a:endParaRPr>
          </a:p>
          <a:p>
            <a:pPr marL="342900" lvl="0" indent="-342900">
              <a:buFont typeface="Wingdings" panose="05000000000000000000" pitchFamily="2" charset="2"/>
              <a:buChar char="ü"/>
              <a:defRPr/>
            </a:pPr>
            <a:r>
              <a:rPr lang="zh-CN" altLang="en-US" sz="2400" dirty="0">
                <a:latin typeface="+mj-lt"/>
                <a:ea typeface="+mj-ea"/>
                <a:cs typeface="+mj-cs"/>
              </a:rPr>
              <a:t>绘制散点图</a:t>
            </a:r>
            <a:endParaRPr lang="en-US" altLang="zh-CN" sz="2400" dirty="0">
              <a:latin typeface="+mj-lt"/>
              <a:ea typeface="+mj-ea"/>
              <a:cs typeface="+mj-cs"/>
            </a:endParaRPr>
          </a:p>
          <a:p>
            <a:pPr marL="342900" lvl="0" indent="-342900">
              <a:buFont typeface="Wingdings" panose="05000000000000000000" pitchFamily="2" charset="2"/>
              <a:buChar char="ü"/>
              <a:defRPr/>
            </a:pPr>
            <a:r>
              <a:rPr lang="zh-CN" altLang="en-US" sz="2400" dirty="0">
                <a:latin typeface="+mj-lt"/>
                <a:ea typeface="+mj-ea"/>
                <a:cs typeface="+mj-cs"/>
              </a:rPr>
              <a:t>绘制面积图</a:t>
            </a:r>
            <a:endParaRPr lang="en-US" altLang="zh-CN" sz="2400" dirty="0">
              <a:latin typeface="+mj-lt"/>
              <a:ea typeface="+mj-ea"/>
              <a:cs typeface="+mj-cs"/>
            </a:endParaRPr>
          </a:p>
          <a:p>
            <a:pPr marL="342900" lvl="0" indent="-342900">
              <a:buFont typeface="Wingdings" panose="05000000000000000000" pitchFamily="2" charset="2"/>
              <a:buChar char="ü"/>
              <a:defRPr/>
            </a:pPr>
            <a:r>
              <a:rPr lang="zh-CN" altLang="en-US" sz="2400" dirty="0">
                <a:latin typeface="+mj-lt"/>
                <a:ea typeface="+mj-ea"/>
                <a:cs typeface="+mj-cs"/>
              </a:rPr>
              <a:t>绘制热力图</a:t>
            </a:r>
            <a:endParaRPr lang="en-US" altLang="zh-CN" sz="2400" dirty="0">
              <a:latin typeface="+mj-lt"/>
              <a:ea typeface="+mj-ea"/>
              <a:cs typeface="+mj-cs"/>
            </a:endParaRPr>
          </a:p>
          <a:p>
            <a:pPr marL="342900" lvl="0" indent="-342900">
              <a:buFont typeface="Wingdings" panose="05000000000000000000" pitchFamily="2" charset="2"/>
              <a:buChar char="ü"/>
              <a:defRPr/>
            </a:pPr>
            <a:r>
              <a:rPr lang="zh-CN" altLang="en-US" sz="2400" dirty="0">
                <a:latin typeface="+mj-lt"/>
                <a:ea typeface="+mj-ea"/>
                <a:cs typeface="+mj-cs"/>
              </a:rPr>
              <a:t>绘制箱形图</a:t>
            </a:r>
            <a:endParaRPr lang="en-US" altLang="zh-CN" sz="2400" dirty="0">
              <a:latin typeface="+mj-lt"/>
              <a:ea typeface="+mj-ea"/>
              <a:cs typeface="+mj-cs"/>
            </a:endParaRPr>
          </a:p>
          <a:p>
            <a:pPr marL="342900" lvl="0" indent="-342900">
              <a:buFont typeface="Wingdings" panose="05000000000000000000" pitchFamily="2" charset="2"/>
              <a:buChar char="ü"/>
              <a:defRPr/>
            </a:pPr>
            <a:r>
              <a:rPr lang="zh-CN" altLang="en-US" sz="2400" dirty="0">
                <a:latin typeface="+mj-lt"/>
                <a:ea typeface="+mj-ea"/>
                <a:cs typeface="+mj-cs"/>
              </a:rPr>
              <a:t>绘制</a:t>
            </a:r>
            <a:r>
              <a:rPr lang="en-US" altLang="zh-CN" sz="2400" dirty="0">
                <a:latin typeface="+mj-lt"/>
                <a:ea typeface="+mj-ea"/>
                <a:cs typeface="+mj-cs"/>
              </a:rPr>
              <a:t>3D</a:t>
            </a:r>
            <a:r>
              <a:rPr lang="zh-CN" altLang="en-US" sz="2400" dirty="0">
                <a:latin typeface="+mj-lt"/>
                <a:ea typeface="+mj-ea"/>
                <a:cs typeface="+mj-cs"/>
              </a:rPr>
              <a:t>图表</a:t>
            </a:r>
            <a:endParaRPr lang="en-US" altLang="zh-CN" sz="2400" dirty="0">
              <a:latin typeface="+mj-lt"/>
              <a:ea typeface="+mj-ea"/>
              <a:cs typeface="+mj-cs"/>
            </a:endParaRPr>
          </a:p>
          <a:p>
            <a:pPr marL="342900" lvl="0" indent="-342900">
              <a:buFont typeface="Wingdings" panose="05000000000000000000" pitchFamily="2" charset="2"/>
              <a:buChar char="ü"/>
              <a:defRPr/>
            </a:pPr>
            <a:r>
              <a:rPr lang="zh-CN" altLang="en-US" sz="2400" dirty="0">
                <a:latin typeface="+mj-lt"/>
                <a:ea typeface="+mj-ea"/>
                <a:cs typeface="+mj-cs"/>
              </a:rPr>
              <a:t>绘制多个子图表</a:t>
            </a:r>
            <a:endParaRPr lang="en-US" altLang="zh-CN" sz="2400" dirty="0">
              <a:latin typeface="+mj-lt"/>
              <a:ea typeface="+mj-ea"/>
              <a:cs typeface="+mj-cs"/>
            </a:endParaRPr>
          </a:p>
          <a:p>
            <a:pPr marL="342900" lvl="0" indent="-342900">
              <a:buFont typeface="Wingdings" panose="05000000000000000000" pitchFamily="2" charset="2"/>
              <a:buChar char="ü"/>
              <a:defRPr/>
            </a:pPr>
            <a:r>
              <a:rPr lang="zh-CN" altLang="en-US" sz="2400" dirty="0">
                <a:latin typeface="+mj-lt"/>
                <a:ea typeface="+mj-ea"/>
                <a:cs typeface="+mj-cs"/>
              </a:rPr>
              <a:t>图表的保存</a:t>
            </a:r>
            <a:endParaRPr lang="en-US" altLang="zh-CN" sz="2400" dirty="0">
              <a:latin typeface="+mj-lt"/>
              <a:ea typeface="+mj-ea"/>
              <a:cs typeface="+mj-cs"/>
            </a:endParaRPr>
          </a:p>
          <a:p>
            <a:pPr lvl="0">
              <a:defRPr/>
            </a:pPr>
            <a:endParaRPr lang="zh-CN" altLang="en-US" sz="2800" dirty="0">
              <a:latin typeface="+mj-lt"/>
              <a:ea typeface="+mj-ea"/>
              <a:cs typeface="+mj-cs"/>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Tree>
    <p:extLst>
      <p:ext uri="{BB962C8B-B14F-4D97-AF65-F5344CB8AC3E}">
        <p14:creationId xmlns:p14="http://schemas.microsoft.com/office/powerpoint/2010/main" val="1378071367"/>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多折线图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0242" name="图片 57">
            <a:extLst>
              <a:ext uri="{FF2B5EF4-FFF2-40B4-BE49-F238E27FC236}">
                <a16:creationId xmlns:a16="http://schemas.microsoft.com/office/drawing/2014/main" id="{F239B3F7-6862-4C44-8721-036EADA63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581150"/>
            <a:ext cx="5410200" cy="3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4348201"/>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简单柱形图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1266" name="图片 5">
            <a:extLst>
              <a:ext uri="{FF2B5EF4-FFF2-40B4-BE49-F238E27FC236}">
                <a16:creationId xmlns:a16="http://schemas.microsoft.com/office/drawing/2014/main" id="{4CAF66E9-5106-4133-920E-CD404370D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441379"/>
            <a:ext cx="4572000" cy="3283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68087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基本柱形图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2290" name="图片 54">
            <a:extLst>
              <a:ext uri="{FF2B5EF4-FFF2-40B4-BE49-F238E27FC236}">
                <a16:creationId xmlns:a16="http://schemas.microsoft.com/office/drawing/2014/main" id="{FF94D85C-28A3-4FC8-8054-7248542E8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28750"/>
            <a:ext cx="4114800" cy="331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273741"/>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多柱形图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3316" name="图片 12">
            <a:extLst>
              <a:ext uri="{FF2B5EF4-FFF2-40B4-BE49-F238E27FC236}">
                <a16:creationId xmlns:a16="http://schemas.microsoft.com/office/drawing/2014/main" id="{5FF21DD0-6D53-4330-8ED3-6DCB8DAD89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04950"/>
            <a:ext cx="4495800" cy="321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0326632"/>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简单直方图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4338" name="图片 21">
            <a:extLst>
              <a:ext uri="{FF2B5EF4-FFF2-40B4-BE49-F238E27FC236}">
                <a16:creationId xmlns:a16="http://schemas.microsoft.com/office/drawing/2014/main" id="{36D4C5FC-DA96-4A5F-8D57-FD6D8E32B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28750"/>
            <a:ext cx="4114800" cy="328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587960"/>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数学成绩分布直方图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5362" name="图片 19">
            <a:extLst>
              <a:ext uri="{FF2B5EF4-FFF2-40B4-BE49-F238E27FC236}">
                <a16:creationId xmlns:a16="http://schemas.microsoft.com/office/drawing/2014/main" id="{7655822A-36AF-4ACB-8D5B-6BACB5A92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504950"/>
            <a:ext cx="3810000" cy="31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789902"/>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基础饼形图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6386" name="图片 30" descr="E:\2020年排版\Python数据分析从入门到精通\Python数据分析从入门到精通--修订文档\需要换图\图5.43 基础饼形图.png">
            <a:extLst>
              <a:ext uri="{FF2B5EF4-FFF2-40B4-BE49-F238E27FC236}">
                <a16:creationId xmlns:a16="http://schemas.microsoft.com/office/drawing/2014/main" id="{09F225C2-CF5F-4838-9C64-4044BA2C2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504950"/>
            <a:ext cx="4191000" cy="32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2898620"/>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立体感带阴影的饼形图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7410" name="图片 36" descr="E:\2020年排版\Python数据分析从入门到精通\Python数据分析从入门到精通--修订文档\需要换图\图5.45.png">
            <a:extLst>
              <a:ext uri="{FF2B5EF4-FFF2-40B4-BE49-F238E27FC236}">
                <a16:creationId xmlns:a16="http://schemas.microsoft.com/office/drawing/2014/main" id="{1B59EFB3-B163-488A-822A-6B527A75C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472402"/>
            <a:ext cx="4038600" cy="330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7965908"/>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数据分析图表展示</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030" name="图片 4">
            <a:extLst>
              <a:ext uri="{FF2B5EF4-FFF2-40B4-BE49-F238E27FC236}">
                <a16:creationId xmlns:a16="http://schemas.microsoft.com/office/drawing/2014/main" id="{31D1339E-3281-40D2-A04C-6CBD37CEA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3224"/>
            <a:ext cx="660931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132235"/>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环形图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8434" name="图片 38" descr="E:\2020年排版\Python数据分析从入门到精通\Python数据分析从入门到精通--修订文档\需要换图\图5.46.png">
            <a:extLst>
              <a:ext uri="{FF2B5EF4-FFF2-40B4-BE49-F238E27FC236}">
                <a16:creationId xmlns:a16="http://schemas.microsoft.com/office/drawing/2014/main" id="{8DEC8140-DD71-4106-A850-25D993E79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581150"/>
            <a:ext cx="4038600" cy="310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969038"/>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内嵌环形图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19458" name="Picture 2">
            <a:extLst>
              <a:ext uri="{FF2B5EF4-FFF2-40B4-BE49-F238E27FC236}">
                <a16:creationId xmlns:a16="http://schemas.microsoft.com/office/drawing/2014/main" id="{C89921F9-0A95-4137-A60C-84417BFA9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193" y="1148627"/>
            <a:ext cx="4114800" cy="358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941047"/>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简单面积图 </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20482" name="图片 6">
            <a:extLst>
              <a:ext uri="{FF2B5EF4-FFF2-40B4-BE49-F238E27FC236}">
                <a16:creationId xmlns:a16="http://schemas.microsoft.com/office/drawing/2014/main" id="{F80FC618-B109-4E95-8CF4-89A768F87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428750"/>
            <a:ext cx="4800600" cy="3379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1543520"/>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标准面积图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21506" name="图片 26">
            <a:extLst>
              <a:ext uri="{FF2B5EF4-FFF2-40B4-BE49-F238E27FC236}">
                <a16:creationId xmlns:a16="http://schemas.microsoft.com/office/drawing/2014/main" id="{83F98669-0D5E-40AD-BF6B-038BB2126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579563"/>
            <a:ext cx="3905367" cy="320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4612352"/>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堆叠面积图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22530" name="图片 59">
            <a:extLst>
              <a:ext uri="{FF2B5EF4-FFF2-40B4-BE49-F238E27FC236}">
                <a16:creationId xmlns:a16="http://schemas.microsoft.com/office/drawing/2014/main" id="{20739CF8-C4D5-4170-A197-22D8DAB7A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576387"/>
            <a:ext cx="4343400" cy="317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501105"/>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简单热力图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23554" name="图片 68">
            <a:extLst>
              <a:ext uri="{FF2B5EF4-FFF2-40B4-BE49-F238E27FC236}">
                <a16:creationId xmlns:a16="http://schemas.microsoft.com/office/drawing/2014/main" id="{C881FDBE-ABE9-4478-A3A9-BEDC91C88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463" y="1581150"/>
            <a:ext cx="4757737" cy="322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7401749"/>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学生成绩统计热力图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24578" name="图片 70">
            <a:extLst>
              <a:ext uri="{FF2B5EF4-FFF2-40B4-BE49-F238E27FC236}">
                <a16:creationId xmlns:a16="http://schemas.microsoft.com/office/drawing/2014/main" id="{3FD6D571-C666-45AD-861A-881989407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581149"/>
            <a:ext cx="3429000" cy="3270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4391590"/>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多子图图表</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25602" name="图片 77">
            <a:extLst>
              <a:ext uri="{FF2B5EF4-FFF2-40B4-BE49-F238E27FC236}">
                <a16:creationId xmlns:a16="http://schemas.microsoft.com/office/drawing/2014/main" id="{E4FB3108-69F4-4761-A823-47692C8B7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91590"/>
            <a:ext cx="4038600" cy="342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4278558"/>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6705600" cy="609600"/>
          </a:xfrm>
          <a:prstGeom prst="rect">
            <a:avLst/>
          </a:prstGeom>
        </p:spPr>
        <p:txBody>
          <a:bodyPr/>
          <a:lstStyle/>
          <a:p>
            <a:pPr lvl="0">
              <a:defRPr/>
            </a:pPr>
            <a:r>
              <a:rPr lang="zh-CN" altLang="en-US" sz="3200" dirty="0">
                <a:latin typeface="+mj-lt"/>
                <a:ea typeface="+mj-ea"/>
                <a:cs typeface="+mj-cs"/>
              </a:rPr>
              <a:t>保存后的图表</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26626" name="Picture 2">
            <a:extLst>
              <a:ext uri="{FF2B5EF4-FFF2-40B4-BE49-F238E27FC236}">
                <a16:creationId xmlns:a16="http://schemas.microsoft.com/office/drawing/2014/main" id="{1D21278F-E694-4724-903C-EDB1A771A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504950"/>
            <a:ext cx="5410200" cy="3310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877418"/>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457200" y="1232794"/>
            <a:ext cx="9296400" cy="2481956"/>
          </a:xfrm>
          <a:prstGeom prst="rect">
            <a:avLst/>
          </a:prstGeom>
        </p:spPr>
      </p:pic>
      <p:sp>
        <p:nvSpPr>
          <p:cNvPr id="5" name="TextBox 4"/>
          <p:cNvSpPr txBox="1"/>
          <p:nvPr/>
        </p:nvSpPr>
        <p:spPr>
          <a:xfrm>
            <a:off x="2847424" y="2154021"/>
            <a:ext cx="2935419" cy="646331"/>
          </a:xfrm>
          <a:prstGeom prst="rect">
            <a:avLst/>
          </a:prstGeom>
          <a:noFill/>
        </p:spPr>
        <p:txBody>
          <a:bodyPr wrap="none" rtlCol="0">
            <a:spAutoFit/>
          </a:bodyPr>
          <a:lstStyle/>
          <a:p>
            <a:pPr algn="ctr"/>
            <a:r>
              <a:rPr lang="en-US" altLang="zh-CN" sz="3600" b="1" dirty="0">
                <a:solidFill>
                  <a:schemeClr val="bg1"/>
                </a:solidFill>
              </a:rPr>
              <a:t>5.7  </a:t>
            </a:r>
            <a:r>
              <a:rPr lang="zh-CN" altLang="en-US" sz="3600" b="1" dirty="0">
                <a:solidFill>
                  <a:schemeClr val="bg1"/>
                </a:solidFill>
              </a:rPr>
              <a:t>综合应用</a:t>
            </a:r>
          </a:p>
        </p:txBody>
      </p:sp>
    </p:spTree>
    <p:extLst>
      <p:ext uri="{BB962C8B-B14F-4D97-AF65-F5344CB8AC3E}">
        <p14:creationId xmlns:p14="http://schemas.microsoft.com/office/powerpoint/2010/main" val="208696169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839912" y="1344864"/>
            <a:ext cx="8305800" cy="2217486"/>
          </a:xfrm>
          <a:prstGeom prst="rect">
            <a:avLst/>
          </a:prstGeom>
        </p:spPr>
      </p:pic>
      <p:sp>
        <p:nvSpPr>
          <p:cNvPr id="5" name="TextBox 4"/>
          <p:cNvSpPr txBox="1"/>
          <p:nvPr/>
        </p:nvSpPr>
        <p:spPr>
          <a:xfrm>
            <a:off x="1558608" y="2154021"/>
            <a:ext cx="5513048" cy="584775"/>
          </a:xfrm>
          <a:prstGeom prst="rect">
            <a:avLst/>
          </a:prstGeom>
          <a:noFill/>
        </p:spPr>
        <p:txBody>
          <a:bodyPr wrap="none" rtlCol="0">
            <a:spAutoFit/>
          </a:bodyPr>
          <a:lstStyle/>
          <a:p>
            <a:pPr algn="ctr"/>
            <a:r>
              <a:rPr lang="en-US" altLang="zh-CN" sz="3200" b="1" dirty="0">
                <a:solidFill>
                  <a:schemeClr val="bg1"/>
                </a:solidFill>
              </a:rPr>
              <a:t>5.2  </a:t>
            </a:r>
            <a:r>
              <a:rPr lang="zh-CN" altLang="en-US" sz="3200" b="1" dirty="0">
                <a:solidFill>
                  <a:schemeClr val="bg1"/>
                </a:solidFill>
              </a:rPr>
              <a:t>如何选择适合的图表类型</a:t>
            </a:r>
          </a:p>
        </p:txBody>
      </p:sp>
    </p:spTree>
    <p:extLst>
      <p:ext uri="{BB962C8B-B14F-4D97-AF65-F5344CB8AC3E}">
        <p14:creationId xmlns:p14="http://schemas.microsoft.com/office/powerpoint/2010/main" val="4280720347"/>
      </p:ext>
    </p:ext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8" name="标题 8">
            <a:extLst>
              <a:ext uri="{FF2B5EF4-FFF2-40B4-BE49-F238E27FC236}">
                <a16:creationId xmlns:a16="http://schemas.microsoft.com/office/drawing/2014/main" id="{DD67EE54-11CF-4E23-BFED-42DB0A722716}"/>
              </a:ext>
            </a:extLst>
          </p:cNvPr>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双</a:t>
            </a:r>
            <a:r>
              <a:rPr lang="en-US" altLang="zh-CN" sz="3200" dirty="0">
                <a:latin typeface="+mj-lt"/>
                <a:ea typeface="+mj-ea"/>
                <a:cs typeface="+mj-cs"/>
              </a:rPr>
              <a:t>y</a:t>
            </a:r>
            <a:r>
              <a:rPr lang="zh-CN" altLang="en-US" sz="3200" dirty="0">
                <a:latin typeface="+mj-lt"/>
                <a:ea typeface="+mj-ea"/>
                <a:cs typeface="+mj-cs"/>
              </a:rPr>
              <a:t>轴可视化数据分析图表</a:t>
            </a:r>
          </a:p>
        </p:txBody>
      </p:sp>
      <p:pic>
        <p:nvPicPr>
          <p:cNvPr id="27650" name="图片 3">
            <a:extLst>
              <a:ext uri="{FF2B5EF4-FFF2-40B4-BE49-F238E27FC236}">
                <a16:creationId xmlns:a16="http://schemas.microsoft.com/office/drawing/2014/main" id="{E24FE772-5B5B-4DFC-AD2A-F95760A22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81150"/>
            <a:ext cx="4800600" cy="3253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131338"/>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8" name="标题 8">
            <a:extLst>
              <a:ext uri="{FF2B5EF4-FFF2-40B4-BE49-F238E27FC236}">
                <a16:creationId xmlns:a16="http://schemas.microsoft.com/office/drawing/2014/main" id="{DD67EE54-11CF-4E23-BFED-42DB0A722716}"/>
              </a:ext>
            </a:extLst>
          </p:cNvPr>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渐变色饼形图</a:t>
            </a:r>
          </a:p>
        </p:txBody>
      </p:sp>
      <p:pic>
        <p:nvPicPr>
          <p:cNvPr id="28674" name="图片 52" descr="E:\2020年排版\Python数据分析从入门到精通\Python数据分析从入门到精通--修订文档\需要换图\图5.85.png">
            <a:extLst>
              <a:ext uri="{FF2B5EF4-FFF2-40B4-BE49-F238E27FC236}">
                <a16:creationId xmlns:a16="http://schemas.microsoft.com/office/drawing/2014/main" id="{4A8AD8A5-371B-42BE-962D-33F1F2EBA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123155"/>
            <a:ext cx="3200400" cy="3686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7509588"/>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8" name="标题 8">
            <a:extLst>
              <a:ext uri="{FF2B5EF4-FFF2-40B4-BE49-F238E27FC236}">
                <a16:creationId xmlns:a16="http://schemas.microsoft.com/office/drawing/2014/main" id="{DD67EE54-11CF-4E23-BFED-42DB0A722716}"/>
              </a:ext>
            </a:extLst>
          </p:cNvPr>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等高线图</a:t>
            </a:r>
          </a:p>
        </p:txBody>
      </p:sp>
      <p:pic>
        <p:nvPicPr>
          <p:cNvPr id="29698" name="图片 82">
            <a:extLst>
              <a:ext uri="{FF2B5EF4-FFF2-40B4-BE49-F238E27FC236}">
                <a16:creationId xmlns:a16="http://schemas.microsoft.com/office/drawing/2014/main" id="{8E7826A9-8DB5-4773-8B2B-CD4B7BD1E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581943"/>
            <a:ext cx="3962400" cy="316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194022"/>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219200" y="1504950"/>
            <a:ext cx="7420771" cy="1981200"/>
          </a:xfrm>
          <a:prstGeom prst="rect">
            <a:avLst/>
          </a:prstGeom>
        </p:spPr>
      </p:pic>
      <p:sp>
        <p:nvSpPr>
          <p:cNvPr id="5" name="TextBox 4"/>
          <p:cNvSpPr txBox="1"/>
          <p:nvPr/>
        </p:nvSpPr>
        <p:spPr>
          <a:xfrm>
            <a:off x="3310692" y="2154021"/>
            <a:ext cx="2008884" cy="646331"/>
          </a:xfrm>
          <a:prstGeom prst="rect">
            <a:avLst/>
          </a:prstGeom>
          <a:noFill/>
        </p:spPr>
        <p:txBody>
          <a:bodyPr wrap="none" rtlCol="0">
            <a:spAutoFit/>
          </a:bodyPr>
          <a:lstStyle/>
          <a:p>
            <a:pPr algn="ctr"/>
            <a:r>
              <a:rPr lang="en-US" altLang="zh-CN" sz="3600" b="1" dirty="0">
                <a:solidFill>
                  <a:schemeClr val="bg1"/>
                </a:solidFill>
              </a:rPr>
              <a:t>5.8  </a:t>
            </a:r>
            <a:r>
              <a:rPr lang="zh-CN" altLang="en-US" sz="3600" b="1" dirty="0">
                <a:solidFill>
                  <a:schemeClr val="bg1"/>
                </a:solidFill>
              </a:rPr>
              <a:t>小结</a:t>
            </a:r>
          </a:p>
        </p:txBody>
      </p:sp>
    </p:spTree>
    <p:extLst>
      <p:ext uri="{BB962C8B-B14F-4D97-AF65-F5344CB8AC3E}">
        <p14:creationId xmlns:p14="http://schemas.microsoft.com/office/powerpoint/2010/main" val="1541336073"/>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990600" y="1657350"/>
            <a:ext cx="7543800" cy="2590800"/>
          </a:xfrm>
          <a:prstGeom prst="rect">
            <a:avLst/>
          </a:prstGeom>
        </p:spPr>
        <p:txBody>
          <a:bodyPr/>
          <a:lstStyle/>
          <a:p>
            <a:pPr lvl="0">
              <a:defRPr/>
            </a:pPr>
            <a:r>
              <a:rPr lang="zh-CN" altLang="en-US" sz="2800" dirty="0">
                <a:latin typeface="+mj-lt"/>
                <a:ea typeface="+mj-ea"/>
                <a:cs typeface="+mj-cs"/>
              </a:rPr>
              <a:t>本章用大量的举例详细地介绍了</a:t>
            </a:r>
            <a:r>
              <a:rPr lang="en-US" altLang="zh-CN" sz="2800" dirty="0">
                <a:latin typeface="+mj-lt"/>
                <a:ea typeface="+mj-ea"/>
                <a:cs typeface="+mj-cs"/>
              </a:rPr>
              <a:t>Matplotlib</a:t>
            </a:r>
            <a:r>
              <a:rPr lang="zh-CN" altLang="en-US" sz="2800" dirty="0">
                <a:latin typeface="+mj-lt"/>
                <a:ea typeface="+mj-ea"/>
                <a:cs typeface="+mj-cs"/>
              </a:rPr>
              <a:t>图表，其根本在于能够使读者全面透彻地了解和掌握最基础的图表，并应用到实际数据统计分析工作中，同时也为以后学习其他绘图库奠定坚实的基础。</a:t>
            </a:r>
          </a:p>
          <a:p>
            <a:pPr lvl="0">
              <a:defRPr/>
            </a:pPr>
            <a:endParaRPr lang="zh-CN" altLang="en-US" sz="2800" dirty="0">
              <a:latin typeface="+mj-lt"/>
              <a:ea typeface="+mj-ea"/>
              <a:cs typeface="+mj-cs"/>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8" name="标题 8">
            <a:extLst>
              <a:ext uri="{FF2B5EF4-FFF2-40B4-BE49-F238E27FC236}">
                <a16:creationId xmlns:a16="http://schemas.microsoft.com/office/drawing/2014/main" id="{DD67EE54-11CF-4E23-BFED-42DB0A722716}"/>
              </a:ext>
            </a:extLst>
          </p:cNvPr>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小结</a:t>
            </a:r>
          </a:p>
        </p:txBody>
      </p:sp>
    </p:spTree>
    <p:extLst>
      <p:ext uri="{BB962C8B-B14F-4D97-AF65-F5344CB8AC3E}">
        <p14:creationId xmlns:p14="http://schemas.microsoft.com/office/powerpoint/2010/main" val="1439487868"/>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图表分类框架图</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2050" name="图片 29">
            <a:extLst>
              <a:ext uri="{FF2B5EF4-FFF2-40B4-BE49-F238E27FC236}">
                <a16:creationId xmlns:a16="http://schemas.microsoft.com/office/drawing/2014/main" id="{87CDDE90-D0E3-4818-B622-C1DE119AD6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047750"/>
            <a:ext cx="3429000" cy="387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1802569"/>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457200" y="1232794"/>
            <a:ext cx="9296400" cy="2481956"/>
          </a:xfrm>
          <a:prstGeom prst="rect">
            <a:avLst/>
          </a:prstGeom>
        </p:spPr>
      </p:pic>
      <p:sp>
        <p:nvSpPr>
          <p:cNvPr id="5" name="TextBox 4"/>
          <p:cNvSpPr txBox="1"/>
          <p:nvPr/>
        </p:nvSpPr>
        <p:spPr>
          <a:xfrm>
            <a:off x="2118057" y="2154021"/>
            <a:ext cx="4394152" cy="646331"/>
          </a:xfrm>
          <a:prstGeom prst="rect">
            <a:avLst/>
          </a:prstGeom>
          <a:noFill/>
        </p:spPr>
        <p:txBody>
          <a:bodyPr wrap="none" rtlCol="0">
            <a:spAutoFit/>
          </a:bodyPr>
          <a:lstStyle/>
          <a:p>
            <a:pPr algn="ctr"/>
            <a:r>
              <a:rPr lang="en-US" altLang="zh-CN" sz="3600" b="1" dirty="0">
                <a:solidFill>
                  <a:schemeClr val="bg1"/>
                </a:solidFill>
              </a:rPr>
              <a:t>5.3  </a:t>
            </a:r>
            <a:r>
              <a:rPr lang="zh-CN" altLang="en-US" sz="3600" b="1" dirty="0">
                <a:solidFill>
                  <a:schemeClr val="bg1"/>
                </a:solidFill>
              </a:rPr>
              <a:t>图表的基本组成</a:t>
            </a:r>
          </a:p>
        </p:txBody>
      </p:sp>
    </p:spTree>
    <p:extLst>
      <p:ext uri="{BB962C8B-B14F-4D97-AF65-F5344CB8AC3E}">
        <p14:creationId xmlns:p14="http://schemas.microsoft.com/office/powerpoint/2010/main" val="2403006717"/>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图表的基本组成部分</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6" name="图片 5">
            <a:extLst>
              <a:ext uri="{FF2B5EF4-FFF2-40B4-BE49-F238E27FC236}">
                <a16:creationId xmlns:a16="http://schemas.microsoft.com/office/drawing/2014/main" id="{B0838B30-5718-400D-B20F-A5CF011C39D1}"/>
              </a:ext>
            </a:extLst>
          </p:cNvPr>
          <p:cNvPicPr>
            <a:picLocks noChangeAspect="1"/>
          </p:cNvPicPr>
          <p:nvPr/>
        </p:nvPicPr>
        <p:blipFill>
          <a:blip r:embed="rId3"/>
          <a:stretch>
            <a:fillRect/>
          </a:stretch>
        </p:blipFill>
        <p:spPr>
          <a:xfrm>
            <a:off x="1905000" y="1504950"/>
            <a:ext cx="5744785" cy="3257550"/>
          </a:xfrm>
          <a:prstGeom prst="rect">
            <a:avLst/>
          </a:prstGeom>
        </p:spPr>
      </p:pic>
    </p:spTree>
    <p:extLst>
      <p:ext uri="{BB962C8B-B14F-4D97-AF65-F5344CB8AC3E}">
        <p14:creationId xmlns:p14="http://schemas.microsoft.com/office/powerpoint/2010/main" val="1061784091"/>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228600" y="1047750"/>
            <a:ext cx="10058283" cy="2685364"/>
          </a:xfrm>
          <a:prstGeom prst="rect">
            <a:avLst/>
          </a:prstGeom>
        </p:spPr>
      </p:pic>
      <p:sp>
        <p:nvSpPr>
          <p:cNvPr id="5" name="TextBox 4"/>
          <p:cNvSpPr txBox="1"/>
          <p:nvPr/>
        </p:nvSpPr>
        <p:spPr>
          <a:xfrm>
            <a:off x="1948337" y="2114550"/>
            <a:ext cx="4188967" cy="646331"/>
          </a:xfrm>
          <a:prstGeom prst="rect">
            <a:avLst/>
          </a:prstGeom>
          <a:noFill/>
        </p:spPr>
        <p:txBody>
          <a:bodyPr wrap="none" rtlCol="0">
            <a:spAutoFit/>
          </a:bodyPr>
          <a:lstStyle/>
          <a:p>
            <a:pPr algn="ctr"/>
            <a:r>
              <a:rPr lang="en-US" altLang="zh-CN" sz="3600" b="1" dirty="0">
                <a:solidFill>
                  <a:schemeClr val="bg1"/>
                </a:solidFill>
              </a:rPr>
              <a:t>5.4  Matplotlib</a:t>
            </a:r>
            <a:r>
              <a:rPr lang="zh-CN" altLang="en-US" sz="3600" b="1" dirty="0">
                <a:solidFill>
                  <a:schemeClr val="bg1"/>
                </a:solidFill>
              </a:rPr>
              <a:t>概述</a:t>
            </a:r>
          </a:p>
        </p:txBody>
      </p:sp>
    </p:spTree>
    <p:extLst>
      <p:ext uri="{BB962C8B-B14F-4D97-AF65-F5344CB8AC3E}">
        <p14:creationId xmlns:p14="http://schemas.microsoft.com/office/powerpoint/2010/main" val="657143569"/>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219200" y="1581150"/>
            <a:ext cx="5372100" cy="1981200"/>
          </a:xfrm>
          <a:prstGeom prst="rect">
            <a:avLst/>
          </a:prstGeom>
        </p:spPr>
        <p:txBody>
          <a:bodyPr/>
          <a:lstStyle/>
          <a:p>
            <a:pPr marL="457200" lvl="0" indent="-457200">
              <a:buFont typeface="Wingdings" panose="05000000000000000000" pitchFamily="2" charset="2"/>
              <a:buChar char="ü"/>
              <a:defRPr/>
            </a:pPr>
            <a:r>
              <a:rPr lang="en-US" altLang="zh-CN" sz="2800" dirty="0">
                <a:latin typeface="+mj-lt"/>
                <a:ea typeface="+mj-ea"/>
                <a:cs typeface="+mj-cs"/>
              </a:rPr>
              <a:t>Matplotlib</a:t>
            </a:r>
            <a:r>
              <a:rPr lang="zh-CN" altLang="en-US" sz="2800" dirty="0">
                <a:latin typeface="+mj-lt"/>
                <a:ea typeface="+mj-ea"/>
                <a:cs typeface="+mj-cs"/>
              </a:rPr>
              <a:t>简介</a:t>
            </a:r>
            <a:endParaRPr lang="en-US" altLang="zh-CN" sz="2800" dirty="0">
              <a:latin typeface="+mj-lt"/>
              <a:ea typeface="+mj-ea"/>
              <a:cs typeface="+mj-cs"/>
            </a:endParaRPr>
          </a:p>
          <a:p>
            <a:pPr marL="457200" lvl="0" indent="-457200">
              <a:buFont typeface="Wingdings" panose="05000000000000000000" pitchFamily="2" charset="2"/>
              <a:buChar char="ü"/>
              <a:defRPr/>
            </a:pPr>
            <a:r>
              <a:rPr lang="zh-CN" altLang="en-US" sz="2800" dirty="0">
                <a:latin typeface="+mj-lt"/>
                <a:ea typeface="+mj-ea"/>
                <a:cs typeface="+mj-cs"/>
              </a:rPr>
              <a:t>安装</a:t>
            </a:r>
            <a:r>
              <a:rPr lang="en-US" altLang="zh-CN" sz="2800" dirty="0">
                <a:latin typeface="+mj-lt"/>
                <a:ea typeface="+mj-ea"/>
                <a:cs typeface="+mj-cs"/>
              </a:rPr>
              <a:t>Matplotlib</a:t>
            </a:r>
          </a:p>
          <a:p>
            <a:pPr marL="457200" lvl="0" indent="-457200">
              <a:buFont typeface="Wingdings" panose="05000000000000000000" pitchFamily="2" charset="2"/>
              <a:buChar char="ü"/>
              <a:defRPr/>
            </a:pPr>
            <a:r>
              <a:rPr lang="en-US" altLang="zh-CN" sz="2800" dirty="0">
                <a:latin typeface="+mj-lt"/>
                <a:ea typeface="+mj-ea"/>
                <a:cs typeface="+mj-cs"/>
              </a:rPr>
              <a:t>Matplotlib</a:t>
            </a:r>
            <a:r>
              <a:rPr lang="zh-CN" altLang="en-US" sz="2800" dirty="0">
                <a:latin typeface="+mj-lt"/>
                <a:ea typeface="+mj-ea"/>
                <a:cs typeface="+mj-cs"/>
              </a:rPr>
              <a:t>图表之初体验	</a:t>
            </a:r>
            <a:endParaRPr lang="en-US" altLang="zh-CN" sz="2800" dirty="0">
              <a:latin typeface="+mj-lt"/>
              <a:ea typeface="+mj-ea"/>
              <a:cs typeface="+mj-cs"/>
            </a:endParaRPr>
          </a:p>
          <a:p>
            <a:pPr lvl="0">
              <a:defRPr/>
            </a:pPr>
            <a:endParaRPr lang="zh-CN" altLang="en-US" sz="2800" dirty="0">
              <a:latin typeface="+mj-lt"/>
              <a:ea typeface="+mj-ea"/>
              <a:cs typeface="+mj-cs"/>
            </a:endParaRPr>
          </a:p>
          <a:p>
            <a:pPr lvl="0">
              <a:defRPr/>
            </a:pPr>
            <a:endParaRPr lang="zh-CN" altLang="en-US" sz="2800" dirty="0">
              <a:latin typeface="+mj-lt"/>
              <a:ea typeface="+mj-ea"/>
              <a:cs typeface="+mj-cs"/>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Tree>
    <p:extLst>
      <p:ext uri="{BB962C8B-B14F-4D97-AF65-F5344CB8AC3E}">
        <p14:creationId xmlns:p14="http://schemas.microsoft.com/office/powerpoint/2010/main" val="1454307919"/>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defPPr>
      </a:lstStyle>
    </a:tx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9646"/>
        </a:solidFill>
        <a:ln>
          <a:solidFill>
            <a:srgbClr val="F79646"/>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18028</TotalTime>
  <Words>292</Words>
  <Application>Microsoft Office PowerPoint</Application>
  <PresentationFormat>全屏显示(16:9)</PresentationFormat>
  <Paragraphs>66</Paragraphs>
  <Slides>44</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44</vt:i4>
      </vt:variant>
    </vt:vector>
  </HeadingPairs>
  <TitlesOfParts>
    <vt:vector size="49" baseType="lpstr">
      <vt:lpstr>Arial</vt:lpstr>
      <vt:lpstr>Calibri</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申小琦</dc:creator>
  <cp:lastModifiedBy>贾 小龙</cp:lastModifiedBy>
  <cp:revision>1744</cp:revision>
  <cp:lastPrinted>1601-01-01T00:00:00Z</cp:lastPrinted>
  <dcterms:created xsi:type="dcterms:W3CDTF">2014-11-20T08:27:06Z</dcterms:created>
  <dcterms:modified xsi:type="dcterms:W3CDTF">2021-09-16T02:53:19Z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