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8"/>
  </p:notesMasterIdLst>
  <p:handoutMasterIdLst>
    <p:handoutMasterId r:id="rId29"/>
  </p:handoutMasterIdLst>
  <p:sldIdLst>
    <p:sldId id="871" r:id="rId3"/>
    <p:sldId id="681" r:id="rId4"/>
    <p:sldId id="881" r:id="rId5"/>
    <p:sldId id="686" r:id="rId6"/>
    <p:sldId id="891" r:id="rId7"/>
    <p:sldId id="892" r:id="rId8"/>
    <p:sldId id="687" r:id="rId9"/>
    <p:sldId id="882" r:id="rId10"/>
    <p:sldId id="688" r:id="rId11"/>
    <p:sldId id="895" r:id="rId12"/>
    <p:sldId id="905" r:id="rId13"/>
    <p:sldId id="906" r:id="rId14"/>
    <p:sldId id="910" r:id="rId15"/>
    <p:sldId id="911" r:id="rId16"/>
    <p:sldId id="909" r:id="rId17"/>
    <p:sldId id="908" r:id="rId18"/>
    <p:sldId id="907" r:id="rId19"/>
    <p:sldId id="912" r:id="rId20"/>
    <p:sldId id="913" r:id="rId21"/>
    <p:sldId id="914" r:id="rId22"/>
    <p:sldId id="889" r:id="rId23"/>
    <p:sldId id="904" r:id="rId24"/>
    <p:sldId id="915" r:id="rId25"/>
    <p:sldId id="872" r:id="rId26"/>
    <p:sldId id="902" r:id="rId2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125810"/>
    <a:srgbClr val="F6910A"/>
    <a:srgbClr val="EF6011"/>
    <a:srgbClr val="20A31D"/>
    <a:srgbClr val="990033"/>
    <a:srgbClr val="FF7D7D"/>
    <a:srgbClr val="FF3737"/>
    <a:srgbClr val="FF0000"/>
    <a:srgbClr val="FF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2" autoAdjust="0"/>
    <p:restoredTop sz="92523" autoAdjust="0"/>
  </p:normalViewPr>
  <p:slideViewPr>
    <p:cSldViewPr>
      <p:cViewPr varScale="1">
        <p:scale>
          <a:sx n="139" d="100"/>
          <a:sy n="139" d="100"/>
        </p:scale>
        <p:origin x="912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2021-09-13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28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2021-09-13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28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78710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88039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26404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00970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42647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85281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81657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288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09281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51020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0792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2021-09-13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5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大标题-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801" y="1642269"/>
            <a:ext cx="9285601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609600" y="2316163"/>
            <a:ext cx="748823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　</a:t>
            </a:r>
            <a:r>
              <a:rPr kumimoji="0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Seaborn</a:t>
            </a:r>
            <a:r>
              <a:rPr kumimoji="0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可视化数据分析图表</a:t>
            </a:r>
          </a:p>
        </p:txBody>
      </p:sp>
    </p:spTree>
    <p:extLst>
      <p:ext uri="{BB962C8B-B14F-4D97-AF65-F5344CB8AC3E}">
        <p14:creationId xmlns:p14="http://schemas.microsoft.com/office/powerpoint/2010/main" val="2750754255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447800" y="1123156"/>
            <a:ext cx="5981700" cy="342900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绘制折线图（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relplot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()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函数）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绘制直方图（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displot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()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函数）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绘制条形图（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barplot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()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函数）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绘制散点图（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replot()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函数）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绘制线性回归模型（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lmplot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()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函数）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绘制箱形图（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boxplot()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函数）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绘制核密度图（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kdeplot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()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函数）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绘制提琴图（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violinplot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()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函数）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lvl="0">
              <a:defRPr/>
            </a:pP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lvl="0">
              <a:defRPr/>
            </a:pP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0333789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640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折线图</a:t>
            </a: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F54C59E2-C86D-4C23-9FCB-70C33D15D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81150"/>
            <a:ext cx="3962400" cy="31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256144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640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多折线图</a:t>
            </a:r>
          </a:p>
        </p:txBody>
      </p:sp>
      <p:pic>
        <p:nvPicPr>
          <p:cNvPr id="4098" name="图片 87">
            <a:extLst>
              <a:ext uri="{FF2B5EF4-FFF2-40B4-BE49-F238E27FC236}">
                <a16:creationId xmlns:a16="http://schemas.microsoft.com/office/drawing/2014/main" id="{D2AF82CC-5051-48FF-AD85-24772D26B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81150"/>
            <a:ext cx="3810000" cy="321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846270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640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直方图</a:t>
            </a:r>
          </a:p>
        </p:txBody>
      </p:sp>
      <p:pic>
        <p:nvPicPr>
          <p:cNvPr id="5122" name="图片 93">
            <a:extLst>
              <a:ext uri="{FF2B5EF4-FFF2-40B4-BE49-F238E27FC236}">
                <a16:creationId xmlns:a16="http://schemas.microsoft.com/office/drawing/2014/main" id="{1B1B874E-5D02-4AC6-B669-3399ACF20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657350"/>
            <a:ext cx="3657600" cy="313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469027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640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条形图</a:t>
            </a:r>
          </a:p>
        </p:txBody>
      </p:sp>
      <p:pic>
        <p:nvPicPr>
          <p:cNvPr id="6146" name="图片 91">
            <a:extLst>
              <a:ext uri="{FF2B5EF4-FFF2-40B4-BE49-F238E27FC236}">
                <a16:creationId xmlns:a16="http://schemas.microsoft.com/office/drawing/2014/main" id="{AFF4CACC-C57C-461E-A943-8AB268BA0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57350"/>
            <a:ext cx="4191000" cy="3052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171645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640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散点图</a:t>
            </a:r>
          </a:p>
        </p:txBody>
      </p:sp>
      <p:pic>
        <p:nvPicPr>
          <p:cNvPr id="7170" name="图片 5">
            <a:extLst>
              <a:ext uri="{FF2B5EF4-FFF2-40B4-BE49-F238E27FC236}">
                <a16:creationId xmlns:a16="http://schemas.microsoft.com/office/drawing/2014/main" id="{E2D4E5A8-8C68-4F8F-B63C-F0F7043D9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230" y="1504950"/>
            <a:ext cx="3001169" cy="3393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318933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640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绘制线性回归模型</a:t>
            </a:r>
          </a:p>
        </p:txBody>
      </p:sp>
      <p:pic>
        <p:nvPicPr>
          <p:cNvPr id="8194" name="图片 24">
            <a:extLst>
              <a:ext uri="{FF2B5EF4-FFF2-40B4-BE49-F238E27FC236}">
                <a16:creationId xmlns:a16="http://schemas.microsoft.com/office/drawing/2014/main" id="{A56DDAC3-B093-4D6C-8547-308330F25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62" y="1504949"/>
            <a:ext cx="2992438" cy="337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719454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640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箱形图</a:t>
            </a:r>
          </a:p>
        </p:txBody>
      </p:sp>
      <p:pic>
        <p:nvPicPr>
          <p:cNvPr id="2" name="图片 26">
            <a:extLst>
              <a:ext uri="{FF2B5EF4-FFF2-40B4-BE49-F238E27FC236}">
                <a16:creationId xmlns:a16="http://schemas.microsoft.com/office/drawing/2014/main" id="{5D5E774C-376E-41EE-9188-A93F6C8FF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7906"/>
            <a:ext cx="3733800" cy="3174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498107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640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核密度图 </a:t>
            </a:r>
          </a:p>
        </p:txBody>
      </p:sp>
      <p:pic>
        <p:nvPicPr>
          <p:cNvPr id="10242" name="图片 30">
            <a:extLst>
              <a:ext uri="{FF2B5EF4-FFF2-40B4-BE49-F238E27FC236}">
                <a16:creationId xmlns:a16="http://schemas.microsoft.com/office/drawing/2014/main" id="{019EA22B-8CD7-4CFE-9368-051881C4F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81150"/>
            <a:ext cx="3810000" cy="3250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828306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640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边际核密度图</a:t>
            </a:r>
          </a:p>
        </p:txBody>
      </p:sp>
      <p:pic>
        <p:nvPicPr>
          <p:cNvPr id="11266" name="图片 31">
            <a:extLst>
              <a:ext uri="{FF2B5EF4-FFF2-40B4-BE49-F238E27FC236}">
                <a16:creationId xmlns:a16="http://schemas.microsoft.com/office/drawing/2014/main" id="{CB425635-14C0-42BB-863B-3F5103035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393" y="1477963"/>
            <a:ext cx="3072607" cy="3312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88468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406254"/>
            <a:ext cx="8075857" cy="21560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4093" y="2154021"/>
            <a:ext cx="4782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6.1  Seaborn</a:t>
            </a:r>
            <a:r>
              <a:rPr lang="zh-CN" altLang="en-US" sz="3600" b="1" dirty="0">
                <a:solidFill>
                  <a:schemeClr val="bg1"/>
                </a:solidFill>
              </a:rPr>
              <a:t>图表概述</a:t>
            </a:r>
          </a:p>
        </p:txBody>
      </p:sp>
    </p:spTree>
    <p:extLst>
      <p:ext uri="{BB962C8B-B14F-4D97-AF65-F5344CB8AC3E}">
        <p14:creationId xmlns:p14="http://schemas.microsoft.com/office/powerpoint/2010/main" val="4127094505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640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提琴图</a:t>
            </a:r>
          </a:p>
        </p:txBody>
      </p:sp>
      <p:pic>
        <p:nvPicPr>
          <p:cNvPr id="12290" name="图片 32">
            <a:extLst>
              <a:ext uri="{FF2B5EF4-FFF2-40B4-BE49-F238E27FC236}">
                <a16:creationId xmlns:a16="http://schemas.microsoft.com/office/drawing/2014/main" id="{75937B68-B012-454F-AC72-72C67F458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1657350"/>
            <a:ext cx="3733800" cy="316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492941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32794"/>
            <a:ext cx="9296400" cy="2481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7424" y="2154021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6.5  </a:t>
            </a:r>
            <a:r>
              <a:rPr lang="zh-CN" altLang="en-US" sz="3600" b="1" dirty="0">
                <a:solidFill>
                  <a:schemeClr val="bg1"/>
                </a:solidFill>
              </a:rPr>
              <a:t>综合应用</a:t>
            </a:r>
          </a:p>
        </p:txBody>
      </p:sp>
    </p:spTree>
    <p:extLst>
      <p:ext uri="{BB962C8B-B14F-4D97-AF65-F5344CB8AC3E}">
        <p14:creationId xmlns:p14="http://schemas.microsoft.com/office/powerpoint/2010/main" val="3207421379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640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堆叠柱形图</a:t>
            </a:r>
          </a:p>
        </p:txBody>
      </p:sp>
      <p:pic>
        <p:nvPicPr>
          <p:cNvPr id="13314" name="图片 28">
            <a:extLst>
              <a:ext uri="{FF2B5EF4-FFF2-40B4-BE49-F238E27FC236}">
                <a16:creationId xmlns:a16="http://schemas.microsoft.com/office/drawing/2014/main" id="{7F70AA71-A390-4D6C-A70A-E7FEE2E1E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4"/>
          <a:stretch>
            <a:fillRect/>
          </a:stretch>
        </p:blipFill>
        <p:spPr bwMode="auto">
          <a:xfrm>
            <a:off x="2895600" y="1504950"/>
            <a:ext cx="4080669" cy="3271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479727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3429000" cy="1371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统计双色球</a:t>
            </a:r>
            <a:endParaRPr lang="en-US" altLang="zh-CN" sz="3200" dirty="0">
              <a:latin typeface="+mj-lt"/>
              <a:ea typeface="+mj-ea"/>
              <a:cs typeface="+mj-cs"/>
            </a:endParaRPr>
          </a:p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中奖号码热力图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082AD26-227F-4BC3-8AE8-ACBDF569D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2" y="895350"/>
            <a:ext cx="3544888" cy="403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845521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504950"/>
            <a:ext cx="7420771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0692" y="2154021"/>
            <a:ext cx="2008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6.6  </a:t>
            </a:r>
            <a:r>
              <a:rPr lang="zh-CN" altLang="en-US" sz="3600" b="1" dirty="0">
                <a:solidFill>
                  <a:schemeClr val="bg1"/>
                </a:solidFill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541336073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04950"/>
            <a:ext cx="7543800" cy="2819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相信读者对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Seaborn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已经有所了解，并能够感受到它比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Matplotlib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更高级，绘制图表更加容易，其效果更具有吸引力。但不要放弃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Matplotlib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，因为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Seaborn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只是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Matplotlib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的补充，而不是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Matplotlib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的替代品。二者各有特色，在日常开发过程中，可以结合使用。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439487868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Seaborn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可视化图表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6">
            <a:extLst>
              <a:ext uri="{FF2B5EF4-FFF2-40B4-BE49-F238E27FC236}">
                <a16:creationId xmlns:a16="http://schemas.microsoft.com/office/drawing/2014/main" id="{644B6843-7050-4F4D-A825-C682B19EF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2745"/>
            <a:ext cx="4876800" cy="356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132235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00150"/>
            <a:ext cx="9371256" cy="25019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0827" y="2154021"/>
            <a:ext cx="5708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6.2  Seaborn</a:t>
            </a:r>
            <a:r>
              <a:rPr lang="zh-CN" altLang="en-US" sz="3600" b="1" dirty="0">
                <a:solidFill>
                  <a:schemeClr val="bg1"/>
                </a:solidFill>
              </a:rPr>
              <a:t>图表之初体验</a:t>
            </a:r>
          </a:p>
        </p:txBody>
      </p:sp>
    </p:spTree>
    <p:extLst>
      <p:ext uri="{BB962C8B-B14F-4D97-AF65-F5344CB8AC3E}">
        <p14:creationId xmlns:p14="http://schemas.microsoft.com/office/powerpoint/2010/main" val="91481314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495300" y="1504950"/>
            <a:ext cx="8153400" cy="3429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安装完成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Seaborn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模块后，开始绘制简单的柱形图，程序代码如下：</a:t>
            </a:r>
            <a:endParaRPr lang="zh-CN" altLang="en-US" sz="2800" dirty="0">
              <a:highlight>
                <a:srgbClr val="C0C0C0"/>
              </a:highlight>
              <a:latin typeface="+mj-lt"/>
              <a:ea typeface="+mj-ea"/>
              <a:cs typeface="+mj-cs"/>
            </a:endParaRPr>
          </a:p>
          <a:p>
            <a:pPr lvl="0">
              <a:defRPr/>
            </a:pPr>
            <a:r>
              <a:rPr lang="en-US" altLang="zh-CN" sz="20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01 import seaborn as </a:t>
            </a:r>
            <a:r>
              <a:rPr lang="en-US" altLang="zh-CN" sz="20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sns</a:t>
            </a:r>
            <a:endParaRPr lang="en-US" altLang="zh-CN" sz="2000" dirty="0">
              <a:highlight>
                <a:srgbClr val="C0C0C0"/>
              </a:highlight>
              <a:latin typeface="+mj-lt"/>
              <a:ea typeface="+mj-ea"/>
              <a:cs typeface="+mj-cs"/>
            </a:endParaRPr>
          </a:p>
          <a:p>
            <a:pPr lvl="0">
              <a:defRPr/>
            </a:pPr>
            <a:r>
              <a:rPr lang="en-US" altLang="zh-CN" sz="20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02 import </a:t>
            </a:r>
            <a:r>
              <a:rPr lang="en-US" altLang="zh-CN" sz="20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matplotlib.pyplot</a:t>
            </a:r>
            <a:r>
              <a:rPr lang="en-US" altLang="zh-CN" sz="20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 as </a:t>
            </a:r>
            <a:r>
              <a:rPr lang="en-US" altLang="zh-CN" sz="20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plt</a:t>
            </a:r>
            <a:endParaRPr lang="en-US" altLang="zh-CN" sz="2000" dirty="0">
              <a:highlight>
                <a:srgbClr val="C0C0C0"/>
              </a:highlight>
              <a:latin typeface="+mj-lt"/>
              <a:ea typeface="+mj-ea"/>
              <a:cs typeface="+mj-cs"/>
            </a:endParaRPr>
          </a:p>
          <a:p>
            <a:pPr lvl="0">
              <a:defRPr/>
            </a:pPr>
            <a:r>
              <a:rPr lang="en-US" altLang="zh-CN" sz="20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03 </a:t>
            </a:r>
            <a:r>
              <a:rPr lang="en-US" altLang="zh-CN" sz="20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sns.set_style</a:t>
            </a:r>
            <a:r>
              <a:rPr lang="en-US" altLang="zh-CN" sz="20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('</a:t>
            </a:r>
            <a:r>
              <a:rPr lang="en-US" altLang="zh-CN" sz="20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darkgrid</a:t>
            </a:r>
            <a:r>
              <a:rPr lang="en-US" altLang="zh-CN" sz="20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')</a:t>
            </a:r>
          </a:p>
          <a:p>
            <a:pPr lvl="0">
              <a:defRPr/>
            </a:pPr>
            <a:r>
              <a:rPr lang="en-US" altLang="zh-CN" sz="20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04 </a:t>
            </a:r>
            <a:r>
              <a:rPr lang="en-US" altLang="zh-CN" sz="20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plt.figure</a:t>
            </a:r>
            <a:r>
              <a:rPr lang="en-US" altLang="zh-CN" sz="20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(</a:t>
            </a:r>
            <a:r>
              <a:rPr lang="en-US" altLang="zh-CN" sz="20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figsize</a:t>
            </a:r>
            <a:r>
              <a:rPr lang="en-US" altLang="zh-CN" sz="20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=(4,3))</a:t>
            </a:r>
          </a:p>
          <a:p>
            <a:pPr lvl="0">
              <a:defRPr/>
            </a:pPr>
            <a:r>
              <a:rPr lang="en-US" altLang="zh-CN" sz="20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05 x=[1,2,3,4,5]</a:t>
            </a:r>
          </a:p>
          <a:p>
            <a:pPr lvl="0">
              <a:defRPr/>
            </a:pPr>
            <a:r>
              <a:rPr lang="en-US" altLang="zh-CN" sz="20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06 y=[10,20,30,40,50]</a:t>
            </a:r>
          </a:p>
          <a:p>
            <a:pPr lvl="0">
              <a:defRPr/>
            </a:pPr>
            <a:r>
              <a:rPr lang="en-US" altLang="zh-CN" sz="20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07 </a:t>
            </a:r>
            <a:r>
              <a:rPr lang="en-US" altLang="zh-CN" sz="20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sns.barplot</a:t>
            </a:r>
            <a:r>
              <a:rPr lang="en-US" altLang="zh-CN" sz="20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(</a:t>
            </a:r>
            <a:r>
              <a:rPr lang="en-US" altLang="zh-CN" sz="20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x,y</a:t>
            </a:r>
            <a:r>
              <a:rPr lang="en-US" altLang="zh-CN" sz="20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)</a:t>
            </a:r>
          </a:p>
          <a:p>
            <a:pPr lvl="0">
              <a:defRPr/>
            </a:pPr>
            <a:r>
              <a:rPr lang="en-US" altLang="zh-CN" sz="20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08 </a:t>
            </a:r>
            <a:r>
              <a:rPr lang="en-US" altLang="zh-CN" sz="20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plt.show</a:t>
            </a:r>
            <a:r>
              <a:rPr lang="en-US" altLang="zh-CN" sz="20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()</a:t>
            </a:r>
          </a:p>
          <a:p>
            <a:pPr lvl="0">
              <a:defRPr/>
            </a:pPr>
            <a:endParaRPr lang="zh-CN" altLang="en-US" sz="20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640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绘制简单的柱形图</a:t>
            </a:r>
          </a:p>
        </p:txBody>
      </p:sp>
    </p:spTree>
    <p:extLst>
      <p:ext uri="{BB962C8B-B14F-4D97-AF65-F5344CB8AC3E}">
        <p14:creationId xmlns:p14="http://schemas.microsoft.com/office/powerpoint/2010/main" val="468363927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096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运行程序，输出结果如图所示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图片 83">
            <a:extLst>
              <a:ext uri="{FF2B5EF4-FFF2-40B4-BE49-F238E27FC236}">
                <a16:creationId xmlns:a16="http://schemas.microsoft.com/office/drawing/2014/main" id="{96004D8B-3065-4988-932F-F2C8BE111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47372"/>
            <a:ext cx="3733800" cy="3279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802569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123950"/>
            <a:ext cx="9753600" cy="2604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9192" y="2154021"/>
            <a:ext cx="6171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6.3  Seaborn</a:t>
            </a:r>
            <a:r>
              <a:rPr lang="zh-CN" altLang="en-US" sz="3600" b="1" dirty="0">
                <a:solidFill>
                  <a:schemeClr val="bg1"/>
                </a:solidFill>
              </a:rPr>
              <a:t>图表的基本设置</a:t>
            </a:r>
          </a:p>
        </p:txBody>
      </p:sp>
    </p:spTree>
    <p:extLst>
      <p:ext uri="{BB962C8B-B14F-4D97-AF65-F5344CB8AC3E}">
        <p14:creationId xmlns:p14="http://schemas.microsoft.com/office/powerpoint/2010/main" val="2403006717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设置后的效果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0DA467-07BF-4594-885E-23903D949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70443"/>
            <a:ext cx="8229600" cy="226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84091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28600" y="1047750"/>
            <a:ext cx="10058283" cy="2685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0209" y="2114550"/>
            <a:ext cx="4325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6.4  </a:t>
            </a:r>
            <a:r>
              <a:rPr lang="zh-CN" altLang="en-US" sz="3600" b="1" dirty="0">
                <a:solidFill>
                  <a:schemeClr val="bg1"/>
                </a:solidFill>
              </a:rPr>
              <a:t>常用图表的绘制</a:t>
            </a:r>
          </a:p>
        </p:txBody>
      </p:sp>
    </p:spTree>
    <p:extLst>
      <p:ext uri="{BB962C8B-B14F-4D97-AF65-F5344CB8AC3E}">
        <p14:creationId xmlns:p14="http://schemas.microsoft.com/office/powerpoint/2010/main" val="657143569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9646"/>
        </a:solidFill>
        <a:ln>
          <a:solidFill>
            <a:srgbClr val="F79646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17819</TotalTime>
  <Words>278</Words>
  <Application>Microsoft Office PowerPoint</Application>
  <PresentationFormat>全屏显示(16:9)</PresentationFormat>
  <Paragraphs>43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Arial</vt:lpstr>
      <vt:lpstr>Calibri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申小琦</dc:creator>
  <cp:lastModifiedBy>贾 小龙</cp:lastModifiedBy>
  <cp:revision>1742</cp:revision>
  <cp:lastPrinted>1601-01-01T00:00:00Z</cp:lastPrinted>
  <dcterms:created xsi:type="dcterms:W3CDTF">2014-11-20T08:27:06Z</dcterms:created>
  <dcterms:modified xsi:type="dcterms:W3CDTF">2021-09-13T07:18:21Z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