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871" r:id="rId3"/>
    <p:sldId id="681" r:id="rId4"/>
    <p:sldId id="891" r:id="rId5"/>
    <p:sldId id="881" r:id="rId6"/>
    <p:sldId id="911" r:id="rId7"/>
    <p:sldId id="912" r:id="rId8"/>
    <p:sldId id="913" r:id="rId9"/>
    <p:sldId id="686" r:id="rId10"/>
    <p:sldId id="928" r:id="rId11"/>
    <p:sldId id="892" r:id="rId12"/>
    <p:sldId id="914" r:id="rId13"/>
    <p:sldId id="916" r:id="rId14"/>
    <p:sldId id="915" r:id="rId15"/>
    <p:sldId id="917" r:id="rId16"/>
    <p:sldId id="918" r:id="rId17"/>
    <p:sldId id="919" r:id="rId18"/>
    <p:sldId id="920" r:id="rId19"/>
    <p:sldId id="687" r:id="rId20"/>
    <p:sldId id="895" r:id="rId21"/>
    <p:sldId id="882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688" r:id="rId30"/>
    <p:sldId id="905" r:id="rId31"/>
    <p:sldId id="906" r:id="rId32"/>
    <p:sldId id="910" r:id="rId33"/>
    <p:sldId id="872" r:id="rId34"/>
    <p:sldId id="902" r:id="rId3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第三方可视化数据分析图表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Pyecharts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Pyecharts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图表的组成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5DE97-416A-483F-8BF2-E9A19A22A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52550"/>
            <a:ext cx="5308738" cy="36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256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主题风格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AE423AD9-ED3D-4C2F-BC98-F26D75CE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7350"/>
            <a:ext cx="5181600" cy="305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图表标题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2">
            <a:extLst>
              <a:ext uri="{FF2B5EF4-FFF2-40B4-BE49-F238E27FC236}">
                <a16:creationId xmlns:a16="http://schemas.microsoft.com/office/drawing/2014/main" id="{2ACD415D-8DCF-4BEC-887D-03FECB0D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581150"/>
            <a:ext cx="5235575" cy="31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00511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图例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">
            <a:extLst>
              <a:ext uri="{FF2B5EF4-FFF2-40B4-BE49-F238E27FC236}">
                <a16:creationId xmlns:a16="http://schemas.microsoft.com/office/drawing/2014/main" id="{0D79DCDD-3A07-40B3-9905-9069FB33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0" t="-1625" r="-940" b="-1625"/>
          <a:stretch>
            <a:fillRect/>
          </a:stretch>
        </p:blipFill>
        <p:spPr bwMode="auto">
          <a:xfrm>
            <a:off x="1828800" y="1504950"/>
            <a:ext cx="5638800" cy="32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7777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提示框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3">
            <a:extLst>
              <a:ext uri="{FF2B5EF4-FFF2-40B4-BE49-F238E27FC236}">
                <a16:creationId xmlns:a16="http://schemas.microsoft.com/office/drawing/2014/main" id="{526C76AD-5E64-403B-AA14-3F80EE25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-1608" r="-911" b="-1608"/>
          <a:stretch>
            <a:fillRect/>
          </a:stretch>
        </p:blipFill>
        <p:spPr bwMode="auto">
          <a:xfrm>
            <a:off x="1981200" y="1537271"/>
            <a:ext cx="5817256" cy="3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32427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视觉映射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4">
            <a:extLst>
              <a:ext uri="{FF2B5EF4-FFF2-40B4-BE49-F238E27FC236}">
                <a16:creationId xmlns:a16="http://schemas.microsoft.com/office/drawing/2014/main" id="{DC623D40-CD12-4A52-BB4E-251A9C53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" t="-1506" r="-880" b="-752"/>
          <a:stretch>
            <a:fillRect/>
          </a:stretch>
        </p:blipFill>
        <p:spPr bwMode="auto">
          <a:xfrm>
            <a:off x="1600200" y="1576654"/>
            <a:ext cx="5486400" cy="322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07205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工具箱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3">
            <a:extLst>
              <a:ext uri="{FF2B5EF4-FFF2-40B4-BE49-F238E27FC236}">
                <a16:creationId xmlns:a16="http://schemas.microsoft.com/office/drawing/2014/main" id="{4C59E73D-DD00-4A7A-A866-890C724E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-156" r="-864" b="154"/>
          <a:stretch>
            <a:fillRect/>
          </a:stretch>
        </p:blipFill>
        <p:spPr bwMode="auto">
          <a:xfrm>
            <a:off x="1447800" y="1504950"/>
            <a:ext cx="5943600" cy="33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16273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区域缩放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6">
            <a:extLst>
              <a:ext uri="{FF2B5EF4-FFF2-40B4-BE49-F238E27FC236}">
                <a16:creationId xmlns:a16="http://schemas.microsoft.com/office/drawing/2014/main" id="{0C6539FC-6827-4757-8733-F00ECEAB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-378" r="-429" b="-378"/>
          <a:stretch>
            <a:fillRect/>
          </a:stretch>
        </p:blipFill>
        <p:spPr bwMode="auto">
          <a:xfrm>
            <a:off x="1828800" y="1581150"/>
            <a:ext cx="5715000" cy="320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1584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2924" y="2154021"/>
            <a:ext cx="560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7.3  </a:t>
            </a:r>
            <a:r>
              <a:rPr lang="en-US" altLang="zh-CN" sz="3600" b="1" dirty="0" err="1">
                <a:solidFill>
                  <a:schemeClr val="bg1"/>
                </a:solidFill>
              </a:rPr>
              <a:t>Pyecharts</a:t>
            </a:r>
            <a:r>
              <a:rPr lang="zh-CN" altLang="en-US" sz="3600" b="1" dirty="0">
                <a:solidFill>
                  <a:schemeClr val="bg1"/>
                </a:solidFill>
              </a:rPr>
              <a:t>图表的绘制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1047750"/>
            <a:ext cx="5981700" cy="3886994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柱状图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—Bar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折线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/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面积图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—Line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饼形图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—Pie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箱形图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—Boxplot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涟漪特效散点图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EffectScatter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     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模块词云图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WordCloud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热力图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HeatMap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水球图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—Liquid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日历图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—Calendar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33378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7824" y="2154021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7.1  </a:t>
            </a:r>
            <a:r>
              <a:rPr lang="en-US" altLang="zh-CN" sz="3600" b="1" dirty="0" err="1">
                <a:solidFill>
                  <a:schemeClr val="bg1"/>
                </a:solidFill>
              </a:rPr>
              <a:t>Pyecharts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数据展示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6">
            <a:extLst>
              <a:ext uri="{FF2B5EF4-FFF2-40B4-BE49-F238E27FC236}">
                <a16:creationId xmlns:a16="http://schemas.microsoft.com/office/drawing/2014/main" id="{AE1FBCD7-D772-4E4E-B2DC-CA32F8E4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33673"/>
            <a:ext cx="4038600" cy="333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8409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多柱状图展示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8">
            <a:extLst>
              <a:ext uri="{FF2B5EF4-FFF2-40B4-BE49-F238E27FC236}">
                <a16:creationId xmlns:a16="http://schemas.microsoft.com/office/drawing/2014/main" id="{8C53D332-3512-429E-A0C9-51ACADDA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5"/>
          <a:stretch>
            <a:fillRect/>
          </a:stretch>
        </p:blipFill>
        <p:spPr bwMode="auto">
          <a:xfrm>
            <a:off x="2057400" y="1581150"/>
            <a:ext cx="5409406" cy="324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9303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面积图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14">
            <a:extLst>
              <a:ext uri="{FF2B5EF4-FFF2-40B4-BE49-F238E27FC236}">
                <a16:creationId xmlns:a16="http://schemas.microsoft.com/office/drawing/2014/main" id="{119B5E4B-2C7F-4E1E-85CC-60F178A5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-819" r="-488" b="-819"/>
          <a:stretch>
            <a:fillRect/>
          </a:stretch>
        </p:blipFill>
        <p:spPr bwMode="auto">
          <a:xfrm>
            <a:off x="1955006" y="1444072"/>
            <a:ext cx="5512594" cy="331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92801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饼形图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15" descr="E:\2020年排版\Python数据分析从入门到精通\Python数据分析从入门到精通--修订文档\替换的图片\图7.18 饼形图.png">
            <a:extLst>
              <a:ext uri="{FF2B5EF4-FFF2-40B4-BE49-F238E27FC236}">
                <a16:creationId xmlns:a16="http://schemas.microsoft.com/office/drawing/2014/main" id="{8C8E823D-1952-4537-A6B2-18720CD0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81150"/>
            <a:ext cx="3962400" cy="32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26328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涟漪特效散点图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20">
            <a:extLst>
              <a:ext uri="{FF2B5EF4-FFF2-40B4-BE49-F238E27FC236}">
                <a16:creationId xmlns:a16="http://schemas.microsoft.com/office/drawing/2014/main" id="{31129EAB-4F5E-41B3-B610-CB0D4EDA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" t="-1765" r="-975" b="-1765"/>
          <a:stretch>
            <a:fillRect/>
          </a:stretch>
        </p:blipFill>
        <p:spPr bwMode="auto">
          <a:xfrm>
            <a:off x="1600200" y="1428750"/>
            <a:ext cx="6400800" cy="353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95063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词云图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27">
            <a:extLst>
              <a:ext uri="{FF2B5EF4-FFF2-40B4-BE49-F238E27FC236}">
                <a16:creationId xmlns:a16="http://schemas.microsoft.com/office/drawing/2014/main" id="{26B6523F-23F8-497A-9F18-4899BF7A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5562600" cy="32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938610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热力图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5B5DA5E-987C-41E6-9B26-F8439568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1318" b="742"/>
          <a:stretch>
            <a:fillRect/>
          </a:stretch>
        </p:blipFill>
        <p:spPr bwMode="auto">
          <a:xfrm>
            <a:off x="4343400" y="895350"/>
            <a:ext cx="3276600" cy="398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63240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日历图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24">
            <a:extLst>
              <a:ext uri="{FF2B5EF4-FFF2-40B4-BE49-F238E27FC236}">
                <a16:creationId xmlns:a16="http://schemas.microsoft.com/office/drawing/2014/main" id="{D43565F7-3BAA-42D9-9369-D314A2B1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" t="-1488" r="-432" b="-1488"/>
          <a:stretch>
            <a:fillRect/>
          </a:stretch>
        </p:blipFill>
        <p:spPr bwMode="auto">
          <a:xfrm>
            <a:off x="533400" y="1733550"/>
            <a:ext cx="795113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111" y="2114550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7.4  </a:t>
            </a:r>
            <a:r>
              <a:rPr lang="zh-CN" altLang="en-US" sz="3600" b="1" dirty="0">
                <a:solidFill>
                  <a:schemeClr val="bg1"/>
                </a:solidFill>
              </a:rPr>
              <a:t>综合应用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南丁格尔玫瑰图</a:t>
            </a:r>
          </a:p>
        </p:txBody>
      </p:sp>
      <p:pic>
        <p:nvPicPr>
          <p:cNvPr id="20482" name="图片 30">
            <a:extLst>
              <a:ext uri="{FF2B5EF4-FFF2-40B4-BE49-F238E27FC236}">
                <a16:creationId xmlns:a16="http://schemas.microsoft.com/office/drawing/2014/main" id="{E363FB0D-7E55-4746-BA59-D640F500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5350"/>
            <a:ext cx="2819400" cy="40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5614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52600" y="1128079"/>
            <a:ext cx="3657600" cy="2053271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Pyecharts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简介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Pyecharts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绘制第一张图表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8363927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双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轴可视化数据分析图表</a:t>
            </a:r>
          </a:p>
        </p:txBody>
      </p:sp>
      <p:pic>
        <p:nvPicPr>
          <p:cNvPr id="21506" name="图片 26">
            <a:extLst>
              <a:ext uri="{FF2B5EF4-FFF2-40B4-BE49-F238E27FC236}">
                <a16:creationId xmlns:a16="http://schemas.microsoft.com/office/drawing/2014/main" id="{7A33340E-29CE-427E-B3F0-43CA8505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" t="-815" r="-424" b="-815"/>
          <a:stretch>
            <a:fillRect/>
          </a:stretch>
        </p:blipFill>
        <p:spPr bwMode="auto">
          <a:xfrm>
            <a:off x="1600200" y="1504950"/>
            <a:ext cx="6427342" cy="336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4627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饼形图与环形图组合图表</a:t>
            </a:r>
          </a:p>
        </p:txBody>
      </p:sp>
      <p:pic>
        <p:nvPicPr>
          <p:cNvPr id="22530" name="图片 31">
            <a:extLst>
              <a:ext uri="{FF2B5EF4-FFF2-40B4-BE49-F238E27FC236}">
                <a16:creationId xmlns:a16="http://schemas.microsoft.com/office/drawing/2014/main" id="{CC0428AF-7A6F-4B19-B8AB-879BCD3B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28750"/>
            <a:ext cx="5257800" cy="345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69027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7.5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819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相比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Searnborn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Pyecharts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绘制出的图表更加令人惊叹，其动感效果更是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Searnborn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无法比拟的，但也存在不足之处，其生成的图表为网页格式，不能够随时查看，需要打开文件进行浏览。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Pyecharts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更适合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程序。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线性闪烁图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21" descr="pyEchart动态图表—线性动图">
            <a:extLst>
              <a:ext uri="{FF2B5EF4-FFF2-40B4-BE49-F238E27FC236}">
                <a16:creationId xmlns:a16="http://schemas.microsoft.com/office/drawing/2014/main" id="{7BB66F23-890C-44AF-8040-A8242D39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33550"/>
            <a:ext cx="5867400" cy="29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仪表盘图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7" descr="pyEchart动态图表—仪表盘">
            <a:extLst>
              <a:ext uri="{FF2B5EF4-FFF2-40B4-BE49-F238E27FC236}">
                <a16:creationId xmlns:a16="http://schemas.microsoft.com/office/drawing/2014/main" id="{7A60040B-9F3A-4229-A1F8-A461B5FFF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 b="3830"/>
          <a:stretch>
            <a:fillRect/>
          </a:stretch>
        </p:blipFill>
        <p:spPr bwMode="auto">
          <a:xfrm>
            <a:off x="3352800" y="1581150"/>
            <a:ext cx="3276600" cy="324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07827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水球图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5" descr="pyEchart动态图表—水滴球">
            <a:extLst>
              <a:ext uri="{FF2B5EF4-FFF2-40B4-BE49-F238E27FC236}">
                <a16:creationId xmlns:a16="http://schemas.microsoft.com/office/drawing/2014/main" id="{4859509F-F3A3-4DEB-8479-638B8292E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8" t="7948" r="13036" b="8260"/>
          <a:stretch>
            <a:fillRect/>
          </a:stretch>
        </p:blipFill>
        <p:spPr bwMode="auto">
          <a:xfrm>
            <a:off x="3200400" y="1657350"/>
            <a:ext cx="3120232" cy="305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2845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 绘制第一张图表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66">
            <a:extLst>
              <a:ext uri="{FF2B5EF4-FFF2-40B4-BE49-F238E27FC236}">
                <a16:creationId xmlns:a16="http://schemas.microsoft.com/office/drawing/2014/main" id="{32BCE322-69B7-4D8B-A004-6ACA692C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4950"/>
            <a:ext cx="5334000" cy="319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39046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827" y="2154021"/>
            <a:ext cx="570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7.2  </a:t>
            </a:r>
            <a:r>
              <a:rPr lang="en-US" altLang="zh-CN" sz="3600" b="1" dirty="0" err="1">
                <a:solidFill>
                  <a:schemeClr val="bg1"/>
                </a:solidFill>
              </a:rPr>
              <a:t>Pyecharts</a:t>
            </a:r>
            <a:r>
              <a:rPr lang="zh-CN" altLang="en-US" sz="3600" b="1" dirty="0">
                <a:solidFill>
                  <a:schemeClr val="bg1"/>
                </a:solidFill>
              </a:rPr>
              <a:t>图表的组成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52600" y="1128079"/>
            <a:ext cx="3619500" cy="3429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主题风格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图表标题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图例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提示框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视觉映射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工具箱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区域缩放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22507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17877</TotalTime>
  <Words>217</Words>
  <Application>Microsoft Office PowerPoint</Application>
  <PresentationFormat>全屏显示(16:9)</PresentationFormat>
  <Paragraphs>50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2021-09-16T06:06:41Z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