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48"/>
  </p:notesMasterIdLst>
  <p:handoutMasterIdLst>
    <p:handoutMasterId r:id="rId49"/>
  </p:handoutMasterIdLst>
  <p:sldIdLst>
    <p:sldId id="871" r:id="rId3"/>
    <p:sldId id="681" r:id="rId4"/>
    <p:sldId id="946" r:id="rId5"/>
    <p:sldId id="881" r:id="rId6"/>
    <p:sldId id="911" r:id="rId7"/>
    <p:sldId id="930" r:id="rId8"/>
    <p:sldId id="931" r:id="rId9"/>
    <p:sldId id="686" r:id="rId10"/>
    <p:sldId id="891" r:id="rId11"/>
    <p:sldId id="933" r:id="rId12"/>
    <p:sldId id="892" r:id="rId13"/>
    <p:sldId id="919" r:id="rId14"/>
    <p:sldId id="920" r:id="rId15"/>
    <p:sldId id="914" r:id="rId16"/>
    <p:sldId id="687" r:id="rId17"/>
    <p:sldId id="895" r:id="rId18"/>
    <p:sldId id="882" r:id="rId19"/>
    <p:sldId id="921" r:id="rId20"/>
    <p:sldId id="935" r:id="rId21"/>
    <p:sldId id="934" r:id="rId22"/>
    <p:sldId id="936" r:id="rId23"/>
    <p:sldId id="937" r:id="rId24"/>
    <p:sldId id="938" r:id="rId25"/>
    <p:sldId id="939" r:id="rId26"/>
    <p:sldId id="940" r:id="rId27"/>
    <p:sldId id="941" r:id="rId28"/>
    <p:sldId id="942" r:id="rId29"/>
    <p:sldId id="943" r:id="rId30"/>
    <p:sldId id="929" r:id="rId31"/>
    <p:sldId id="947" r:id="rId32"/>
    <p:sldId id="922" r:id="rId33"/>
    <p:sldId id="923" r:id="rId34"/>
    <p:sldId id="944" r:id="rId35"/>
    <p:sldId id="928" r:id="rId36"/>
    <p:sldId id="948" r:id="rId37"/>
    <p:sldId id="945" r:id="rId38"/>
    <p:sldId id="924" r:id="rId39"/>
    <p:sldId id="925" r:id="rId40"/>
    <p:sldId id="688" r:id="rId41"/>
    <p:sldId id="905" r:id="rId42"/>
    <p:sldId id="906" r:id="rId43"/>
    <p:sldId id="926" r:id="rId44"/>
    <p:sldId id="927" r:id="rId45"/>
    <p:sldId id="872" r:id="rId46"/>
    <p:sldId id="902" r:id="rId4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125810"/>
    <a:srgbClr val="F6910A"/>
    <a:srgbClr val="EF6011"/>
    <a:srgbClr val="20A31D"/>
    <a:srgbClr val="990033"/>
    <a:srgbClr val="FF7D7D"/>
    <a:srgbClr val="FF3737"/>
    <a:srgbClr val="FF0000"/>
    <a:srgbClr val="FF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2" autoAdjust="0"/>
    <p:restoredTop sz="92523" autoAdjust="0"/>
  </p:normalViewPr>
  <p:slideViewPr>
    <p:cSldViewPr>
      <p:cViewPr varScale="1">
        <p:scale>
          <a:sx n="93" d="100"/>
          <a:sy n="93" d="100"/>
        </p:scale>
        <p:origin x="102" y="7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2021-09-16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28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2021-09-16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28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22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78710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88039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26404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00970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42647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85281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81657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288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09281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51020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0792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2021-09-16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5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大标题-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801" y="1642269"/>
            <a:ext cx="9285601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609600" y="2316163"/>
            <a:ext cx="74882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　图解数组计算模块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NumPy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754255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04950"/>
            <a:ext cx="7543800" cy="2819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NumPy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创建简单的数组主要使用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array()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函数，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语法如下：</a:t>
            </a:r>
          </a:p>
          <a:p>
            <a:pPr lvl="0">
              <a:defRPr/>
            </a:pPr>
            <a:endParaRPr lang="zh-CN" altLang="en-US" sz="2800" dirty="0">
              <a:latin typeface="+mj-lt"/>
              <a:ea typeface="+mj-ea"/>
              <a:cs typeface="+mj-cs"/>
            </a:endParaRPr>
          </a:p>
          <a:p>
            <a:pPr lvl="0">
              <a:defRPr/>
            </a:pPr>
            <a:r>
              <a:rPr lang="en-US" altLang="zh-CN" sz="28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numpy.array</a:t>
            </a:r>
            <a:r>
              <a:rPr lang="en-US" altLang="zh-CN" sz="28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(</a:t>
            </a:r>
            <a:r>
              <a:rPr lang="en-US" altLang="zh-CN" sz="28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object,dtype</a:t>
            </a:r>
            <a:r>
              <a:rPr lang="en-US" altLang="zh-CN" sz="28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=</a:t>
            </a:r>
            <a:r>
              <a:rPr lang="en-US" altLang="zh-CN" sz="28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None,copy</a:t>
            </a:r>
            <a:r>
              <a:rPr lang="en-US" altLang="zh-CN" sz="28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=</a:t>
            </a:r>
            <a:r>
              <a:rPr lang="en-US" altLang="zh-CN" sz="28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True,order</a:t>
            </a:r>
            <a:r>
              <a:rPr lang="en-US" altLang="zh-CN" sz="28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='K',</a:t>
            </a:r>
            <a:r>
              <a:rPr lang="en-US" altLang="zh-CN" sz="28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subok</a:t>
            </a:r>
            <a:r>
              <a:rPr lang="en-US" altLang="zh-CN" sz="28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=</a:t>
            </a:r>
            <a:r>
              <a:rPr lang="en-US" altLang="zh-CN" sz="2800" dirty="0" err="1">
                <a:highlight>
                  <a:srgbClr val="C0C0C0"/>
                </a:highlight>
                <a:latin typeface="+mj-lt"/>
                <a:ea typeface="+mj-ea"/>
                <a:cs typeface="+mj-cs"/>
              </a:rPr>
              <a:t>False,ndmin</a:t>
            </a:r>
            <a:r>
              <a:rPr lang="en-US" altLang="zh-CN" sz="2800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=0)</a:t>
            </a:r>
          </a:p>
          <a:p>
            <a:pPr lvl="0">
              <a:defRPr/>
            </a:pP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创建简单的数组</a:t>
            </a:r>
          </a:p>
        </p:txBody>
      </p:sp>
    </p:spTree>
    <p:extLst>
      <p:ext uri="{BB962C8B-B14F-4D97-AF65-F5344CB8AC3E}">
        <p14:creationId xmlns:p14="http://schemas.microsoft.com/office/powerpoint/2010/main" val="2640607990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096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简单数组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FE9C255-2A2F-49F4-B86A-C44C450C7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027644"/>
            <a:ext cx="8077200" cy="13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02569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096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男鞋尺码对照表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图片 5">
            <a:extLst>
              <a:ext uri="{FF2B5EF4-FFF2-40B4-BE49-F238E27FC236}">
                <a16:creationId xmlns:a16="http://schemas.microsoft.com/office/drawing/2014/main" id="{0F0671C8-D97D-43EA-9538-48EA19AA8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66950"/>
            <a:ext cx="8215656" cy="78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116273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096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训练计划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图片 6">
            <a:extLst>
              <a:ext uri="{FF2B5EF4-FFF2-40B4-BE49-F238E27FC236}">
                <a16:creationId xmlns:a16="http://schemas.microsoft.com/office/drawing/2014/main" id="{A576BEFB-02D4-49B7-8DC2-09BC2F639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86" y="2038350"/>
            <a:ext cx="766122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815842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096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棋盘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图片 46">
            <a:extLst>
              <a:ext uri="{FF2B5EF4-FFF2-40B4-BE49-F238E27FC236}">
                <a16:creationId xmlns:a16="http://schemas.microsoft.com/office/drawing/2014/main" id="{558AE178-3C36-4552-A827-E4417A1B3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81150"/>
            <a:ext cx="3200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140416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123950"/>
            <a:ext cx="9753600" cy="2604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2521" y="2154021"/>
            <a:ext cx="4325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8.3  </a:t>
            </a:r>
            <a:r>
              <a:rPr lang="zh-CN" altLang="en-US" sz="3600" b="1" dirty="0">
                <a:solidFill>
                  <a:schemeClr val="bg1"/>
                </a:solidFill>
              </a:rPr>
              <a:t>数组的基本操作</a:t>
            </a:r>
          </a:p>
        </p:txBody>
      </p:sp>
    </p:spTree>
    <p:extLst>
      <p:ext uri="{BB962C8B-B14F-4D97-AF65-F5344CB8AC3E}">
        <p14:creationId xmlns:p14="http://schemas.microsoft.com/office/powerpoint/2010/main" val="2403006717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447800" y="1047750"/>
            <a:ext cx="4876800" cy="251460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数据类型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数组运算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数组的索引和切片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数组重塑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数组的增、删、改、查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lvl="0">
              <a:defRPr/>
            </a:pP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lvl="0">
              <a:defRPr/>
            </a:pP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0333789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2514600" cy="1371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NumPy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数据</a:t>
            </a:r>
            <a:endParaRPr lang="en-US" altLang="zh-CN" sz="3200" dirty="0">
              <a:latin typeface="+mj-lt"/>
              <a:ea typeface="+mj-ea"/>
              <a:cs typeface="+mj-cs"/>
            </a:endParaRPr>
          </a:p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类型表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7C0788-CDAB-4E98-BE8F-638E3FC9D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971550"/>
            <a:ext cx="4937506" cy="392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84091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数组示意图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图片 16">
            <a:extLst>
              <a:ext uri="{FF2B5EF4-FFF2-40B4-BE49-F238E27FC236}">
                <a16:creationId xmlns:a16="http://schemas.microsoft.com/office/drawing/2014/main" id="{6724D42F-60CF-4827-8230-E97BD38D1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62150"/>
            <a:ext cx="4245799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793031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数组加法运算示意图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图片 20">
            <a:extLst>
              <a:ext uri="{FF2B5EF4-FFF2-40B4-BE49-F238E27FC236}">
                <a16:creationId xmlns:a16="http://schemas.microsoft.com/office/drawing/2014/main" id="{D919BE7B-7B48-427F-8D29-D057B8CF4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62150"/>
            <a:ext cx="6717974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622087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406254"/>
            <a:ext cx="8075857" cy="21560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600" y="2154021"/>
            <a:ext cx="3599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8.1  </a:t>
            </a:r>
            <a:r>
              <a:rPr lang="zh-CN" altLang="en-US" sz="3600" b="1" dirty="0">
                <a:solidFill>
                  <a:schemeClr val="bg1"/>
                </a:solidFill>
              </a:rPr>
              <a:t>初识</a:t>
            </a:r>
            <a:r>
              <a:rPr lang="en-US" altLang="zh-CN" sz="3600" b="1" dirty="0">
                <a:solidFill>
                  <a:schemeClr val="bg1"/>
                </a:solidFill>
              </a:rPr>
              <a:t>NumPy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094505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7239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数组的减法、乘法和除法运算示意图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图片 18">
            <a:extLst>
              <a:ext uri="{FF2B5EF4-FFF2-40B4-BE49-F238E27FC236}">
                <a16:creationId xmlns:a16="http://schemas.microsoft.com/office/drawing/2014/main" id="{937FFD03-73BD-4B8D-99A8-F4BD3634B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6"/>
          <a:stretch>
            <a:fillRect/>
          </a:stretch>
        </p:blipFill>
        <p:spPr bwMode="auto">
          <a:xfrm>
            <a:off x="2286000" y="1504950"/>
            <a:ext cx="5181600" cy="3272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357620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7239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数组幂运算示意图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图片 21">
            <a:extLst>
              <a:ext uri="{FF2B5EF4-FFF2-40B4-BE49-F238E27FC236}">
                <a16:creationId xmlns:a16="http://schemas.microsoft.com/office/drawing/2014/main" id="{E0D565E9-E858-4FF8-A533-3609A47E9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79" y="2190750"/>
            <a:ext cx="7035842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3047662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7239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数组的标量运算示意图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图片 24">
            <a:extLst>
              <a:ext uri="{FF2B5EF4-FFF2-40B4-BE49-F238E27FC236}">
                <a16:creationId xmlns:a16="http://schemas.microsoft.com/office/drawing/2014/main" id="{E0D5324E-1E06-4CC6-93D0-677EE3C9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82311"/>
            <a:ext cx="729893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648520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7239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切片式索引示意图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图片 29">
            <a:extLst>
              <a:ext uri="{FF2B5EF4-FFF2-40B4-BE49-F238E27FC236}">
                <a16:creationId xmlns:a16="http://schemas.microsoft.com/office/drawing/2014/main" id="{128D703D-79BE-40D5-A366-66C6CD668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66" y="1962150"/>
            <a:ext cx="774806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53665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7239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反向索引示意图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图片 15">
            <a:extLst>
              <a:ext uri="{FF2B5EF4-FFF2-40B4-BE49-F238E27FC236}">
                <a16:creationId xmlns:a16="http://schemas.microsoft.com/office/drawing/2014/main" id="{5662413B-E6FE-4C7F-9584-3128420AE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5" b="1045"/>
          <a:stretch>
            <a:fillRect/>
          </a:stretch>
        </p:blipFill>
        <p:spPr bwMode="auto">
          <a:xfrm>
            <a:off x="2743200" y="1520031"/>
            <a:ext cx="4114800" cy="326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596152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7239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二维数组索引示意图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图片 33">
            <a:extLst>
              <a:ext uri="{FF2B5EF4-FFF2-40B4-BE49-F238E27FC236}">
                <a16:creationId xmlns:a16="http://schemas.microsoft.com/office/drawing/2014/main" id="{CE1EFE87-B6AB-4D46-ADC4-241F77DE3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6" r="14287"/>
          <a:stretch>
            <a:fillRect/>
          </a:stretch>
        </p:blipFill>
        <p:spPr bwMode="auto">
          <a:xfrm>
            <a:off x="2514600" y="1733550"/>
            <a:ext cx="3809833" cy="279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006297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7239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二维数组切片式索引示意图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图片 32">
            <a:extLst>
              <a:ext uri="{FF2B5EF4-FFF2-40B4-BE49-F238E27FC236}">
                <a16:creationId xmlns:a16="http://schemas.microsoft.com/office/drawing/2014/main" id="{1DF6D6E9-1252-4D07-8625-6D029D6AB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0" r="6059"/>
          <a:stretch>
            <a:fillRect/>
          </a:stretch>
        </p:blipFill>
        <p:spPr bwMode="auto">
          <a:xfrm>
            <a:off x="2514600" y="1733550"/>
            <a:ext cx="4343400" cy="277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86168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7239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数组重塑示意图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图片 36">
            <a:extLst>
              <a:ext uri="{FF2B5EF4-FFF2-40B4-BE49-F238E27FC236}">
                <a16:creationId xmlns:a16="http://schemas.microsoft.com/office/drawing/2014/main" id="{52C957B9-3434-49A2-8B20-245DB9A09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2150"/>
            <a:ext cx="698286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650875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7239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客户销售数据转换对比示意图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图片 30">
            <a:extLst>
              <a:ext uri="{FF2B5EF4-FFF2-40B4-BE49-F238E27FC236}">
                <a16:creationId xmlns:a16="http://schemas.microsoft.com/office/drawing/2014/main" id="{7878F088-DD1B-4BC5-86BF-11A21B419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62150"/>
            <a:ext cx="584820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852352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123950"/>
            <a:ext cx="9753600" cy="2604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7432" y="2154021"/>
            <a:ext cx="5915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8.4  NumPy</a:t>
            </a:r>
            <a:r>
              <a:rPr lang="zh-CN" altLang="en-US" sz="3600" b="1" dirty="0">
                <a:solidFill>
                  <a:schemeClr val="bg1"/>
                </a:solidFill>
              </a:rPr>
              <a:t>矩阵的基本操作</a:t>
            </a:r>
          </a:p>
        </p:txBody>
      </p:sp>
    </p:spTree>
    <p:extLst>
      <p:ext uri="{BB962C8B-B14F-4D97-AF65-F5344CB8AC3E}">
        <p14:creationId xmlns:p14="http://schemas.microsoft.com/office/powerpoint/2010/main" val="2151499614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714500" y="1430814"/>
            <a:ext cx="5715000" cy="2281871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NumPy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概述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安装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NumPy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模块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数组相关概念</a:t>
            </a:r>
          </a:p>
          <a:p>
            <a:pPr lvl="0">
              <a:defRPr/>
            </a:pPr>
            <a:endParaRPr lang="zh-CN" altLang="en-US" sz="20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356953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714500" y="1430814"/>
            <a:ext cx="5715000" cy="2281871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创建矩阵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矩阵运算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矩阵转换</a:t>
            </a:r>
          </a:p>
          <a:p>
            <a:pPr lvl="0">
              <a:defRPr/>
            </a:pPr>
            <a:endParaRPr lang="zh-CN" altLang="en-US" sz="20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1209984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矩阵示意图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BFECE5-230D-49FA-9BEA-16315F9BD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733550"/>
            <a:ext cx="6629400" cy="277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28018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矩阵的加法运算示意图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图片 40">
            <a:extLst>
              <a:ext uri="{FF2B5EF4-FFF2-40B4-BE49-F238E27FC236}">
                <a16:creationId xmlns:a16="http://schemas.microsoft.com/office/drawing/2014/main" id="{37F51B32-7E66-4894-86FF-CD9EF8D87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28" y="2087839"/>
            <a:ext cx="8412543" cy="1589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263282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矩阵相乘运算过程示意图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图片 48">
            <a:extLst>
              <a:ext uri="{FF2B5EF4-FFF2-40B4-BE49-F238E27FC236}">
                <a16:creationId xmlns:a16="http://schemas.microsoft.com/office/drawing/2014/main" id="{40030864-CA77-4F9A-BF8D-C7872512A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85950"/>
            <a:ext cx="816357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777587"/>
      </p:ext>
    </p:extLst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123950"/>
            <a:ext cx="9753600" cy="2604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5798" y="2154021"/>
            <a:ext cx="6378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8.5  NumPy</a:t>
            </a:r>
            <a:r>
              <a:rPr lang="zh-CN" altLang="en-US" sz="3600" b="1" dirty="0">
                <a:solidFill>
                  <a:schemeClr val="bg1"/>
                </a:solidFill>
              </a:rPr>
              <a:t>常用统计分析函数</a:t>
            </a:r>
          </a:p>
        </p:txBody>
      </p:sp>
    </p:spTree>
    <p:extLst>
      <p:ext uri="{BB962C8B-B14F-4D97-AF65-F5344CB8AC3E}">
        <p14:creationId xmlns:p14="http://schemas.microsoft.com/office/powerpoint/2010/main" val="26034626"/>
      </p:ext>
    </p:extLst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714500" y="1430814"/>
            <a:ext cx="5715000" cy="2281871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数学运算函数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统计分析函数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数组的排序</a:t>
            </a:r>
          </a:p>
          <a:p>
            <a:pPr lvl="0">
              <a:defRPr/>
            </a:pPr>
            <a:endParaRPr lang="zh-CN" altLang="en-US" sz="20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7972651"/>
      </p:ext>
    </p:extLst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数学运算函数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24D111-3676-4E91-96D8-21CEF9A0C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446" y="1478721"/>
            <a:ext cx="5741108" cy="337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18738"/>
      </p:ext>
    </p:extLst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统计分析函数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31104B-E868-4A60-9DDE-8AF951FDD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832" y="1351605"/>
            <a:ext cx="6388168" cy="36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50631"/>
      </p:ext>
    </p:extLst>
  </p:cSld>
  <p:clrMapOvr>
    <a:masterClrMapping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数组示意图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图片 26">
            <a:extLst>
              <a:ext uri="{FF2B5EF4-FFF2-40B4-BE49-F238E27FC236}">
                <a16:creationId xmlns:a16="http://schemas.microsoft.com/office/drawing/2014/main" id="{CAEB0931-118D-4C2C-B96A-E7873C32C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47546"/>
            <a:ext cx="3962400" cy="2676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1938610"/>
      </p:ext>
    </p:extLst>
  </p:cSld>
  <p:clrMapOvr>
    <a:masterClrMapping/>
  </p:clrMapOvr>
  <p:transition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28600" y="1047750"/>
            <a:ext cx="10058283" cy="2685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5111" y="2114550"/>
            <a:ext cx="2935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8.6  </a:t>
            </a:r>
            <a:r>
              <a:rPr lang="zh-CN" altLang="en-US" sz="3600" b="1" dirty="0">
                <a:solidFill>
                  <a:schemeClr val="bg1"/>
                </a:solidFill>
              </a:rPr>
              <a:t>综合应用</a:t>
            </a:r>
          </a:p>
        </p:txBody>
      </p:sp>
    </p:spTree>
    <p:extLst>
      <p:ext uri="{BB962C8B-B14F-4D97-AF65-F5344CB8AC3E}">
        <p14:creationId xmlns:p14="http://schemas.microsoft.com/office/powerpoint/2010/main" val="657143569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NumPy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概述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6469F3-F9CD-43A6-9A5A-E18E84D5E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56403"/>
            <a:ext cx="8534400" cy="190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32235"/>
      </p:ext>
    </p:extLst>
  </p:cSld>
  <p:clrMapOvr>
    <a:masterClrMapping/>
  </p:clrMapOvr>
  <p:transition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6400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学生成绩正态分布示意图 </a:t>
            </a:r>
          </a:p>
        </p:txBody>
      </p:sp>
      <p:pic>
        <p:nvPicPr>
          <p:cNvPr id="19458" name="图片 17">
            <a:extLst>
              <a:ext uri="{FF2B5EF4-FFF2-40B4-BE49-F238E27FC236}">
                <a16:creationId xmlns:a16="http://schemas.microsoft.com/office/drawing/2014/main" id="{B3297B14-0E3C-468A-91FF-73683156B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63687"/>
            <a:ext cx="3733800" cy="3197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256144"/>
      </p:ext>
    </p:extLst>
  </p:cSld>
  <p:clrMapOvr>
    <a:masterClrMapping/>
  </p:clrMapOvr>
  <p:transition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28194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正态分布图</a:t>
            </a:r>
          </a:p>
        </p:txBody>
      </p:sp>
      <p:pic>
        <p:nvPicPr>
          <p:cNvPr id="20482" name="图片 27">
            <a:extLst>
              <a:ext uri="{FF2B5EF4-FFF2-40B4-BE49-F238E27FC236}">
                <a16:creationId xmlns:a16="http://schemas.microsoft.com/office/drawing/2014/main" id="{D0430A66-A0B0-4A0D-B9F0-BD5BDD8D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28750"/>
            <a:ext cx="4648200" cy="342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846270"/>
      </p:ext>
    </p:extLst>
  </p:cSld>
  <p:clrMapOvr>
    <a:masterClrMapping/>
  </p:clrMapOvr>
  <p:transition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灰度图片像素矩阵示意图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Picture 2">
            <a:extLst>
              <a:ext uri="{FF2B5EF4-FFF2-40B4-BE49-F238E27FC236}">
                <a16:creationId xmlns:a16="http://schemas.microsoft.com/office/drawing/2014/main" id="{3B19E4BD-63EE-4744-B505-99690B4E7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65" y="1657350"/>
            <a:ext cx="7000269" cy="2904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763240"/>
      </p:ext>
    </p:extLst>
  </p:cSld>
  <p:clrMapOvr>
    <a:masterClrMapping/>
  </p:clrMapOvr>
  <p:transition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4419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图像的灰度处理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6CDCC5-EAF8-47AF-9ACF-2FD0EA286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504950"/>
            <a:ext cx="7175500" cy="336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76702"/>
      </p:ext>
    </p:extLst>
  </p:cSld>
  <p:clrMapOvr>
    <a:masterClrMapping/>
  </p:clrMapOvr>
  <p:transition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504950"/>
            <a:ext cx="7420771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0692" y="2154021"/>
            <a:ext cx="2008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8.7  </a:t>
            </a:r>
            <a:r>
              <a:rPr lang="zh-CN" altLang="en-US" sz="3600" b="1" dirty="0">
                <a:solidFill>
                  <a:schemeClr val="bg1"/>
                </a:solidFill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541336073"/>
      </p:ext>
    </p:extLst>
  </p:cSld>
  <p:clrMapOvr>
    <a:masterClrMapping/>
  </p:clrMapOvr>
  <p:transition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04950"/>
            <a:ext cx="7543800" cy="2514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通过本章的学习，能够掌握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NumPy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的常用操作，即从数组创建到数组的基本操作和运算。对于数据统计分析来说，这些内容已经足够了；而对于人工智能、机器学习，还需要更加深入地学习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NumPy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相关知识。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439487868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安装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NumPy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模块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B20ECB-1A3D-4923-9B36-7649094E6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1428750"/>
            <a:ext cx="5867400" cy="33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78270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安装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NumPy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模块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C4FE99-D73E-4B0E-B1C1-876FAB9F0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169" y="1428750"/>
            <a:ext cx="5443661" cy="336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28213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数组示意图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图片 43">
            <a:extLst>
              <a:ext uri="{FF2B5EF4-FFF2-40B4-BE49-F238E27FC236}">
                <a16:creationId xmlns:a16="http://schemas.microsoft.com/office/drawing/2014/main" id="{39630951-2C7E-467D-9DC7-122DC7A13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"/>
          <a:stretch>
            <a:fillRect/>
          </a:stretch>
        </p:blipFill>
        <p:spPr bwMode="auto">
          <a:xfrm>
            <a:off x="926901" y="1733550"/>
            <a:ext cx="7290197" cy="292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283616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00150"/>
            <a:ext cx="9371256" cy="25019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7424" y="2154021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8.2  </a:t>
            </a:r>
            <a:r>
              <a:rPr lang="zh-CN" altLang="en-US" sz="3600" b="1" dirty="0">
                <a:solidFill>
                  <a:schemeClr val="bg1"/>
                </a:solidFill>
              </a:rPr>
              <a:t>创建数组</a:t>
            </a:r>
          </a:p>
        </p:txBody>
      </p:sp>
    </p:spTree>
    <p:extLst>
      <p:ext uri="{BB962C8B-B14F-4D97-AF65-F5344CB8AC3E}">
        <p14:creationId xmlns:p14="http://schemas.microsoft.com/office/powerpoint/2010/main" val="914813141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714500" y="1430814"/>
            <a:ext cx="5715000" cy="2281871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创建简单的数组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不同方式创建数组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从数值范围创建数组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生成随机数组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从已有的数组中创建数组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lvl="0">
              <a:defRPr/>
            </a:pPr>
            <a:endParaRPr lang="zh-CN" altLang="en-US" sz="20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8363927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9646"/>
        </a:solidFill>
        <a:ln>
          <a:solidFill>
            <a:srgbClr val="F79646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17921</TotalTime>
  <Words>310</Words>
  <Application>Microsoft Office PowerPoint</Application>
  <PresentationFormat>全屏显示(16:9)</PresentationFormat>
  <Paragraphs>66</Paragraphs>
  <Slides>45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50" baseType="lpstr">
      <vt:lpstr>Arial</vt:lpstr>
      <vt:lpstr>Calibri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申小琦</dc:creator>
  <cp:lastModifiedBy>贾 小龙</cp:lastModifiedBy>
  <cp:revision>1745</cp:revision>
  <cp:lastPrinted>1601-01-01T00:00:00Z</cp:lastPrinted>
  <dcterms:created xsi:type="dcterms:W3CDTF">2014-11-20T08:27:06Z</dcterms:created>
  <dcterms:modified xsi:type="dcterms:W3CDTF">2021-09-16T06:09:55Z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