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29"/>
  </p:notesMasterIdLst>
  <p:handoutMasterIdLst>
    <p:handoutMasterId r:id="rId30"/>
  </p:handoutMasterIdLst>
  <p:sldIdLst>
    <p:sldId id="871" r:id="rId3"/>
    <p:sldId id="681" r:id="rId4"/>
    <p:sldId id="947" r:id="rId5"/>
    <p:sldId id="911" r:id="rId6"/>
    <p:sldId id="686" r:id="rId7"/>
    <p:sldId id="930" r:id="rId8"/>
    <p:sldId id="881" r:id="rId9"/>
    <p:sldId id="931" r:id="rId10"/>
    <p:sldId id="892" r:id="rId11"/>
    <p:sldId id="919" r:id="rId12"/>
    <p:sldId id="920" r:id="rId13"/>
    <p:sldId id="687" r:id="rId14"/>
    <p:sldId id="946" r:id="rId15"/>
    <p:sldId id="921" r:id="rId16"/>
    <p:sldId id="914" r:id="rId17"/>
    <p:sldId id="929" r:id="rId18"/>
    <p:sldId id="922" r:id="rId19"/>
    <p:sldId id="928" r:id="rId20"/>
    <p:sldId id="935" r:id="rId21"/>
    <p:sldId id="934" r:id="rId22"/>
    <p:sldId id="941" r:id="rId23"/>
    <p:sldId id="942" r:id="rId24"/>
    <p:sldId id="688" r:id="rId25"/>
    <p:sldId id="927" r:id="rId26"/>
    <p:sldId id="872" r:id="rId27"/>
    <p:sldId id="902" r:id="rId2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D8A"/>
    <a:srgbClr val="125810"/>
    <a:srgbClr val="F6910A"/>
    <a:srgbClr val="EF6011"/>
    <a:srgbClr val="20A31D"/>
    <a:srgbClr val="990033"/>
    <a:srgbClr val="FF7D7D"/>
    <a:srgbClr val="FF3737"/>
    <a:srgbClr val="FF0000"/>
    <a:srgbClr val="FF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12" autoAdjust="0"/>
    <p:restoredTop sz="92523" autoAdjust="0"/>
  </p:normalViewPr>
  <p:slideViewPr>
    <p:cSldViewPr>
      <p:cViewPr varScale="1">
        <p:scale>
          <a:sx n="93" d="100"/>
          <a:sy n="93" d="100"/>
        </p:scale>
        <p:origin x="102" y="75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135E7B8C-6494-44A5-8D1C-A56E7EA14E4E}" type="datetimeFigureOut">
              <a:rPr lang="zh-CN" altLang="en-US"/>
              <a:pPr>
                <a:defRPr/>
              </a:pPr>
              <a:t>2021-09-15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5603E0E3-A6A5-4248-A7BB-3D0531AB2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428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81DAF6D0-16B2-4DFB-B9CD-777FC0C30284}" type="datetimeFigureOut">
              <a:rPr lang="zh-CN" altLang="en-US"/>
              <a:pPr>
                <a:defRPr/>
              </a:pPr>
              <a:t>2021-09-15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D57F44F4-ED3E-41D0-994F-61CD2CD6D7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281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49297-E2A2-40AF-9E1B-A3EECB6CC5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0215E-09DE-49F6-A899-D0B752F4D8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B94C7-BE1E-41CC-9671-10E08452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178710"/>
      </p:ext>
    </p:extLst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788039"/>
      </p:ext>
    </p:extLst>
  </p:cSld>
  <p:clrMapOvr>
    <a:masterClrMapping/>
  </p:clrMapOvr>
  <p:transition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926404"/>
      </p:ext>
    </p:extLst>
  </p:cSld>
  <p:clrMapOvr>
    <a:masterClrMapping/>
  </p:clrMapOvr>
  <p:transition spd="med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200970"/>
      </p:ext>
    </p:extLst>
  </p:cSld>
  <p:clrMapOvr>
    <a:masterClrMapping/>
  </p:clrMapOvr>
  <p:transition spd="med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042647"/>
      </p:ext>
    </p:extLst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185281"/>
      </p:ext>
    </p:extLst>
  </p:cSld>
  <p:clrMapOvr>
    <a:masterClrMapping/>
  </p:clrMapOvr>
  <p:transition spd="med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881657"/>
      </p:ext>
    </p:extLst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82882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18E83-50D3-4055-A07C-61C0679FC4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509281"/>
      </p:ext>
    </p:extLst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151020"/>
      </p:ext>
    </p:extLst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50792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8C413-D41F-41F4-BA82-338FAF84B1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FE9A0-C1A2-46AB-87DF-2AF345B96B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9FE6A-1826-4FCA-B15C-9DB81D71F4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CF735-0401-4A13-BB22-EE0E128B2C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5DAF0-E06D-4F00-8449-3922B94479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94D9A-770F-4F32-8BC2-E5D497E061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BAA97-851D-4C9E-AFB0-614FC9910A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fld id="{1C0C3990-52CD-4777-978F-F80E115A02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2021-09-15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95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大标题-1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801" y="1642269"/>
            <a:ext cx="9285601" cy="185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Box 4"/>
          <p:cNvSpPr txBox="1">
            <a:spLocks noChangeArrowheads="1"/>
          </p:cNvSpPr>
          <p:nvPr/>
        </p:nvSpPr>
        <p:spPr bwMode="auto">
          <a:xfrm>
            <a:off x="609600" y="2316163"/>
            <a:ext cx="74882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9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章　数据统计分析案例</a:t>
            </a:r>
          </a:p>
        </p:txBody>
      </p:sp>
    </p:spTree>
    <p:extLst>
      <p:ext uri="{BB962C8B-B14F-4D97-AF65-F5344CB8AC3E}">
        <p14:creationId xmlns:p14="http://schemas.microsoft.com/office/powerpoint/2010/main" val="2750754255"/>
      </p:ext>
    </p:extLst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23622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定比分析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16">
            <a:extLst>
              <a:ext uri="{FF2B5EF4-FFF2-40B4-BE49-F238E27FC236}">
                <a16:creationId xmlns:a16="http://schemas.microsoft.com/office/drawing/2014/main" id="{9DC6130A-0BF6-49B6-A53C-F9544545F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67" b="-890"/>
          <a:stretch>
            <a:fillRect/>
          </a:stretch>
        </p:blipFill>
        <p:spPr bwMode="auto">
          <a:xfrm>
            <a:off x="3581400" y="1123950"/>
            <a:ext cx="5077986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5116273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22098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 环比分析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15">
            <a:extLst>
              <a:ext uri="{FF2B5EF4-FFF2-40B4-BE49-F238E27FC236}">
                <a16:creationId xmlns:a16="http://schemas.microsoft.com/office/drawing/2014/main" id="{AD190BC6-5212-4AAF-BE31-25FA91DAD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91" b="-1791"/>
          <a:stretch>
            <a:fillRect/>
          </a:stretch>
        </p:blipFill>
        <p:spPr bwMode="auto">
          <a:xfrm>
            <a:off x="3657600" y="1047750"/>
            <a:ext cx="5090044" cy="3762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0815842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123950"/>
            <a:ext cx="9753600" cy="26040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4351" y="2154021"/>
            <a:ext cx="6641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9.3  </a:t>
            </a:r>
            <a:r>
              <a:rPr lang="zh-CN" altLang="en-US" sz="3600" b="1" dirty="0">
                <a:solidFill>
                  <a:schemeClr val="bg1"/>
                </a:solidFill>
              </a:rPr>
              <a:t>贡献度分析（帕累托法则）</a:t>
            </a:r>
          </a:p>
        </p:txBody>
      </p:sp>
    </p:spTree>
    <p:extLst>
      <p:ext uri="{BB962C8B-B14F-4D97-AF65-F5344CB8AC3E}">
        <p14:creationId xmlns:p14="http://schemas.microsoft.com/office/powerpoint/2010/main" val="2403006717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8">
            <a:extLst>
              <a:ext uri="{FF2B5EF4-FFF2-40B4-BE49-F238E27FC236}">
                <a16:creationId xmlns:a16="http://schemas.microsoft.com/office/drawing/2014/main" id="{DD67EE54-11CF-4E23-BFED-42DB0A722716}"/>
              </a:ext>
            </a:extLst>
          </p:cNvPr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累计贡献率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DC2937D-0750-4383-9395-5530E4DF2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148" y="2092766"/>
            <a:ext cx="5677705" cy="95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855411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输出累计贡献率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B12BFFE-59C7-4C32-9E9D-8BD0F78CA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324" y="971550"/>
            <a:ext cx="3175984" cy="387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793031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60960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产品贡献度分析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图片 17" descr="F:\PythonBooks\Python数据分析从入门到实践\书中截截图\第7章\贡献度分析.png">
            <a:extLst>
              <a:ext uri="{FF2B5EF4-FFF2-40B4-BE49-F238E27FC236}">
                <a16:creationId xmlns:a16="http://schemas.microsoft.com/office/drawing/2014/main" id="{8898E355-B4BF-4D88-BB51-B138D580B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79" b="-879"/>
          <a:stretch>
            <a:fillRect/>
          </a:stretch>
        </p:blipFill>
        <p:spPr bwMode="auto">
          <a:xfrm>
            <a:off x="2057400" y="1434530"/>
            <a:ext cx="4724400" cy="3312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9140416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123950"/>
            <a:ext cx="9753600" cy="26040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15790" y="2154021"/>
            <a:ext cx="3398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9.4  </a:t>
            </a:r>
            <a:r>
              <a:rPr lang="zh-CN" altLang="en-US" sz="3600" b="1" dirty="0">
                <a:solidFill>
                  <a:schemeClr val="bg1"/>
                </a:solidFill>
              </a:rPr>
              <a:t>差异化分析</a:t>
            </a:r>
          </a:p>
        </p:txBody>
      </p:sp>
    </p:spTree>
    <p:extLst>
      <p:ext uri="{BB962C8B-B14F-4D97-AF65-F5344CB8AC3E}">
        <p14:creationId xmlns:p14="http://schemas.microsoft.com/office/powerpoint/2010/main" val="2151499614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男生、女生各科成绩差异分析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图片 2">
            <a:extLst>
              <a:ext uri="{FF2B5EF4-FFF2-40B4-BE49-F238E27FC236}">
                <a16:creationId xmlns:a16="http://schemas.microsoft.com/office/drawing/2014/main" id="{D99FBCB2-51CE-47EC-BCA6-329023A3C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538143"/>
            <a:ext cx="4572000" cy="3243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2928018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123950"/>
            <a:ext cx="9753600" cy="26040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15789" y="2154021"/>
            <a:ext cx="3398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9.5  </a:t>
            </a:r>
            <a:r>
              <a:rPr lang="zh-CN" altLang="en-US" sz="3600" b="1" dirty="0">
                <a:solidFill>
                  <a:schemeClr val="bg1"/>
                </a:solidFill>
              </a:rPr>
              <a:t>相关性分析</a:t>
            </a:r>
          </a:p>
        </p:txBody>
      </p:sp>
    </p:spTree>
    <p:extLst>
      <p:ext uri="{BB962C8B-B14F-4D97-AF65-F5344CB8AC3E}">
        <p14:creationId xmlns:p14="http://schemas.microsoft.com/office/powerpoint/2010/main" val="26034626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费用成本 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图片 3">
            <a:extLst>
              <a:ext uri="{FF2B5EF4-FFF2-40B4-BE49-F238E27FC236}">
                <a16:creationId xmlns:a16="http://schemas.microsoft.com/office/drawing/2014/main" id="{E183B7E9-4466-4D4B-980C-738A1CCC6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895350"/>
            <a:ext cx="1375209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5622087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1406254"/>
            <a:ext cx="8075857" cy="21560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47421" y="2154021"/>
            <a:ext cx="2935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9.1  </a:t>
            </a:r>
            <a:r>
              <a:rPr lang="zh-CN" altLang="en-US" sz="3600" b="1" dirty="0">
                <a:solidFill>
                  <a:schemeClr val="bg1"/>
                </a:solidFill>
              </a:rPr>
              <a:t>对比分析</a:t>
            </a:r>
          </a:p>
        </p:txBody>
      </p:sp>
    </p:spTree>
    <p:extLst>
      <p:ext uri="{BB962C8B-B14F-4D97-AF65-F5344CB8AC3E}">
        <p14:creationId xmlns:p14="http://schemas.microsoft.com/office/powerpoint/2010/main" val="4127094505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72390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广告展现量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图片 18">
            <a:extLst>
              <a:ext uri="{FF2B5EF4-FFF2-40B4-BE49-F238E27FC236}">
                <a16:creationId xmlns:a16="http://schemas.microsoft.com/office/drawing/2014/main" id="{10389D9F-8305-4E99-ACC8-905C7F625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428750"/>
            <a:ext cx="4343400" cy="3515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1357620"/>
      </p:ext>
    </p:extLst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72390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散点图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图片 19">
            <a:extLst>
              <a:ext uri="{FF2B5EF4-FFF2-40B4-BE49-F238E27FC236}">
                <a16:creationId xmlns:a16="http://schemas.microsoft.com/office/drawing/2014/main" id="{45C4BA9A-4D14-4EBD-B417-BDD0E0565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96" b="-1096"/>
          <a:stretch>
            <a:fillRect/>
          </a:stretch>
        </p:blipFill>
        <p:spPr bwMode="auto">
          <a:xfrm>
            <a:off x="2133600" y="1437098"/>
            <a:ext cx="4876800" cy="3417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386168"/>
      </p:ext>
    </p:extLst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72390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各组数据的相关系数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73BB0A0-75FB-4C0D-81D6-807536282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37" y="1766529"/>
            <a:ext cx="8312727" cy="248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650875"/>
      </p:ext>
    </p:extLst>
  </p:cSld>
  <p:clrMapOvr>
    <a:masterClrMapping/>
  </p:clrMapOvr>
  <p:transition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28600" y="1047750"/>
            <a:ext cx="10058283" cy="26853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11844" y="2114550"/>
            <a:ext cx="3861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9.6  </a:t>
            </a:r>
            <a:r>
              <a:rPr lang="zh-CN" altLang="en-US" sz="3600" b="1" dirty="0">
                <a:solidFill>
                  <a:schemeClr val="bg1"/>
                </a:solidFill>
              </a:rPr>
              <a:t>时间序列分析</a:t>
            </a:r>
          </a:p>
        </p:txBody>
      </p:sp>
    </p:spTree>
    <p:extLst>
      <p:ext uri="{BB962C8B-B14F-4D97-AF65-F5344CB8AC3E}">
        <p14:creationId xmlns:p14="http://schemas.microsoft.com/office/powerpoint/2010/main" val="657143569"/>
      </p:ext>
    </p:extLst>
  </p:cSld>
  <p:clrMapOvr>
    <a:masterClrMapping/>
  </p:clrMapOvr>
  <p:transition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48768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 年增长趋势和季节性波动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1D9E6AF-4DFC-4AEA-8912-F6C22B3DC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88" y="1428750"/>
            <a:ext cx="7557025" cy="348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676702"/>
      </p:ext>
    </p:extLst>
  </p:cSld>
  <p:clrMapOvr>
    <a:masterClrMapping/>
  </p:clrMapOvr>
  <p:transition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1504950"/>
            <a:ext cx="7420771" cy="1981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10692" y="2154021"/>
            <a:ext cx="2008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9.7  </a:t>
            </a:r>
            <a:r>
              <a:rPr lang="zh-CN" altLang="en-US" sz="3600" b="1" dirty="0">
                <a:solidFill>
                  <a:schemeClr val="bg1"/>
                </a:solidFill>
              </a:rPr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1541336073"/>
      </p:ext>
    </p:extLst>
  </p:cSld>
  <p:clrMapOvr>
    <a:masterClrMapping/>
  </p:clrMapOvr>
  <p:transition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990600" y="1504950"/>
            <a:ext cx="7543800" cy="2514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本章通过常用的数据分析方法并结合图表，以案例的形式呈现，每一种分析方法都对应一个恰当的分析案例，一张贴切的图表，力求使读者能够真正理解数据分析，并将其应用到实际数据分析工作中。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8">
            <a:extLst>
              <a:ext uri="{FF2B5EF4-FFF2-40B4-BE49-F238E27FC236}">
                <a16:creationId xmlns:a16="http://schemas.microsoft.com/office/drawing/2014/main" id="{DD67EE54-11CF-4E23-BFED-42DB0A722716}"/>
              </a:ext>
            </a:extLst>
          </p:cNvPr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1439487868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990600" y="1504950"/>
            <a:ext cx="7543800" cy="3048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对比分析法是将两个或两个以上的数据进行比较，分析其中的差异，从而揭示这些事物代表的发展变化情况和规律性。</a:t>
            </a:r>
          </a:p>
          <a:p>
            <a:pPr lvl="0"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特点：非常直观地看出事物某方面的变化或差距，而且可以准确、量化地表示出变化的差距是多少。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8">
            <a:extLst>
              <a:ext uri="{FF2B5EF4-FFF2-40B4-BE49-F238E27FC236}">
                <a16:creationId xmlns:a16="http://schemas.microsoft.com/office/drawing/2014/main" id="{DD67EE54-11CF-4E23-BFED-42DB0A722716}"/>
              </a:ext>
            </a:extLst>
          </p:cNvPr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对比分析法</a:t>
            </a:r>
          </a:p>
        </p:txBody>
      </p:sp>
    </p:spTree>
    <p:extLst>
      <p:ext uri="{BB962C8B-B14F-4D97-AF65-F5344CB8AC3E}">
        <p14:creationId xmlns:p14="http://schemas.microsoft.com/office/powerpoint/2010/main" val="946089279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62484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对比分析各品牌销量表现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TOP10</a:t>
            </a:r>
            <a:endParaRPr lang="zh-CN" altLang="en-US" sz="32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图片 12">
            <a:extLst>
              <a:ext uri="{FF2B5EF4-FFF2-40B4-BE49-F238E27FC236}">
                <a16:creationId xmlns:a16="http://schemas.microsoft.com/office/drawing/2014/main" id="{23ABB634-C987-4A84-B485-06316D1CE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75" b="-1775"/>
          <a:stretch>
            <a:fillRect/>
          </a:stretch>
        </p:blipFill>
        <p:spPr bwMode="auto">
          <a:xfrm>
            <a:off x="2480468" y="1446516"/>
            <a:ext cx="4183063" cy="3322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8078270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200150"/>
            <a:ext cx="9371256" cy="25019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57621" y="2154021"/>
            <a:ext cx="5715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9.2  </a:t>
            </a:r>
            <a:r>
              <a:rPr lang="zh-CN" altLang="en-US" sz="3600" b="1" dirty="0">
                <a:solidFill>
                  <a:schemeClr val="bg1"/>
                </a:solidFill>
              </a:rPr>
              <a:t>同比、定比和环比分析</a:t>
            </a:r>
          </a:p>
        </p:txBody>
      </p:sp>
    </p:spTree>
    <p:extLst>
      <p:ext uri="{BB962C8B-B14F-4D97-AF65-F5344CB8AC3E}">
        <p14:creationId xmlns:p14="http://schemas.microsoft.com/office/powerpoint/2010/main" val="914813141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同比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7C46F98-F81F-41DD-88EF-D67AC603C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37" y="1962150"/>
            <a:ext cx="8312727" cy="223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128213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定比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29B26B3-7A1F-4341-AABE-C2CD8356F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37" y="2112770"/>
            <a:ext cx="8312727" cy="213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132235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环比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96C2C64-3E15-49DE-ABA8-A70562DA9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37" y="2101996"/>
            <a:ext cx="8312727" cy="222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83616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60960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同比分析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图片 13">
            <a:extLst>
              <a:ext uri="{FF2B5EF4-FFF2-40B4-BE49-F238E27FC236}">
                <a16:creationId xmlns:a16="http://schemas.microsoft.com/office/drawing/2014/main" id="{CEBB32E1-DEE3-49B9-9577-81C8B4C0F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80" b="-880"/>
          <a:stretch>
            <a:fillRect/>
          </a:stretch>
        </p:blipFill>
        <p:spPr bwMode="auto">
          <a:xfrm>
            <a:off x="3581400" y="1142633"/>
            <a:ext cx="4724400" cy="365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1802569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79646"/>
        </a:solidFill>
        <a:ln>
          <a:solidFill>
            <a:srgbClr val="F79646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0000FF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17941</TotalTime>
  <Words>214</Words>
  <Application>Microsoft Office PowerPoint</Application>
  <PresentationFormat>全屏显示(16:9)</PresentationFormat>
  <Paragraphs>29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0" baseType="lpstr">
      <vt:lpstr>Arial</vt:lpstr>
      <vt:lpstr>Calibri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明日科技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申小琦</dc:creator>
  <cp:lastModifiedBy>贾 小龙</cp:lastModifiedBy>
  <cp:revision>1746</cp:revision>
  <cp:lastPrinted>1601-01-01T00:00:00Z</cp:lastPrinted>
  <dcterms:created xsi:type="dcterms:W3CDTF">2014-11-20T08:27:06Z</dcterms:created>
  <dcterms:modified xsi:type="dcterms:W3CDTF">2021-09-15T02:11:53Z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