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5"/>
  </p:notesMasterIdLst>
  <p:handoutMasterIdLst>
    <p:handoutMasterId r:id="rId136"/>
  </p:handoutMasterIdLst>
  <p:sldIdLst>
    <p:sldId id="256" r:id="rId2"/>
    <p:sldId id="257" r:id="rId3"/>
    <p:sldId id="258" r:id="rId4"/>
    <p:sldId id="259" r:id="rId5"/>
    <p:sldId id="260" r:id="rId6"/>
    <p:sldId id="332" r:id="rId7"/>
    <p:sldId id="261" r:id="rId8"/>
    <p:sldId id="331" r:id="rId9"/>
    <p:sldId id="335" r:id="rId10"/>
    <p:sldId id="333" r:id="rId11"/>
    <p:sldId id="334" r:id="rId12"/>
    <p:sldId id="337" r:id="rId13"/>
    <p:sldId id="341" r:id="rId14"/>
    <p:sldId id="342" r:id="rId15"/>
    <p:sldId id="343" r:id="rId16"/>
    <p:sldId id="330" r:id="rId17"/>
    <p:sldId id="345" r:id="rId18"/>
    <p:sldId id="344" r:id="rId19"/>
    <p:sldId id="262" r:id="rId20"/>
    <p:sldId id="265" r:id="rId21"/>
    <p:sldId id="266" r:id="rId22"/>
    <p:sldId id="352" r:id="rId23"/>
    <p:sldId id="263" r:id="rId24"/>
    <p:sldId id="267" r:id="rId25"/>
    <p:sldId id="268" r:id="rId26"/>
    <p:sldId id="346" r:id="rId27"/>
    <p:sldId id="326" r:id="rId28"/>
    <p:sldId id="270" r:id="rId29"/>
    <p:sldId id="336" r:id="rId30"/>
    <p:sldId id="347" r:id="rId31"/>
    <p:sldId id="349" r:id="rId32"/>
    <p:sldId id="368" r:id="rId33"/>
    <p:sldId id="348" r:id="rId34"/>
    <p:sldId id="353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280" r:id="rId45"/>
    <p:sldId id="356" r:id="rId46"/>
    <p:sldId id="380" r:id="rId47"/>
    <p:sldId id="381" r:id="rId48"/>
    <p:sldId id="271" r:id="rId49"/>
    <p:sldId id="354" r:id="rId50"/>
    <p:sldId id="355" r:id="rId51"/>
    <p:sldId id="357" r:id="rId52"/>
    <p:sldId id="367" r:id="rId53"/>
    <p:sldId id="350" r:id="rId54"/>
    <p:sldId id="351" r:id="rId55"/>
    <p:sldId id="382" r:id="rId56"/>
    <p:sldId id="383" r:id="rId57"/>
    <p:sldId id="269" r:id="rId58"/>
    <p:sldId id="384" r:id="rId59"/>
    <p:sldId id="272" r:id="rId60"/>
    <p:sldId id="273" r:id="rId61"/>
    <p:sldId id="400" r:id="rId62"/>
    <p:sldId id="385" r:id="rId63"/>
    <p:sldId id="276" r:id="rId64"/>
    <p:sldId id="279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366" r:id="rId80"/>
    <p:sldId id="358" r:id="rId81"/>
    <p:sldId id="360" r:id="rId82"/>
    <p:sldId id="361" r:id="rId83"/>
    <p:sldId id="362" r:id="rId84"/>
    <p:sldId id="359" r:id="rId85"/>
    <p:sldId id="363" r:id="rId86"/>
    <p:sldId id="364" r:id="rId87"/>
    <p:sldId id="365" r:id="rId88"/>
    <p:sldId id="281" r:id="rId89"/>
    <p:sldId id="282" r:id="rId90"/>
    <p:sldId id="283" r:id="rId91"/>
    <p:sldId id="284" r:id="rId92"/>
    <p:sldId id="285" r:id="rId93"/>
    <p:sldId id="286" r:id="rId94"/>
    <p:sldId id="287" r:id="rId95"/>
    <p:sldId id="304" r:id="rId96"/>
    <p:sldId id="401" r:id="rId97"/>
    <p:sldId id="329" r:id="rId98"/>
    <p:sldId id="305" r:id="rId99"/>
    <p:sldId id="402" r:id="rId100"/>
    <p:sldId id="403" r:id="rId101"/>
    <p:sldId id="307" r:id="rId102"/>
    <p:sldId id="404" r:id="rId103"/>
    <p:sldId id="327" r:id="rId104"/>
    <p:sldId id="406" r:id="rId105"/>
    <p:sldId id="405" r:id="rId106"/>
    <p:sldId id="328" r:id="rId107"/>
    <p:sldId id="409" r:id="rId108"/>
    <p:sldId id="410" r:id="rId109"/>
    <p:sldId id="309" r:id="rId110"/>
    <p:sldId id="288" r:id="rId111"/>
    <p:sldId id="411" r:id="rId112"/>
    <p:sldId id="289" r:id="rId113"/>
    <p:sldId id="290" r:id="rId114"/>
    <p:sldId id="291" r:id="rId115"/>
    <p:sldId id="413" r:id="rId116"/>
    <p:sldId id="292" r:id="rId117"/>
    <p:sldId id="412" r:id="rId118"/>
    <p:sldId id="323" r:id="rId119"/>
    <p:sldId id="414" r:id="rId120"/>
    <p:sldId id="415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24" r:id="rId131"/>
    <p:sldId id="325" r:id="rId132"/>
    <p:sldId id="302" r:id="rId133"/>
    <p:sldId id="303" r:id="rId1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未命名的章節" id="{A67434EA-A851-42F4-9EB5-30B56F4ACFE5}">
          <p14:sldIdLst>
            <p14:sldId id="256"/>
            <p14:sldId id="257"/>
            <p14:sldId id="258"/>
            <p14:sldId id="259"/>
            <p14:sldId id="260"/>
            <p14:sldId id="332"/>
            <p14:sldId id="261"/>
            <p14:sldId id="331"/>
            <p14:sldId id="335"/>
            <p14:sldId id="333"/>
            <p14:sldId id="334"/>
            <p14:sldId id="330"/>
            <p14:sldId id="262"/>
            <p14:sldId id="265"/>
            <p14:sldId id="266"/>
            <p14:sldId id="263"/>
            <p14:sldId id="267"/>
            <p14:sldId id="268"/>
            <p14:sldId id="326"/>
            <p14:sldId id="270"/>
            <p14:sldId id="336"/>
            <p14:sldId id="269"/>
            <p14:sldId id="280"/>
            <p14:sldId id="271"/>
            <p14:sldId id="272"/>
            <p14:sldId id="273"/>
            <p14:sldId id="276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23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24"/>
            <p14:sldId id="325"/>
            <p14:sldId id="302"/>
            <p14:sldId id="303"/>
            <p14:sldId id="304"/>
            <p14:sldId id="329"/>
            <p14:sldId id="305"/>
            <p14:sldId id="307"/>
            <p14:sldId id="327"/>
            <p14:sldId id="328"/>
            <p14:sldId id="309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CC"/>
    <a:srgbClr val="CC0099"/>
    <a:srgbClr val="9900CC"/>
    <a:srgbClr val="CC66FF"/>
    <a:srgbClr val="008000"/>
    <a:srgbClr val="3333FF"/>
    <a:srgbClr val="CCCCFF"/>
    <a:srgbClr val="FBE5D6"/>
    <a:srgbClr val="BDD7EE"/>
    <a:srgbClr val="F3D2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0187" autoAdjust="0"/>
  </p:normalViewPr>
  <p:slideViewPr>
    <p:cSldViewPr snapToGrid="0">
      <p:cViewPr varScale="1">
        <p:scale>
          <a:sx n="68" d="100"/>
          <a:sy n="68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0296"/>
    </p:cViewPr>
  </p:sorterViewPr>
  <p:notesViewPr>
    <p:cSldViewPr snapToGrid="0">
      <p:cViewPr varScale="1">
        <p:scale>
          <a:sx n="90" d="100"/>
          <a:sy n="90" d="100"/>
        </p:scale>
        <p:origin x="267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B912-6339-47EF-B733-9A114BEF5F8E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8320-428D-44F8-BC05-AB451E0821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502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4847-DEDB-4ED8-A241-3E26F295FA8C}" type="datetimeFigureOut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F22C-31DE-4B64-BADE-26261F70D1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79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676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4AD8-50C4-4572-B8AE-FD5B0BB64D8A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517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754-E793-403F-AF21-93AD6C943E50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721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B08-5DCE-4DDB-BA8A-F854858EE414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0157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297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429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36EB-242E-4F6F-909D-12653E15CE77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2201" y="612166"/>
            <a:ext cx="1099116" cy="5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21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AAEA-49DA-4DA1-BF4C-13D5FCD93C2A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8033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57F-6A00-43BC-B4B7-F146617DC39D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678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3691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387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41B-78E6-4CE0-9A9A-E0F5A2FBCD0A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8443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86C-C5A4-45C4-BEF1-05421A725B11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911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340-58AC-44AD-AB72-52A3B9D05F79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884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8FF4-8397-430C-AA34-3D6ADF2FEA59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232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BF2-AB14-4299-9244-0D0E3DDC918F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933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B8A8-C2F2-4714-86E1-48177C028317}" type="datetime1">
              <a:rPr lang="zh-TW" altLang="en-US" smtClean="0"/>
              <a:pPr/>
              <a:t>2021/3/18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157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gif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12" Type="http://schemas.openxmlformats.org/officeDocument/2006/relationships/image" Target="../media/image1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5.wav"/><Relationship Id="rId11" Type="http://schemas.openxmlformats.org/officeDocument/2006/relationships/image" Target="../media/image18.gif"/><Relationship Id="rId5" Type="http://schemas.openxmlformats.org/officeDocument/2006/relationships/audio" Target="../media/audio4.wav"/><Relationship Id="rId15" Type="http://schemas.openxmlformats.org/officeDocument/2006/relationships/image" Target="../media/image22.gif"/><Relationship Id="rId10" Type="http://schemas.openxmlformats.org/officeDocument/2006/relationships/image" Target="../media/image17.gif"/><Relationship Id="rId4" Type="http://schemas.openxmlformats.org/officeDocument/2006/relationships/audio" Target="../media/audio3.wav"/><Relationship Id="rId9" Type="http://schemas.openxmlformats.org/officeDocument/2006/relationships/image" Target="../media/image16.gif"/><Relationship Id="rId14" Type="http://schemas.openxmlformats.org/officeDocument/2006/relationships/image" Target="../media/image21.gi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image" Target="../media/image16.gif"/><Relationship Id="rId7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7.gif"/><Relationship Id="rId9" Type="http://schemas.openxmlformats.org/officeDocument/2006/relationships/image" Target="../media/image23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1967" y="1446726"/>
            <a:ext cx="5626100" cy="1735137"/>
          </a:xfrm>
        </p:spPr>
        <p:txBody>
          <a:bodyPr>
            <a:noAutofit/>
          </a:bodyPr>
          <a:lstStyle/>
          <a:p>
            <a:pPr algn="l"/>
            <a: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  <a:t>Data </a:t>
            </a:r>
            <a:b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  <a:t>Structures</a:t>
            </a:r>
            <a:endParaRPr lang="zh-TW" altLang="en-US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52" name="副標題 2"/>
          <p:cNvSpPr txBox="1">
            <a:spLocks/>
          </p:cNvSpPr>
          <p:nvPr/>
        </p:nvSpPr>
        <p:spPr>
          <a:xfrm>
            <a:off x="886732" y="3125219"/>
            <a:ext cx="6858000" cy="8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3600" spc="-150" dirty="0" smtClean="0">
                <a:cs typeface="Vrinda" panose="020B0502040204020203" pitchFamily="34" charset="0"/>
              </a:rPr>
              <a:t>CH3 Stacks &amp; Queues </a:t>
            </a:r>
            <a:endParaRPr lang="zh-TW" altLang="en-US" sz="3600" spc="-150" dirty="0">
              <a:cs typeface="Vrinda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1419" y="1447042"/>
            <a:ext cx="3444240" cy="4191000"/>
          </a:xfrm>
          <a:prstGeom prst="rect">
            <a:avLst/>
          </a:prstGeom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911011" y="3982280"/>
            <a:ext cx="4050456" cy="2164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Tai-Lang Jong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Office: Delta 928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Tel: 42577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tljong@mx.nthu.edu.tw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xmlns="" val="9041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157598"/>
          </a:xfrm>
        </p:spPr>
        <p:txBody>
          <a:bodyPr/>
          <a:lstStyle/>
          <a:p>
            <a:r>
              <a:rPr lang="en-US" altLang="zh-TW" dirty="0"/>
              <a:t>Like function templates, class templates are useful when a class defines something that is independent of the data type. </a:t>
            </a:r>
            <a:endParaRPr lang="en-US" altLang="zh-TW" dirty="0" smtClean="0"/>
          </a:p>
          <a:p>
            <a:r>
              <a:rPr lang="en-US" altLang="zh-TW" dirty="0" smtClean="0"/>
              <a:t>Can </a:t>
            </a:r>
            <a:r>
              <a:rPr lang="en-US" altLang="zh-TW" dirty="0"/>
              <a:t>be useful for classes like </a:t>
            </a:r>
            <a:r>
              <a:rPr lang="en-US" altLang="zh-TW" dirty="0" err="1"/>
              <a:t>LinkedList</a:t>
            </a:r>
            <a:r>
              <a:rPr lang="en-US" altLang="zh-TW" dirty="0"/>
              <a:t>, </a:t>
            </a:r>
            <a:r>
              <a:rPr lang="en-US" altLang="zh-TW" dirty="0" err="1"/>
              <a:t>BinaryTree</a:t>
            </a:r>
            <a:r>
              <a:rPr lang="en-US" altLang="zh-TW" dirty="0"/>
              <a:t>, Stack, Queue, Array, etc.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2038" y="3754385"/>
            <a:ext cx="2260042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defTabSz="269875"/>
            <a:r>
              <a:rPr lang="en-US" altLang="zh-TW" sz="1600" dirty="0"/>
              <a:t>#include &lt;</a:t>
            </a:r>
            <a:r>
              <a:rPr lang="en-US" altLang="zh-TW" sz="1600" dirty="0" err="1"/>
              <a:t>iostream</a:t>
            </a:r>
            <a:r>
              <a:rPr lang="en-US" altLang="zh-TW" sz="1600" dirty="0"/>
              <a:t>&gt; </a:t>
            </a:r>
          </a:p>
          <a:p>
            <a:pPr defTabSz="269875"/>
            <a:r>
              <a:rPr lang="en-US" altLang="zh-TW" sz="1600" dirty="0"/>
              <a:t>using namespace </a:t>
            </a:r>
            <a:r>
              <a:rPr lang="en-US" altLang="zh-TW" sz="1600" dirty="0" err="1"/>
              <a:t>std</a:t>
            </a:r>
            <a:r>
              <a:rPr lang="en-US" altLang="zh-TW" sz="1600" dirty="0"/>
              <a:t>; </a:t>
            </a:r>
          </a:p>
          <a:p>
            <a:pPr defTabSz="269875"/>
            <a:endParaRPr lang="en-US" altLang="zh-TW" sz="1600" dirty="0"/>
          </a:p>
          <a:p>
            <a:pPr defTabSz="269875"/>
            <a:r>
              <a:rPr lang="en-US" altLang="zh-TW" sz="1600" b="1" dirty="0"/>
              <a:t>template &lt;</a:t>
            </a:r>
            <a:r>
              <a:rPr lang="en-US" altLang="zh-TW" sz="1600" b="1" dirty="0" err="1"/>
              <a:t>typename</a:t>
            </a:r>
            <a:r>
              <a:rPr lang="en-US" altLang="zh-TW" sz="1600" b="1" dirty="0"/>
              <a:t> T&gt;</a:t>
            </a:r>
            <a:r>
              <a:rPr lang="en-US" altLang="zh-TW" sz="1600" dirty="0"/>
              <a:t> </a:t>
            </a:r>
          </a:p>
          <a:p>
            <a:pPr defTabSz="269875"/>
            <a:r>
              <a:rPr lang="en-US" altLang="zh-TW" sz="1600" b="1" dirty="0"/>
              <a:t>class</a:t>
            </a:r>
            <a:r>
              <a:rPr lang="en-US" altLang="zh-TW" sz="1600" dirty="0"/>
              <a:t> Array { </a:t>
            </a:r>
          </a:p>
          <a:p>
            <a:pPr defTabSz="269875"/>
            <a:r>
              <a:rPr lang="en-US" altLang="zh-TW" sz="1600" dirty="0"/>
              <a:t>private: </a:t>
            </a:r>
          </a:p>
          <a:p>
            <a:pPr defTabSz="269875"/>
            <a:r>
              <a:rPr lang="en-US" altLang="zh-TW" sz="1600" dirty="0"/>
              <a:t>	T *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; </a:t>
            </a:r>
          </a:p>
          <a:p>
            <a:pPr defTabSz="269875"/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size; </a:t>
            </a:r>
          </a:p>
          <a:p>
            <a:pPr defTabSz="269875"/>
            <a:r>
              <a:rPr lang="en-US" altLang="zh-TW" sz="1600" dirty="0"/>
              <a:t>public: </a:t>
            </a:r>
          </a:p>
          <a:p>
            <a:pPr defTabSz="269875"/>
            <a:r>
              <a:rPr lang="en-US" altLang="zh-TW" sz="1600" dirty="0"/>
              <a:t>	Array(T </a:t>
            </a:r>
            <a:r>
              <a:rPr lang="en-US" altLang="zh-TW" sz="1600" dirty="0" err="1"/>
              <a:t>arr</a:t>
            </a:r>
            <a:r>
              <a:rPr lang="en-US" altLang="zh-TW" sz="1600" dirty="0"/>
              <a:t>[],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s); </a:t>
            </a:r>
          </a:p>
          <a:p>
            <a:pPr defTabSz="269875"/>
            <a:r>
              <a:rPr lang="en-US" altLang="zh-TW" sz="1600" dirty="0"/>
              <a:t>	void print(); </a:t>
            </a:r>
          </a:p>
          <a:p>
            <a:pPr defTabSz="269875"/>
            <a:r>
              <a:rPr lang="en-US" altLang="zh-TW" sz="1600" dirty="0"/>
              <a:t>}; </a:t>
            </a:r>
          </a:p>
        </p:txBody>
      </p:sp>
      <p:sp>
        <p:nvSpPr>
          <p:cNvPr id="6" name="矩形 5"/>
          <p:cNvSpPr/>
          <p:nvPr/>
        </p:nvSpPr>
        <p:spPr>
          <a:xfrm>
            <a:off x="2768493" y="3762185"/>
            <a:ext cx="2827176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269875"/>
            <a:r>
              <a:rPr lang="en-US" altLang="zh-TW" sz="1600" b="1" dirty="0"/>
              <a:t>template &lt;</a:t>
            </a:r>
            <a:r>
              <a:rPr lang="en-US" altLang="zh-TW" sz="1600" b="1" dirty="0" err="1"/>
              <a:t>typename</a:t>
            </a:r>
            <a:r>
              <a:rPr lang="en-US" altLang="zh-TW" sz="1600" b="1" dirty="0"/>
              <a:t> T&gt; </a:t>
            </a:r>
          </a:p>
          <a:p>
            <a:pPr defTabSz="269875"/>
            <a:r>
              <a:rPr lang="en-US" altLang="zh-TW" sz="1600" b="1" dirty="0">
                <a:solidFill>
                  <a:srgbClr val="C00000"/>
                </a:solidFill>
              </a:rPr>
              <a:t>Array&lt;T&gt;</a:t>
            </a:r>
            <a:r>
              <a:rPr lang="en-US" altLang="zh-TW" sz="1600" dirty="0"/>
              <a:t>::Array(</a:t>
            </a:r>
            <a:r>
              <a:rPr lang="en-US" altLang="zh-TW" sz="1600" dirty="0">
                <a:solidFill>
                  <a:srgbClr val="0000CC"/>
                </a:solidFill>
              </a:rPr>
              <a:t>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arr</a:t>
            </a:r>
            <a:r>
              <a:rPr lang="en-US" altLang="zh-TW" sz="1600" dirty="0"/>
              <a:t>[],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s) </a:t>
            </a:r>
            <a:endParaRPr lang="en-US" altLang="zh-TW" sz="1600" dirty="0" smtClean="0"/>
          </a:p>
          <a:p>
            <a:pPr defTabSz="269875"/>
            <a:r>
              <a:rPr lang="en-US" altLang="zh-TW" sz="1600" dirty="0" smtClean="0"/>
              <a:t>{ </a:t>
            </a:r>
            <a:endParaRPr lang="en-US" altLang="zh-TW" sz="1600" dirty="0"/>
          </a:p>
          <a:p>
            <a:pPr defTabSz="269875"/>
            <a:r>
              <a:rPr lang="en-US" altLang="zh-TW" sz="1600" dirty="0"/>
              <a:t>	</a:t>
            </a:r>
            <a:r>
              <a:rPr lang="en-US" altLang="zh-TW" sz="1600" dirty="0" err="1" smtClean="0"/>
              <a:t>ptr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= new T[s]; </a:t>
            </a:r>
          </a:p>
          <a:p>
            <a:pPr defTabSz="269875"/>
            <a:r>
              <a:rPr lang="en-US" altLang="zh-TW" sz="1600" dirty="0"/>
              <a:t>	size = s; </a:t>
            </a:r>
          </a:p>
          <a:p>
            <a:pPr defTabSz="269875"/>
            <a:r>
              <a:rPr lang="en-US" altLang="zh-TW" sz="1600" dirty="0"/>
              <a:t>	for(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size;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</a:t>
            </a:r>
          </a:p>
          <a:p>
            <a:pPr defTabSz="269875"/>
            <a:r>
              <a:rPr lang="en-US" altLang="zh-TW" sz="1600" dirty="0"/>
              <a:t>		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 = </a:t>
            </a:r>
            <a:r>
              <a:rPr lang="en-US" altLang="zh-TW" sz="1600" dirty="0" err="1"/>
              <a:t>arr</a:t>
            </a:r>
            <a:r>
              <a:rPr lang="en-US" altLang="zh-TW" sz="1600" dirty="0"/>
              <a:t>[</a:t>
            </a:r>
            <a:r>
              <a:rPr lang="en-US" altLang="zh-TW" sz="1600" dirty="0" err="1"/>
              <a:t>i</a:t>
            </a:r>
            <a:r>
              <a:rPr lang="en-US" altLang="zh-TW" sz="1600" dirty="0"/>
              <a:t>]; </a:t>
            </a:r>
          </a:p>
          <a:p>
            <a:pPr defTabSz="269875"/>
            <a:r>
              <a:rPr lang="en-US" altLang="zh-TW" sz="1600" dirty="0"/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5701429" y="3742850"/>
            <a:ext cx="2888991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269875"/>
            <a:r>
              <a:rPr lang="en-US" altLang="zh-TW" sz="1600" b="1" dirty="0"/>
              <a:t>template &lt;</a:t>
            </a:r>
            <a:r>
              <a:rPr lang="en-US" altLang="zh-TW" sz="1600" b="1" dirty="0" err="1"/>
              <a:t>typename</a:t>
            </a:r>
            <a:r>
              <a:rPr lang="en-US" altLang="zh-TW" sz="1600" b="1" dirty="0"/>
              <a:t> T&gt; </a:t>
            </a:r>
          </a:p>
          <a:p>
            <a:pPr defTabSz="269875"/>
            <a:r>
              <a:rPr lang="en-US" altLang="zh-TW" sz="1600" dirty="0"/>
              <a:t>void </a:t>
            </a:r>
            <a:r>
              <a:rPr lang="en-US" altLang="zh-TW" sz="1600" b="1" dirty="0">
                <a:solidFill>
                  <a:srgbClr val="C00000"/>
                </a:solidFill>
              </a:rPr>
              <a:t>Array&lt;T&gt;</a:t>
            </a:r>
            <a:r>
              <a:rPr lang="en-US" altLang="zh-TW" sz="1600" dirty="0"/>
              <a:t>::print() </a:t>
            </a:r>
            <a:r>
              <a:rPr lang="en-US" altLang="zh-TW" sz="1600" dirty="0" smtClean="0"/>
              <a:t> </a:t>
            </a:r>
            <a:endParaRPr lang="en-US" altLang="zh-TW" sz="1600" dirty="0"/>
          </a:p>
          <a:p>
            <a:pPr defTabSz="269875"/>
            <a:r>
              <a:rPr lang="en-US" altLang="zh-TW" sz="1600" dirty="0" smtClean="0"/>
              <a:t>{    </a:t>
            </a:r>
            <a:r>
              <a:rPr lang="en-US" altLang="zh-TW" sz="1600" dirty="0"/>
              <a:t>for (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size;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</a:t>
            </a:r>
          </a:p>
          <a:p>
            <a:pPr defTabSz="269875"/>
            <a:r>
              <a:rPr lang="en-US" altLang="zh-TW" sz="1600" dirty="0"/>
              <a:t>        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&lt;&lt;" "&lt;&lt;*(</a:t>
            </a:r>
            <a:r>
              <a:rPr lang="en-US" altLang="zh-TW" sz="1600" dirty="0" err="1"/>
              <a:t>ptr</a:t>
            </a:r>
            <a:r>
              <a:rPr lang="en-US" altLang="zh-TW" sz="1600" dirty="0"/>
              <a:t> +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); </a:t>
            </a:r>
          </a:p>
          <a:p>
            <a:pPr defTabSz="269875"/>
            <a:r>
              <a:rPr lang="en-US" altLang="zh-TW" sz="1600" dirty="0"/>
              <a:t>    </a:t>
            </a:r>
            <a:r>
              <a:rPr lang="en-US" altLang="zh-TW" sz="1600" dirty="0" err="1"/>
              <a:t>cout</a:t>
            </a:r>
            <a:r>
              <a:rPr lang="en-US" altLang="zh-TW" sz="1600" dirty="0"/>
              <a:t>&lt;&lt;</a:t>
            </a:r>
            <a:r>
              <a:rPr lang="en-US" altLang="zh-TW" sz="1600" dirty="0" err="1"/>
              <a:t>endl</a:t>
            </a:r>
            <a:r>
              <a:rPr lang="en-US" altLang="zh-TW" sz="1600" dirty="0"/>
              <a:t>; </a:t>
            </a:r>
          </a:p>
          <a:p>
            <a:pPr defTabSz="269875"/>
            <a:r>
              <a:rPr lang="en-US" altLang="zh-TW" sz="1600" dirty="0"/>
              <a:t>} </a:t>
            </a:r>
          </a:p>
          <a:p>
            <a:pPr defTabSz="269875"/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main() { </a:t>
            </a:r>
          </a:p>
          <a:p>
            <a:pPr defTabSz="269875"/>
            <a:r>
              <a:rPr lang="en-US" altLang="zh-TW" sz="1600" dirty="0"/>
              <a:t>	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arr</a:t>
            </a:r>
            <a:r>
              <a:rPr lang="en-US" altLang="zh-TW" sz="1600" dirty="0"/>
              <a:t>[5] = {1, 2, 3, 4, 5}; </a:t>
            </a:r>
          </a:p>
          <a:p>
            <a:pPr defTabSz="269875"/>
            <a:r>
              <a:rPr lang="en-US" altLang="zh-TW" sz="1600" dirty="0"/>
              <a:t>	</a:t>
            </a:r>
            <a:r>
              <a:rPr lang="en-US" altLang="zh-TW" sz="1600" b="1" dirty="0">
                <a:solidFill>
                  <a:srgbClr val="C00000"/>
                </a:solidFill>
              </a:rPr>
              <a:t>Array&lt;</a:t>
            </a:r>
            <a:r>
              <a:rPr lang="en-US" altLang="zh-TW" sz="1600" b="1" dirty="0" err="1">
                <a:solidFill>
                  <a:srgbClr val="C00000"/>
                </a:solidFill>
              </a:rPr>
              <a:t>int</a:t>
            </a:r>
            <a:r>
              <a:rPr lang="en-US" altLang="zh-TW" sz="1600" b="1" dirty="0">
                <a:solidFill>
                  <a:srgbClr val="C00000"/>
                </a:solidFill>
              </a:rPr>
              <a:t>&gt; </a:t>
            </a:r>
            <a:r>
              <a:rPr lang="en-US" altLang="zh-TW" sz="1600" dirty="0"/>
              <a:t>a(</a:t>
            </a:r>
            <a:r>
              <a:rPr lang="en-US" altLang="zh-TW" sz="1600" dirty="0" err="1"/>
              <a:t>arr</a:t>
            </a:r>
            <a:r>
              <a:rPr lang="en-US" altLang="zh-TW" sz="1600" dirty="0"/>
              <a:t>, 5); </a:t>
            </a:r>
          </a:p>
          <a:p>
            <a:pPr defTabSz="269875"/>
            <a:r>
              <a:rPr lang="en-US" altLang="zh-TW" sz="1600" dirty="0"/>
              <a:t>	</a:t>
            </a:r>
            <a:r>
              <a:rPr lang="en-US" altLang="zh-TW" sz="1600" dirty="0" err="1"/>
              <a:t>a.print</a:t>
            </a:r>
            <a:r>
              <a:rPr lang="en-US" altLang="zh-TW" sz="1600" dirty="0"/>
              <a:t>(); </a:t>
            </a:r>
          </a:p>
          <a:p>
            <a:pPr defTabSz="269875"/>
            <a:r>
              <a:rPr lang="en-US" altLang="zh-TW" sz="1600" dirty="0"/>
              <a:t>	return 0; </a:t>
            </a:r>
          </a:p>
          <a:p>
            <a:pPr defTabSz="269875"/>
            <a:r>
              <a:rPr lang="en-US" altLang="zh-TW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8573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Strategy of Searching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As a rat walks through the maze</a:t>
            </a:r>
          </a:p>
          <a:p>
            <a:pPr lvl="1">
              <a:buNone/>
            </a:pPr>
            <a:r>
              <a:rPr lang="en-US" altLang="zh-TW" dirty="0" smtClean="0"/>
              <a:t>(1) He </a:t>
            </a:r>
            <a:r>
              <a:rPr lang="en-US" altLang="zh-TW" dirty="0" smtClean="0">
                <a:solidFill>
                  <a:srgbClr val="C00000"/>
                </a:solidFill>
              </a:rPr>
              <a:t>picks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a valid move </a:t>
            </a:r>
            <a:r>
              <a:rPr lang="en-US" altLang="zh-TW" dirty="0" smtClean="0"/>
              <a:t>from the current position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e.g., starting from north and looking clockwise</a:t>
            </a:r>
          </a:p>
          <a:p>
            <a:pPr lvl="1">
              <a:buNone/>
            </a:pPr>
            <a:r>
              <a:rPr lang="en-US" altLang="zh-TW" dirty="0" smtClean="0"/>
              <a:t>(2) </a:t>
            </a:r>
            <a:r>
              <a:rPr lang="en-US" altLang="zh-TW" dirty="0" smtClean="0">
                <a:solidFill>
                  <a:srgbClr val="C00000"/>
                </a:solidFill>
              </a:rPr>
              <a:t>Put the selected move </a:t>
            </a:r>
            <a:r>
              <a:rPr lang="en-US" altLang="zh-TW" dirty="0" smtClean="0"/>
              <a:t>into a </a:t>
            </a:r>
            <a:r>
              <a:rPr lang="en-US" altLang="zh-TW" dirty="0" smtClean="0">
                <a:solidFill>
                  <a:srgbClr val="C00000"/>
                </a:solidFill>
              </a:rPr>
              <a:t>stack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So that he can return from a dead path</a:t>
            </a:r>
          </a:p>
          <a:p>
            <a:pPr lvl="1">
              <a:buNone/>
            </a:pPr>
            <a:r>
              <a:rPr lang="en-US" altLang="zh-TW" dirty="0" smtClean="0"/>
              <a:t>(3) He </a:t>
            </a:r>
            <a:r>
              <a:rPr lang="en-US" altLang="zh-TW" dirty="0" smtClean="0">
                <a:solidFill>
                  <a:srgbClr val="C00000"/>
                </a:solidFill>
              </a:rPr>
              <a:t>learns not to make the same mistake twice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Avoid getting into a cell visited before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A 2-dimensional array, mark[m+2][p+2] is used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The mark array records the cells visited before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Allowable Moves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4023360" y="1814732"/>
          <a:ext cx="4487592" cy="344658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4234"/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55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333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2954">
                <a:tc gridSpan="2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q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move[q].</a:t>
                      </a:r>
                      <a:r>
                        <a:rPr lang="en-US" sz="2400" kern="100" dirty="0" err="1" smtClean="0">
                          <a:effectLst/>
                        </a:rPr>
                        <a:t>di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smtClean="0">
                          <a:effectLst/>
                        </a:rPr>
                        <a:t>move[q].</a:t>
                      </a:r>
                      <a:r>
                        <a:rPr lang="en-US" sz="2400" kern="100" dirty="0" err="1" smtClean="0">
                          <a:effectLst/>
                        </a:rPr>
                        <a:t>dj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954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−1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0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2954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NE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−1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2954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</a:t>
                      </a:r>
                      <a:endParaRPr lang="zh-TW" sz="24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0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2954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SE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1</a:t>
                      </a:r>
                      <a:endParaRPr lang="zh-TW" sz="24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2954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1</a:t>
                      </a:r>
                      <a:endParaRPr lang="zh-TW" sz="24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 0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2954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SW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1</a:t>
                      </a:r>
                      <a:endParaRPr lang="zh-TW" sz="24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−1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2954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W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0</a:t>
                      </a:r>
                      <a:endParaRPr lang="zh-TW" sz="24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−1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82954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24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NW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−1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−1</a:t>
                      </a:r>
                      <a:endParaRPr lang="zh-TW" sz="24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266091" y="3606446"/>
          <a:ext cx="1961151" cy="1697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37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5371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537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56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NE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56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569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SE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flipV="1">
            <a:off x="2234785" y="4013472"/>
            <a:ext cx="0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 flipV="1">
            <a:off x="2226693" y="3997288"/>
            <a:ext cx="0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1809238" y="4008710"/>
            <a:ext cx="825386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 flipV="1">
            <a:off x="1822092" y="3999186"/>
            <a:ext cx="825386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1379131" y="1654221"/>
            <a:ext cx="1393233" cy="1426598"/>
            <a:chOff x="4741307" y="4284881"/>
            <a:chExt cx="1393233" cy="1426598"/>
          </a:xfrm>
        </p:grpSpPr>
        <p:grpSp>
          <p:nvGrpSpPr>
            <p:cNvPr id="12" name="群組 11"/>
            <p:cNvGrpSpPr/>
            <p:nvPr/>
          </p:nvGrpSpPr>
          <p:grpSpPr>
            <a:xfrm>
              <a:off x="4977619" y="4284881"/>
              <a:ext cx="1156921" cy="461665"/>
              <a:chOff x="5005754" y="542874"/>
              <a:chExt cx="1156921" cy="461665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5005754" y="982395"/>
                <a:ext cx="1156921" cy="503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5430128" y="542874"/>
                <a:ext cx="258404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00CC"/>
                    </a:solidFill>
                  </a:rPr>
                  <a:t>j</a:t>
                </a:r>
                <a:endParaRPr lang="zh-TW" altLang="en-US" sz="2400" dirty="0">
                  <a:solidFill>
                    <a:srgbClr val="0000CC"/>
                  </a:solidFill>
                </a:endParaRPr>
              </a:p>
            </p:txBody>
          </p:sp>
        </p:grpSp>
        <p:grpSp>
          <p:nvGrpSpPr>
            <p:cNvPr id="15" name="群組 14"/>
            <p:cNvGrpSpPr/>
            <p:nvPr/>
          </p:nvGrpSpPr>
          <p:grpSpPr>
            <a:xfrm>
              <a:off x="4741307" y="4726741"/>
              <a:ext cx="255198" cy="984738"/>
              <a:chOff x="4502150" y="1195754"/>
              <a:chExt cx="255198" cy="984738"/>
            </a:xfrm>
          </p:grpSpPr>
          <p:cxnSp>
            <p:nvCxnSpPr>
              <p:cNvPr id="16" name="直線單箭頭接點 15"/>
              <p:cNvCxnSpPr/>
              <p:nvPr/>
            </p:nvCxnSpPr>
            <p:spPr>
              <a:xfrm>
                <a:off x="4754880" y="1195754"/>
                <a:ext cx="0" cy="984738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字方塊 16"/>
              <p:cNvSpPr txBox="1"/>
              <p:nvPr/>
            </p:nvSpPr>
            <p:spPr>
              <a:xfrm>
                <a:off x="4502150" y="1298575"/>
                <a:ext cx="25519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err="1" smtClean="0">
                    <a:solidFill>
                      <a:srgbClr val="0000CC"/>
                    </a:solidFill>
                  </a:rPr>
                  <a:t>i</a:t>
                </a:r>
                <a:endParaRPr lang="zh-TW" altLang="en-US" sz="2400" dirty="0">
                  <a:solidFill>
                    <a:srgbClr val="0000C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489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(Pseudo Code)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4"/>
            <a:ext cx="7886700" cy="81183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The coordinates of the next move is computed by the following data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102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91124" y="2339345"/>
          <a:ext cx="3562351" cy="26415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789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1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91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93511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q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move[q].</a:t>
                      </a:r>
                      <a:r>
                        <a:rPr lang="en-US" sz="2000" kern="100" dirty="0" err="1" smtClean="0">
                          <a:effectLst/>
                        </a:rPr>
                        <a:t>di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</a:rPr>
                        <a:t>move[q].</a:t>
                      </a:r>
                      <a:r>
                        <a:rPr lang="en-US" sz="2000" kern="100" dirty="0" err="1" smtClean="0">
                          <a:effectLst/>
                        </a:rPr>
                        <a:t>dj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−1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0</a:t>
                      </a:r>
                      <a:endParaRPr lang="zh-TW" sz="20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NE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−1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1</a:t>
                      </a:r>
                      <a:endParaRPr lang="zh-TW" sz="20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</a:t>
                      </a:r>
                      <a:endParaRPr lang="zh-TW" sz="20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0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1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SE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1</a:t>
                      </a:r>
                      <a:endParaRPr lang="zh-TW" sz="20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1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1</a:t>
                      </a:r>
                      <a:endParaRPr lang="zh-TW" sz="20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0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SW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1</a:t>
                      </a:r>
                      <a:endParaRPr lang="zh-TW" sz="20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−1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W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0</a:t>
                      </a:r>
                      <a:endParaRPr lang="zh-TW" sz="20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−1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3511">
                <a:tc>
                  <a:txBody>
                    <a:bodyPr/>
                    <a:lstStyle/>
                    <a:p>
                      <a:pPr indent="76200"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NW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−1</a:t>
                      </a:r>
                      <a:endParaRPr lang="zh-TW" sz="20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−1</a:t>
                      </a:r>
                      <a:endParaRPr lang="zh-TW" sz="20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2335237"/>
            <a:ext cx="4534193" cy="4201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Offsets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dj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directions {N, NE, E, SE, S, SW, W, NW};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Offsets move[8];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Items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  <a:endParaRPr lang="zh-TW" alt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10800" y="5055432"/>
          <a:ext cx="1715154" cy="1602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1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 flipV="1">
            <a:off x="7060107" y="5462457"/>
            <a:ext cx="0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rot="5400000" flipV="1">
            <a:off x="7052015" y="5446273"/>
            <a:ext cx="0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634560" y="5457695"/>
            <a:ext cx="825386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5400000" flipV="1">
            <a:off x="6647414" y="5448171"/>
            <a:ext cx="825386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965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103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1384555"/>
            <a:ext cx="7886700" cy="5336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initialize a stack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remember the point to retract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 the starting point, (0, 1, E), to the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(the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is not empty) {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there are still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unexplored points</a:t>
            </a:r>
            <a:endParaRPr lang="en-US" altLang="zh-TW" sz="16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j,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 the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top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of the stack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remove the top of the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(there are more move from 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j)){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(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g, h) =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nextPoint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j),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((g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m) &amp;&amp; (h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p))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success;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((!maze [g][h])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(!mark [g][h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]))</a:t>
            </a: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(</a:t>
            </a:r>
            <a:r>
              <a:rPr lang="en-US" altLang="zh-TW" sz="1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US" altLang="zh-TW" sz="1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TW" sz="1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to the stack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prepare for a dead end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= (g, h, N);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move to (g, h), start from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mark[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][j] = 1;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"No path in maze." &lt;&lt;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284101" y="5132019"/>
            <a:ext cx="3083064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Each position can be visited at most once.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At most eight valid moves from each position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 O(size of the array) time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1186453" y="4095907"/>
            <a:ext cx="0" cy="12469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725474" y="2410690"/>
            <a:ext cx="0" cy="33855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944628" y="3105937"/>
            <a:ext cx="0" cy="247114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762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latin typeface="+mn-lt"/>
              </a:rPr>
              <a:t>Use a Stack to Keep Pass History</a:t>
            </a:r>
            <a:endParaRPr lang="zh-TW" altLang="en-US" b="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00759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What is the maximal size of the stack?</a:t>
            </a:r>
          </a:p>
          <a:p>
            <a:pPr lvl="1"/>
            <a:r>
              <a:rPr lang="en-US" altLang="zh-TW" dirty="0" smtClean="0"/>
              <a:t>A maze is represented by a two dimensional array maze[m][p]</a:t>
            </a:r>
          </a:p>
          <a:p>
            <a:pPr lvl="1"/>
            <a:r>
              <a:rPr lang="en-US" altLang="zh-TW" dirty="0" smtClean="0"/>
              <a:t>Since each position is visited at most once, </a:t>
            </a:r>
            <a:r>
              <a:rPr lang="en-US" altLang="zh-TW" dirty="0" smtClean="0">
                <a:solidFill>
                  <a:srgbClr val="0000CC"/>
                </a:solidFill>
              </a:rPr>
              <a:t>at most </a:t>
            </a:r>
            <a:r>
              <a:rPr lang="en-US" altLang="zh-TW" dirty="0" err="1" smtClean="0">
                <a:solidFill>
                  <a:srgbClr val="0000CC"/>
                </a:solidFill>
              </a:rPr>
              <a:t>m×p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elements can be placed in the stack</a:t>
            </a:r>
          </a:p>
          <a:p>
            <a:endParaRPr lang="en-US" altLang="zh-TW" b="1" i="1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61182" y="3967088"/>
            <a:ext cx="326243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900CC"/>
            </a:solidFill>
          </a:ln>
        </p:spPr>
        <p:txBody>
          <a:bodyPr wrap="none" rtlCol="0">
            <a:spAutoFit/>
          </a:bodyPr>
          <a:lstStyle/>
          <a:p>
            <a:pPr>
              <a:buNone/>
              <a:tabLst>
                <a:tab pos="365125" algn="l"/>
              </a:tabLst>
            </a:pP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y;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dir;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Item 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mazestack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[m*p];</a:t>
            </a:r>
            <a:endParaRPr lang="zh-TW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83724" y="3964743"/>
            <a:ext cx="3570208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900CC"/>
            </a:solidFill>
          </a:ln>
        </p:spPr>
        <p:txBody>
          <a:bodyPr wrap="none" rtlCol="0">
            <a:spAutoFit/>
          </a:bodyPr>
          <a:lstStyle/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#include &lt;stack&gt;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x;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y;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 dir;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} Item;</a:t>
            </a:r>
          </a:p>
          <a:p>
            <a:pPr>
              <a:buNone/>
              <a:tabLst>
                <a:tab pos="365125" algn="l"/>
              </a:tabLst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stack&lt;Item&gt; 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mazestack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zh-TW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105</a:t>
            </a:fld>
            <a:endParaRPr lang="zh-TW" altLang="en-US"/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920" y="1262578"/>
            <a:ext cx="2697132" cy="211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7098" y="1303099"/>
            <a:ext cx="5247772" cy="3564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639" y="3619869"/>
            <a:ext cx="2322050" cy="240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95422" y="6035041"/>
            <a:ext cx="342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stack right before success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05910" y="5092505"/>
            <a:ext cx="555673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Complete path:</a:t>
            </a:r>
          </a:p>
          <a:p>
            <a:r>
              <a:rPr lang="en-US" altLang="zh-TW" sz="2000" b="1" dirty="0" smtClean="0"/>
              <a:t>(3, 3) ← (3, 2, E) ← (2, 1, SE) ← (1, 2, SW) ← (1, 1, E)</a:t>
            </a:r>
            <a:endParaRPr lang="zh-TW" altLang="en-US" sz="2000" b="1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28650" y="365126"/>
            <a:ext cx="7886700" cy="1019429"/>
          </a:xfrm>
          <a:prstGeom prst="rect">
            <a:avLst/>
          </a:prstGeom>
        </p:spPr>
        <p:txBody>
          <a:bodyPr/>
          <a:lstStyle/>
          <a:p>
            <a:r>
              <a:rPr lang="en-US" altLang="zh-TW" sz="4400" dirty="0" smtClean="0"/>
              <a:t>Example: A </a:t>
            </a:r>
            <a:r>
              <a:rPr lang="en-US" altLang="zh-TW" sz="4400" dirty="0" err="1" smtClean="0"/>
              <a:t>Mazing</a:t>
            </a:r>
            <a:r>
              <a:rPr lang="en-US" altLang="zh-TW" sz="4400" dirty="0" smtClean="0"/>
              <a:t> Problem</a:t>
            </a:r>
            <a:endParaRPr lang="zh-TW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 (Pseudo Code)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106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1384555"/>
            <a:ext cx="7886700" cy="5336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driver()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findPath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(0, 1))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“Success"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"No path in maze." &lt;&lt;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findPath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j)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find a path starting from (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(all eight directions) {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explore all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directions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(g, h) = 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j) + direction;</a:t>
            </a:r>
            <a:b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((g == m) &amp;&amp; (h == p))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((!maze [g][h]) &amp;&amp; (!mark [g][h]))</a:t>
            </a: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findPath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(g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keep finding a path… 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false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91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3.16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107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1384555"/>
            <a:ext cx="7886700" cy="53369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void</a:t>
            </a:r>
            <a:r>
              <a:rPr lang="en-US" altLang="zh-TW" sz="2000" dirty="0" smtClean="0"/>
              <a:t> Path(</a:t>
            </a:r>
            <a:r>
              <a:rPr lang="en-US" altLang="zh-TW" sz="2000" b="1" dirty="0" smtClean="0"/>
              <a:t>const</a:t>
            </a:r>
            <a:r>
              <a:rPr lang="en-US" altLang="zh-TW" sz="2000" dirty="0" smtClean="0"/>
              <a:t>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m, </a:t>
            </a:r>
            <a:r>
              <a:rPr lang="en-US" altLang="zh-TW" sz="2000" b="1" dirty="0" smtClean="0"/>
              <a:t>const</a:t>
            </a:r>
            <a:r>
              <a:rPr lang="en-US" altLang="zh-TW" sz="2000" dirty="0" smtClean="0"/>
              <a:t>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p)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 smtClean="0"/>
              <a:t>// </a:t>
            </a:r>
            <a:r>
              <a:rPr lang="zh-TW" altLang="zh-TW" sz="2000" dirty="0" smtClean="0"/>
              <a:t>輸出迷宮的一個路徑（如果有的話）； </a:t>
            </a:r>
            <a:r>
              <a:rPr lang="en-US" altLang="zh-TW" sz="2000" dirty="0" smtClean="0"/>
              <a:t>maze[0][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= maze[m+1][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]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/>
              <a:t>//</a:t>
            </a:r>
            <a:r>
              <a:rPr lang="en-US" altLang="zh-TW" sz="2000" baseline="30000" dirty="0" smtClean="0"/>
              <a:t>  </a:t>
            </a:r>
            <a:r>
              <a:rPr lang="en-US" altLang="zh-TW" sz="2000" dirty="0" smtClean="0"/>
              <a:t>maze[j][0] = maze[j][p+1] = 1, 0 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p+1, 0 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ym typeface="Symbol"/>
              </a:rPr>
              <a:t></a:t>
            </a:r>
            <a:r>
              <a:rPr lang="en-US" altLang="zh-TW" sz="2000" dirty="0" smtClean="0"/>
              <a:t> m+1</a:t>
            </a:r>
            <a:r>
              <a:rPr lang="zh-TW" altLang="zh-TW" sz="2000" dirty="0" smtClean="0"/>
              <a:t>。</a:t>
            </a:r>
            <a:endParaRPr lang="en-US" altLang="zh-TW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smtClean="0"/>
              <a:t>// </a:t>
            </a:r>
            <a:r>
              <a:rPr lang="zh-TW" altLang="zh-TW" sz="2000" dirty="0" smtClean="0"/>
              <a:t>從</a:t>
            </a:r>
            <a:r>
              <a:rPr lang="en-US" altLang="zh-TW" sz="2000" dirty="0" smtClean="0"/>
              <a:t> (1, 1) </a:t>
            </a:r>
            <a:r>
              <a:rPr lang="zh-TW" altLang="zh-TW" sz="2000" dirty="0" smtClean="0"/>
              <a:t>開始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smtClean="0"/>
              <a:t>mark[1][1] = 1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smtClean="0"/>
              <a:t>Stack&lt;Items&gt; stack(m*p)</a:t>
            </a:r>
            <a:r>
              <a:rPr lang="en-US" altLang="zh-TW" sz="2000" b="1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       Items temp(1, 1, E)</a:t>
            </a:r>
            <a:r>
              <a:rPr lang="en-US" altLang="zh-TW" sz="2000" b="1" dirty="0" smtClean="0"/>
              <a:t>;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dirty="0" smtClean="0"/>
              <a:t>// </a:t>
            </a:r>
            <a:r>
              <a:rPr lang="zh-TW" altLang="zh-TW" sz="2000" dirty="0" smtClean="0"/>
              <a:t>設定 </a:t>
            </a:r>
            <a:r>
              <a:rPr lang="en-US" altLang="zh-TW" sz="2000" dirty="0" err="1" smtClean="0"/>
              <a:t>temp.x</a:t>
            </a:r>
            <a:r>
              <a:rPr lang="zh-TW" altLang="zh-TW" sz="2000" dirty="0" smtClean="0"/>
              <a:t>、</a:t>
            </a:r>
            <a:r>
              <a:rPr lang="en-US" altLang="zh-TW" sz="2000" dirty="0" err="1" smtClean="0"/>
              <a:t>temp.y</a:t>
            </a:r>
            <a:r>
              <a:rPr lang="zh-TW" altLang="zh-TW" sz="2000" dirty="0" smtClean="0"/>
              <a:t>、與</a:t>
            </a:r>
            <a:r>
              <a:rPr lang="en-US" altLang="zh-TW" sz="2000" dirty="0" smtClean="0"/>
              <a:t>temp.dir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Stack.Push</a:t>
            </a:r>
            <a:r>
              <a:rPr lang="en-US" altLang="zh-TW" sz="2000" dirty="0" smtClean="0"/>
              <a:t>(temp)</a:t>
            </a:r>
            <a:r>
              <a:rPr lang="en-US" altLang="zh-TW" sz="2000" b="1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/>
              <a:t>      while</a:t>
            </a:r>
            <a:r>
              <a:rPr lang="en-US" altLang="zh-TW" sz="2000" dirty="0" smtClean="0"/>
              <a:t> (!</a:t>
            </a:r>
            <a:r>
              <a:rPr lang="en-US" altLang="zh-TW" sz="2000" dirty="0" err="1" smtClean="0"/>
              <a:t>stack.IsEmpty</a:t>
            </a:r>
            <a:r>
              <a:rPr lang="en-US" altLang="zh-TW" sz="2000" dirty="0" smtClean="0"/>
              <a:t>( 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      { // </a:t>
            </a:r>
            <a:r>
              <a:rPr lang="zh-TW" altLang="zh-TW" sz="2000" dirty="0" smtClean="0"/>
              <a:t>堆疊不是空的</a:t>
            </a:r>
            <a:endParaRPr lang="en-US" altLang="zh-TW" sz="2000" dirty="0" smtClean="0"/>
          </a:p>
          <a:p>
            <a:pPr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TW" sz="2000" dirty="0" smtClean="0"/>
              <a:t>temp = </a:t>
            </a:r>
            <a:r>
              <a:rPr lang="en-US" altLang="zh-TW" sz="2000" dirty="0" err="1" smtClean="0"/>
              <a:t>stack.Top</a:t>
            </a:r>
            <a:r>
              <a:rPr lang="en-US" altLang="zh-TW" sz="2000" dirty="0" smtClean="0"/>
              <a:t>( )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>
              <a:buNone/>
            </a:pPr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stack.Pop</a:t>
            </a:r>
            <a:r>
              <a:rPr lang="en-US" altLang="zh-TW" sz="2000" dirty="0" smtClean="0"/>
              <a:t>( 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// </a:t>
            </a:r>
            <a:r>
              <a:rPr lang="zh-TW" altLang="zh-TW" sz="2000" dirty="0" smtClean="0"/>
              <a:t>彈出</a:t>
            </a:r>
          </a:p>
          <a:p>
            <a:pPr>
              <a:buNone/>
            </a:pPr>
            <a:r>
              <a:rPr lang="en-US" altLang="zh-TW" sz="2000" b="1" dirty="0" smtClean="0"/>
              <a:t>		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temp.x</a:t>
            </a:r>
            <a:r>
              <a:rPr lang="en-US" altLang="zh-TW" sz="2000" dirty="0" smtClean="0"/>
              <a:t>;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j = </a:t>
            </a:r>
            <a:r>
              <a:rPr lang="en-US" altLang="zh-TW" sz="2000" dirty="0" err="1" smtClean="0"/>
              <a:t>temp.y</a:t>
            </a:r>
            <a:r>
              <a:rPr lang="en-US" altLang="zh-TW" sz="2000" dirty="0" smtClean="0"/>
              <a:t>;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d = temp.dir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91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108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28650" y="182880"/>
            <a:ext cx="7886700" cy="6538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2000" b="1" dirty="0" smtClean="0"/>
              <a:t>while</a:t>
            </a:r>
            <a:r>
              <a:rPr lang="en-US" altLang="zh-TW" sz="2000" dirty="0" smtClean="0"/>
              <a:t> (d &lt; 8)  // </a:t>
            </a:r>
            <a:r>
              <a:rPr lang="zh-TW" altLang="zh-TW" sz="2000" dirty="0" smtClean="0"/>
              <a:t>往前移動</a:t>
            </a:r>
            <a:endParaRPr lang="en-US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{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    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g =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+ move[d].</a:t>
            </a:r>
            <a:r>
              <a:rPr lang="en-US" altLang="zh-TW" sz="2000" dirty="0" err="1" smtClean="0"/>
              <a:t>di</a:t>
            </a:r>
            <a:r>
              <a:rPr lang="en-US" altLang="zh-TW" sz="2000" dirty="0" smtClean="0"/>
              <a:t>;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h = j + move[d].</a:t>
            </a:r>
            <a:r>
              <a:rPr lang="en-US" altLang="zh-TW" sz="2000" dirty="0" err="1" smtClean="0"/>
              <a:t>dj</a:t>
            </a:r>
            <a:r>
              <a:rPr lang="en-US" altLang="zh-TW" sz="2000" dirty="0" smtClean="0"/>
              <a:t>;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</a:t>
            </a:r>
            <a:r>
              <a:rPr lang="en-US" altLang="zh-TW" sz="2000" b="1" dirty="0" smtClean="0"/>
              <a:t>     if </a:t>
            </a:r>
            <a:r>
              <a:rPr lang="en-US" altLang="zh-TW" sz="2000" dirty="0" smtClean="0"/>
              <a:t>((g = = m) &amp;&amp; (h = = p)) { // </a:t>
            </a:r>
            <a:r>
              <a:rPr lang="zh-TW" altLang="zh-TW" sz="2000" dirty="0" smtClean="0"/>
              <a:t>抵達出口</a:t>
            </a:r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 		     {</a:t>
            </a:r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	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stack; // </a:t>
            </a:r>
            <a:r>
              <a:rPr lang="zh-TW" altLang="zh-TW" sz="2000" dirty="0" smtClean="0"/>
              <a:t>輸出路徑</a:t>
            </a:r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	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&lt;&lt; " " &lt;&lt; j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dirty="0" smtClean="0"/>
              <a:t>; // </a:t>
            </a:r>
            <a:r>
              <a:rPr lang="zh-TW" altLang="zh-TW" sz="2000" dirty="0" smtClean="0"/>
              <a:t>路徑上的上兩個方塊</a:t>
            </a:r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	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m &lt;&lt; " " &lt;&lt; p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dirty="0" smtClean="0"/>
              <a:t>; 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return</a:t>
            </a:r>
            <a:r>
              <a:rPr lang="en-US" altLang="zh-TW" sz="2000" dirty="0" smtClean="0"/>
              <a:t>;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     } 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</a:t>
            </a:r>
            <a:r>
              <a:rPr lang="en-US" altLang="zh-TW" sz="2000" b="1" dirty="0" smtClean="0"/>
              <a:t>     if </a:t>
            </a:r>
            <a:r>
              <a:rPr lang="en-US" altLang="zh-TW" sz="2000" dirty="0" smtClean="0"/>
              <a:t>((!maze [g ][h]) &amp;&amp; (!mark [g ][h]))   // </a:t>
            </a:r>
            <a:r>
              <a:rPr lang="zh-TW" altLang="zh-TW" sz="2000" dirty="0" smtClean="0"/>
              <a:t>新位置</a:t>
            </a:r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     {	mark[g][h] = 1;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	</a:t>
            </a:r>
            <a:r>
              <a:rPr lang="en-US" altLang="zh-TW" sz="2000" dirty="0" err="1" smtClean="0"/>
              <a:t>temp.x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; </a:t>
            </a:r>
            <a:r>
              <a:rPr lang="en-US" altLang="zh-TW" sz="2000" dirty="0" err="1" smtClean="0"/>
              <a:t>temp.y</a:t>
            </a:r>
            <a:r>
              <a:rPr lang="en-US" altLang="zh-TW" sz="2000" dirty="0" smtClean="0"/>
              <a:t> = j; temp.dir = d+1;//try new direction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	</a:t>
            </a:r>
            <a:r>
              <a:rPr lang="en-US" altLang="zh-TW" sz="2000" dirty="0" err="1" smtClean="0"/>
              <a:t>stack.Push</a:t>
            </a:r>
            <a:r>
              <a:rPr lang="en-US" altLang="zh-TW" sz="2000" dirty="0" smtClean="0"/>
              <a:t>(temp); // </a:t>
            </a:r>
            <a:r>
              <a:rPr lang="zh-TW" altLang="zh-TW" sz="2000" dirty="0" smtClean="0"/>
              <a:t>加入堆疊</a:t>
            </a:r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	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 = g; j = h; d = N; // </a:t>
            </a:r>
            <a:r>
              <a:rPr lang="zh-TW" altLang="zh-TW" sz="2000" dirty="0" smtClean="0"/>
              <a:t>移到</a:t>
            </a:r>
            <a:r>
              <a:rPr lang="en-US" altLang="zh-TW" sz="2000" dirty="0" smtClean="0"/>
              <a:t> (g, h)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     } </a:t>
            </a:r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     </a:t>
            </a:r>
            <a:r>
              <a:rPr lang="en-US" altLang="zh-TW" sz="2000" b="1" dirty="0" smtClean="0"/>
              <a:t>else</a:t>
            </a:r>
            <a:r>
              <a:rPr lang="en-US" altLang="zh-TW" sz="2000" dirty="0" smtClean="0"/>
              <a:t> d++; // </a:t>
            </a:r>
            <a:r>
              <a:rPr lang="zh-TW" altLang="zh-TW" sz="2000" dirty="0" smtClean="0"/>
              <a:t>試下一個方向</a:t>
            </a:r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	}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  }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	 </a:t>
            </a:r>
            <a:r>
              <a:rPr lang="en-US" altLang="zh-TW" sz="2000" b="1" dirty="0" err="1" smtClean="0"/>
              <a:t>cout</a:t>
            </a:r>
            <a:r>
              <a:rPr lang="en-US" altLang="zh-TW" sz="2000" dirty="0" smtClean="0"/>
              <a:t> &lt;&lt; "No path in maze." &lt;&lt; </a:t>
            </a:r>
            <a:r>
              <a:rPr lang="en-US" altLang="zh-TW" sz="2000" b="1" dirty="0" err="1" smtClean="0"/>
              <a:t>endl</a:t>
            </a:r>
            <a:r>
              <a:rPr lang="en-US" altLang="zh-TW" sz="2000" dirty="0" smtClean="0"/>
              <a:t>;</a:t>
            </a:r>
            <a:endParaRPr lang="zh-TW" altLang="zh-TW" sz="2000" dirty="0" smtClean="0"/>
          </a:p>
          <a:p>
            <a:pPr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TW" sz="2000" dirty="0" smtClean="0"/>
              <a:t>}</a:t>
            </a:r>
            <a:endParaRPr lang="zh-TW" altLang="zh-TW" sz="2000" dirty="0" smtClean="0"/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911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Provided by C++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509333"/>
            <a:ext cx="3896458" cy="5100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rgbClr val="7030A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zh-TW" sz="1600" b="1" dirty="0">
                <a:solidFill>
                  <a:srgbClr val="7030A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US" altLang="zh-TW" sz="1600" dirty="0">
                <a:solidFill>
                  <a:srgbClr val="7030A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&lt;stack</a:t>
            </a:r>
            <a:r>
              <a:rPr lang="en-US" altLang="zh-TW" sz="1600" dirty="0" smtClean="0">
                <a:solidFill>
                  <a:srgbClr val="7030A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using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namespace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</a:t>
            </a:r>
            <a:r>
              <a:rPr lang="en-US" altLang="zh-TW" sz="1600" b="1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5;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++){    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.push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.empty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.size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 "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TW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791370" y="2212477"/>
            <a:ext cx="1588567" cy="1801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1 0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66307" y="184314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output</a:t>
            </a:r>
            <a:endParaRPr lang="zh-TW" altLang="en-US" b="1" dirty="0"/>
          </a:p>
        </p:txBody>
      </p:sp>
      <p:sp>
        <p:nvSpPr>
          <p:cNvPr id="9" name="矩形 8"/>
          <p:cNvSpPr/>
          <p:nvPr/>
        </p:nvSpPr>
        <p:spPr>
          <a:xfrm>
            <a:off x="4525108" y="5136935"/>
            <a:ext cx="4661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/>
              <a:t>Reference of STL's Stack</a:t>
            </a:r>
          </a:p>
          <a:p>
            <a:r>
              <a:rPr lang="en-US" altLang="zh-TW" sz="1600" dirty="0" smtClean="0"/>
              <a:t>http</a:t>
            </a:r>
            <a:r>
              <a:rPr lang="en-US" altLang="zh-TW" sz="1600" dirty="0"/>
              <a:t>://en.cppreference.com/w/cpp/container/stack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5880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91662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More </a:t>
            </a:r>
            <a:r>
              <a:rPr lang="en-US" altLang="zh-TW" dirty="0"/>
              <a:t>than one arguments to </a:t>
            </a:r>
            <a:r>
              <a:rPr lang="en-US" altLang="zh-TW" dirty="0" smtClean="0"/>
              <a:t>templates</a:t>
            </a:r>
          </a:p>
          <a:p>
            <a:r>
              <a:rPr lang="en-US" altLang="zh-TW" dirty="0" smtClean="0"/>
              <a:t>Specify default value to template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225770" y="2568595"/>
            <a:ext cx="436337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defTabSz="269875"/>
            <a:r>
              <a:rPr lang="en-US" altLang="zh-TW" dirty="0"/>
              <a:t>#include&lt;</a:t>
            </a:r>
            <a:r>
              <a:rPr lang="en-US" altLang="zh-TW" dirty="0" err="1"/>
              <a:t>iostream</a:t>
            </a:r>
            <a:r>
              <a:rPr lang="en-US" altLang="zh-TW" dirty="0"/>
              <a:t>&gt; </a:t>
            </a:r>
          </a:p>
          <a:p>
            <a:pPr defTabSz="269875"/>
            <a:r>
              <a:rPr lang="en-US" altLang="zh-TW" dirty="0"/>
              <a:t>using namespace </a:t>
            </a:r>
            <a:r>
              <a:rPr lang="en-US" altLang="zh-TW" dirty="0" err="1"/>
              <a:t>std</a:t>
            </a:r>
            <a:r>
              <a:rPr lang="en-US" altLang="zh-TW" dirty="0"/>
              <a:t>; </a:t>
            </a:r>
          </a:p>
          <a:p>
            <a:pPr defTabSz="269875"/>
            <a:r>
              <a:rPr lang="en-US" altLang="zh-TW" b="1" dirty="0" smtClean="0"/>
              <a:t>template&lt;class </a:t>
            </a:r>
            <a:r>
              <a:rPr lang="en-US" altLang="zh-TW" b="1" dirty="0"/>
              <a:t>T, class </a:t>
            </a:r>
            <a:r>
              <a:rPr lang="en-US" altLang="zh-TW" b="1" dirty="0" smtClean="0"/>
              <a:t>U </a:t>
            </a:r>
            <a:r>
              <a:rPr lang="en-US" altLang="zh-TW" b="1" dirty="0" smtClean="0">
                <a:solidFill>
                  <a:srgbClr val="C00000"/>
                </a:solidFill>
              </a:rPr>
              <a:t>= char</a:t>
            </a:r>
            <a:r>
              <a:rPr lang="en-US" altLang="zh-TW" b="1" dirty="0" smtClean="0"/>
              <a:t>&gt; </a:t>
            </a:r>
            <a:endParaRPr lang="en-US" altLang="zh-TW" b="1" dirty="0"/>
          </a:p>
          <a:p>
            <a:pPr defTabSz="269875"/>
            <a:r>
              <a:rPr lang="en-US" altLang="zh-TW" dirty="0"/>
              <a:t>class A { </a:t>
            </a:r>
          </a:p>
          <a:p>
            <a:pPr defTabSz="269875"/>
            <a:r>
              <a:rPr lang="en-US" altLang="zh-TW" dirty="0" smtClean="0"/>
              <a:t>	T </a:t>
            </a:r>
            <a:r>
              <a:rPr lang="en-US" altLang="zh-TW" dirty="0"/>
              <a:t>x; </a:t>
            </a:r>
          </a:p>
          <a:p>
            <a:pPr defTabSz="269875"/>
            <a:r>
              <a:rPr lang="en-US" altLang="zh-TW" dirty="0"/>
              <a:t>	U y; </a:t>
            </a:r>
          </a:p>
          <a:p>
            <a:pPr defTabSz="269875"/>
            <a:r>
              <a:rPr lang="en-US" altLang="zh-TW" dirty="0"/>
              <a:t>public: </a:t>
            </a:r>
          </a:p>
          <a:p>
            <a:pPr defTabSz="269875"/>
            <a:r>
              <a:rPr lang="en-US" altLang="zh-TW" dirty="0"/>
              <a:t>	A() { </a:t>
            </a:r>
            <a:r>
              <a:rPr lang="en-US" altLang="zh-TW" dirty="0" err="1"/>
              <a:t>cout</a:t>
            </a:r>
            <a:r>
              <a:rPr lang="en-US" altLang="zh-TW" dirty="0"/>
              <a:t>&lt;&lt;"Constructor Called"&lt;&lt;</a:t>
            </a:r>
            <a:r>
              <a:rPr lang="en-US" altLang="zh-TW" dirty="0" err="1"/>
              <a:t>endl</a:t>
            </a:r>
            <a:r>
              <a:rPr lang="en-US" altLang="zh-TW" dirty="0"/>
              <a:t>; } </a:t>
            </a:r>
          </a:p>
          <a:p>
            <a:pPr defTabSz="269875"/>
            <a:r>
              <a:rPr lang="en-US" altLang="zh-TW" dirty="0"/>
              <a:t>}; </a:t>
            </a:r>
          </a:p>
          <a:p>
            <a:pPr defTabSz="269875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/>
              <a:t>main() { </a:t>
            </a:r>
          </a:p>
          <a:p>
            <a:pPr defTabSz="269875"/>
            <a:r>
              <a:rPr lang="en-US" altLang="zh-TW" dirty="0" smtClean="0"/>
              <a:t>	</a:t>
            </a:r>
            <a:r>
              <a:rPr lang="en-US" altLang="zh-TW" b="1" dirty="0" smtClean="0"/>
              <a:t>A&lt;char</a:t>
            </a:r>
            <a:r>
              <a:rPr lang="en-US" altLang="zh-TW" b="1" dirty="0"/>
              <a:t>, char&gt; </a:t>
            </a:r>
            <a:r>
              <a:rPr lang="en-US" altLang="zh-TW" dirty="0"/>
              <a:t>a; </a:t>
            </a:r>
            <a:r>
              <a:rPr lang="en-US" altLang="zh-TW" dirty="0" smtClean="0"/>
              <a:t>  A&lt;char&gt; b;</a:t>
            </a:r>
            <a:endParaRPr lang="en-US" altLang="zh-TW" dirty="0"/>
          </a:p>
          <a:p>
            <a:pPr defTabSz="269875"/>
            <a:r>
              <a:rPr lang="en-US" altLang="zh-TW" dirty="0" smtClean="0"/>
              <a:t>	</a:t>
            </a:r>
            <a:r>
              <a:rPr lang="en-US" altLang="zh-TW" b="1" dirty="0" smtClean="0"/>
              <a:t>A&lt;</a:t>
            </a:r>
            <a:r>
              <a:rPr lang="en-US" altLang="zh-TW" b="1" dirty="0" err="1" smtClean="0"/>
              <a:t>int</a:t>
            </a:r>
            <a:r>
              <a:rPr lang="en-US" altLang="zh-TW" b="1" dirty="0"/>
              <a:t>, double&gt; </a:t>
            </a:r>
            <a:r>
              <a:rPr lang="en-US" altLang="zh-TW" dirty="0" smtClean="0"/>
              <a:t>c; </a:t>
            </a:r>
            <a:endParaRPr lang="en-US" altLang="zh-TW" dirty="0"/>
          </a:p>
          <a:p>
            <a:pPr defTabSz="269875"/>
            <a:r>
              <a:rPr lang="en-US" altLang="zh-TW" dirty="0" smtClean="0"/>
              <a:t>	return </a:t>
            </a:r>
            <a:r>
              <a:rPr lang="en-US" altLang="zh-TW" dirty="0"/>
              <a:t>0; </a:t>
            </a:r>
          </a:p>
          <a:p>
            <a:pPr defTabSz="269875"/>
            <a:r>
              <a:rPr lang="en-US" altLang="zh-TW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177147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3.1 Templates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3.2 The stack ADT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3.3 The queue ADT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3.4 Subtyping and inheritance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3.5 A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mazing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problem</a:t>
            </a: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3.6 </a:t>
            </a:r>
            <a:r>
              <a:rPr lang="en-US" altLang="zh-TW" b="1" dirty="0">
                <a:solidFill>
                  <a:srgbClr val="7030A0"/>
                </a:solidFill>
              </a:rPr>
              <a:t>Evaluation of expressions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593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Types of Expression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63332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Arithmetic Expression</a:t>
            </a:r>
          </a:p>
          <a:p>
            <a:pPr lvl="1"/>
            <a:r>
              <a:rPr lang="en-US" altLang="zh-TW" dirty="0" smtClean="0"/>
              <a:t>For example: X = A/B – (C + D * E – A * C)</a:t>
            </a:r>
          </a:p>
          <a:p>
            <a:pPr lvl="1"/>
            <a:r>
              <a:rPr lang="en-US" altLang="zh-TW" dirty="0" smtClean="0"/>
              <a:t>The evaluation of this expression is critical in enabling high level programming</a:t>
            </a:r>
          </a:p>
          <a:p>
            <a:pPr lvl="1"/>
            <a:r>
              <a:rPr lang="en-US" altLang="zh-TW" dirty="0" smtClean="0"/>
              <a:t>An expression consists of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C00000"/>
                </a:solidFill>
              </a:rPr>
              <a:t>Operands</a:t>
            </a:r>
            <a:r>
              <a:rPr lang="en-US" altLang="zh-TW" dirty="0" smtClean="0"/>
              <a:t>: A, B, C, D, 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C00000"/>
                </a:solidFill>
              </a:rPr>
              <a:t>Operator</a:t>
            </a:r>
            <a:r>
              <a:rPr lang="en-US" altLang="zh-TW" dirty="0" smtClean="0"/>
              <a:t>: plus, minus, multiply, and divide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b="1" dirty="0" smtClean="0">
                <a:solidFill>
                  <a:srgbClr val="C00000"/>
                </a:solidFill>
              </a:rPr>
              <a:t>Delimiter</a:t>
            </a:r>
            <a:r>
              <a:rPr lang="en-US" altLang="zh-TW" dirty="0" smtClean="0"/>
              <a:t>: like parenthesis “(“, “)”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Boolean Expression (relational + logical + compound)</a:t>
            </a:r>
          </a:p>
          <a:p>
            <a:pPr lvl="1"/>
            <a:r>
              <a:rPr lang="en-US" altLang="zh-TW" dirty="0" smtClean="0"/>
              <a:t>The result is TRUE or FALSE</a:t>
            </a:r>
          </a:p>
          <a:p>
            <a:pPr lvl="1"/>
            <a:r>
              <a:rPr lang="en-US" altLang="zh-TW" dirty="0" smtClean="0"/>
              <a:t>Use relational and logical operators</a:t>
            </a:r>
          </a:p>
          <a:p>
            <a:pPr lvl="2"/>
            <a:r>
              <a:rPr lang="en-US" altLang="zh-TW" b="1" dirty="0" smtClean="0"/>
              <a:t>Relational operator</a:t>
            </a:r>
            <a:r>
              <a:rPr lang="en-US" altLang="zh-TW" dirty="0" smtClean="0"/>
              <a:t>: &lt;, &lt;=, &gt;, &gt;=, ==, !=,</a:t>
            </a:r>
          </a:p>
          <a:p>
            <a:pPr lvl="2"/>
            <a:r>
              <a:rPr lang="en-US" altLang="zh-TW" b="1" dirty="0" smtClean="0"/>
              <a:t>Logical operator</a:t>
            </a:r>
            <a:r>
              <a:rPr lang="en-US" altLang="zh-TW" dirty="0" smtClean="0"/>
              <a:t>: &amp;&amp;, ||, 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</a:t>
            </a:r>
            <a:r>
              <a:rPr lang="en-US" altLang="zh-TW" dirty="0" smtClean="0"/>
              <a:t>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905535"/>
          </a:xfrm>
        </p:spPr>
        <p:txBody>
          <a:bodyPr>
            <a:normAutofit lnSpcReduction="10000"/>
          </a:bodyPr>
          <a:lstStyle/>
          <a:p>
            <a:r>
              <a:rPr lang="pt-BR" altLang="zh-TW" dirty="0" smtClean="0"/>
              <a:t>Arithmetic expressions </a:t>
            </a:r>
          </a:p>
          <a:p>
            <a:pPr lvl="1"/>
            <a:r>
              <a:rPr lang="pt-BR" altLang="zh-TW" dirty="0" smtClean="0"/>
              <a:t>X </a:t>
            </a:r>
            <a:r>
              <a:rPr lang="pt-BR" altLang="zh-TW" dirty="0"/>
              <a:t>= </a:t>
            </a:r>
            <a:r>
              <a:rPr lang="pt-BR" altLang="zh-TW" dirty="0" smtClean="0"/>
              <a:t>(A </a:t>
            </a:r>
            <a:r>
              <a:rPr lang="pt-BR" altLang="zh-TW" dirty="0"/>
              <a:t>/ </a:t>
            </a:r>
            <a:r>
              <a:rPr lang="pt-BR" altLang="zh-TW" dirty="0" smtClean="0"/>
              <a:t>B) </a:t>
            </a:r>
            <a:r>
              <a:rPr lang="pt-BR" altLang="zh-TW" dirty="0"/>
              <a:t>– C + D * E – A * </a:t>
            </a:r>
            <a:r>
              <a:rPr lang="pt-BR" altLang="zh-TW" dirty="0" smtClean="0"/>
              <a:t>C</a:t>
            </a:r>
          </a:p>
          <a:p>
            <a:r>
              <a:rPr lang="pt-BR" altLang="zh-TW" dirty="0"/>
              <a:t>Boolean expressions</a:t>
            </a:r>
          </a:p>
          <a:p>
            <a:pPr lvl="1"/>
            <a:r>
              <a:rPr lang="pt-BR" altLang="zh-TW" dirty="0"/>
              <a:t>X = (A == B) || !(C&gt;D) </a:t>
            </a:r>
          </a:p>
          <a:p>
            <a:r>
              <a:rPr lang="pt-BR" altLang="zh-TW" dirty="0" smtClean="0"/>
              <a:t>Expressions are made up of</a:t>
            </a:r>
          </a:p>
          <a:p>
            <a:pPr lvl="1"/>
            <a:r>
              <a:rPr lang="pt-BR" altLang="zh-TW" dirty="0" smtClean="0">
                <a:solidFill>
                  <a:srgbClr val="FF0000"/>
                </a:solidFill>
              </a:rPr>
              <a:t>Operands</a:t>
            </a:r>
            <a:r>
              <a:rPr lang="pt-BR" altLang="zh-TW" dirty="0" smtClean="0"/>
              <a:t>: A, B, C, D, E</a:t>
            </a:r>
            <a:endParaRPr lang="pt-BR" altLang="zh-TW" dirty="0"/>
          </a:p>
          <a:p>
            <a:pPr lvl="1"/>
            <a:r>
              <a:rPr lang="pt-BR" altLang="zh-TW" dirty="0" smtClean="0">
                <a:solidFill>
                  <a:srgbClr val="FF0000"/>
                </a:solidFill>
              </a:rPr>
              <a:t>Operators</a:t>
            </a:r>
            <a:r>
              <a:rPr lang="pt-BR" altLang="zh-TW" dirty="0" smtClean="0"/>
              <a:t>:</a:t>
            </a:r>
          </a:p>
          <a:p>
            <a:pPr lvl="2"/>
            <a:r>
              <a:rPr lang="pt-BR" altLang="zh-TW" sz="2200" dirty="0" smtClean="0"/>
              <a:t>Binary arithmatic </a:t>
            </a:r>
            <a:r>
              <a:rPr lang="pt-BR" altLang="zh-TW" sz="2200" dirty="0" smtClean="0">
                <a:solidFill>
                  <a:srgbClr val="7030A0"/>
                </a:solidFill>
              </a:rPr>
              <a:t>operators</a:t>
            </a:r>
            <a:r>
              <a:rPr lang="pt-BR" altLang="zh-TW" sz="2200" dirty="0" smtClean="0"/>
              <a:t>: +, -, *, /, %</a:t>
            </a:r>
          </a:p>
          <a:p>
            <a:pPr lvl="2"/>
            <a:r>
              <a:rPr lang="pt-BR" altLang="zh-TW" sz="2200" dirty="0" smtClean="0"/>
              <a:t>Unary </a:t>
            </a:r>
            <a:r>
              <a:rPr lang="pt-BR" altLang="zh-TW" sz="2200" dirty="0"/>
              <a:t>arithmatic </a:t>
            </a:r>
            <a:r>
              <a:rPr lang="pt-BR" altLang="zh-TW" sz="2200" dirty="0" smtClean="0">
                <a:solidFill>
                  <a:srgbClr val="7030A0"/>
                </a:solidFill>
              </a:rPr>
              <a:t>operators</a:t>
            </a:r>
            <a:r>
              <a:rPr lang="pt-BR" altLang="zh-TW" sz="2200" dirty="0" smtClean="0"/>
              <a:t>: -   </a:t>
            </a:r>
          </a:p>
          <a:p>
            <a:pPr lvl="2"/>
            <a:r>
              <a:rPr lang="pt-BR" altLang="zh-TW" sz="2200" dirty="0" smtClean="0"/>
              <a:t>Relational </a:t>
            </a:r>
            <a:r>
              <a:rPr lang="pt-BR" altLang="zh-TW" sz="2200" dirty="0" smtClean="0">
                <a:solidFill>
                  <a:srgbClr val="7030A0"/>
                </a:solidFill>
              </a:rPr>
              <a:t>operators</a:t>
            </a:r>
            <a:r>
              <a:rPr lang="pt-BR" altLang="zh-TW" sz="2200" dirty="0" smtClean="0"/>
              <a:t>: &lt;, &lt;=, ==, !=, &gt;=, &gt;</a:t>
            </a:r>
          </a:p>
          <a:p>
            <a:pPr lvl="2"/>
            <a:r>
              <a:rPr lang="pt-BR" altLang="zh-TW" sz="2200" dirty="0"/>
              <a:t>Binary </a:t>
            </a:r>
            <a:r>
              <a:rPr lang="pt-BR" altLang="zh-TW" sz="2200" dirty="0" smtClean="0"/>
              <a:t>logical </a:t>
            </a:r>
            <a:r>
              <a:rPr lang="pt-BR" altLang="zh-TW" sz="2200" dirty="0" smtClean="0">
                <a:solidFill>
                  <a:srgbClr val="7030A0"/>
                </a:solidFill>
              </a:rPr>
              <a:t>operators</a:t>
            </a:r>
            <a:r>
              <a:rPr lang="pt-BR" altLang="zh-TW" sz="2200" dirty="0" smtClean="0"/>
              <a:t>: &amp;&amp;, || </a:t>
            </a:r>
          </a:p>
          <a:p>
            <a:pPr lvl="2"/>
            <a:r>
              <a:rPr lang="pt-BR" altLang="zh-TW" sz="2200" dirty="0" smtClean="0"/>
              <a:t>Unary logical </a:t>
            </a:r>
            <a:r>
              <a:rPr lang="pt-BR" altLang="zh-TW" sz="2200" dirty="0" smtClean="0">
                <a:solidFill>
                  <a:srgbClr val="7030A0"/>
                </a:solidFill>
              </a:rPr>
              <a:t>operators</a:t>
            </a:r>
            <a:r>
              <a:rPr lang="pt-BR" altLang="zh-TW" sz="2200" dirty="0" smtClean="0"/>
              <a:t>: !</a:t>
            </a:r>
          </a:p>
          <a:p>
            <a:pPr lvl="1"/>
            <a:r>
              <a:rPr lang="pt-BR" altLang="zh-TW" dirty="0">
                <a:solidFill>
                  <a:srgbClr val="FF0000"/>
                </a:solidFill>
              </a:rPr>
              <a:t>Delimiters</a:t>
            </a:r>
            <a:r>
              <a:rPr lang="pt-BR" altLang="zh-TW" dirty="0"/>
              <a:t>:  </a:t>
            </a:r>
            <a:r>
              <a:rPr lang="pt-BR" altLang="zh-TW" dirty="0" smtClean="0"/>
              <a:t>(, )</a:t>
            </a:r>
            <a:endParaRPr lang="pt-BR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768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 of Expressions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8065184" cy="4863332"/>
          </a:xfrm>
        </p:spPr>
        <p:txBody>
          <a:bodyPr>
            <a:normAutofit fontScale="92500" lnSpcReduction="10000"/>
          </a:bodyPr>
          <a:lstStyle/>
          <a:p>
            <a:r>
              <a:rPr lang="pt-BR" altLang="zh-TW" sz="3000" dirty="0" smtClean="0"/>
              <a:t>Let's focus on an arithmetic expression </a:t>
            </a:r>
            <a:endParaRPr lang="pt-BR" altLang="zh-TW" sz="3000" dirty="0"/>
          </a:p>
          <a:p>
            <a:pPr lvl="1"/>
            <a:r>
              <a:rPr lang="pt-BR" altLang="zh-TW" sz="2600" dirty="0"/>
              <a:t>X = </a:t>
            </a:r>
            <a:r>
              <a:rPr lang="pt-BR" altLang="zh-TW" sz="2600" dirty="0" smtClean="0"/>
              <a:t>A </a:t>
            </a:r>
            <a:r>
              <a:rPr lang="pt-BR" altLang="zh-TW" sz="2600" dirty="0"/>
              <a:t>/ </a:t>
            </a:r>
            <a:r>
              <a:rPr lang="pt-BR" altLang="zh-TW" sz="2600" dirty="0" smtClean="0"/>
              <a:t>B </a:t>
            </a:r>
            <a:r>
              <a:rPr lang="pt-BR" altLang="zh-TW" sz="2600" dirty="0"/>
              <a:t>– C + D * E – A * </a:t>
            </a:r>
            <a:r>
              <a:rPr lang="pt-BR" altLang="zh-TW" sz="2600" dirty="0" smtClean="0"/>
              <a:t>C</a:t>
            </a:r>
          </a:p>
          <a:p>
            <a:pPr lvl="4">
              <a:buNone/>
            </a:pPr>
            <a:endParaRPr lang="pt-BR" altLang="zh-TW" dirty="0"/>
          </a:p>
          <a:p>
            <a:r>
              <a:rPr lang="pt-BR" altLang="zh-TW" sz="3000" dirty="0" smtClean="0">
                <a:solidFill>
                  <a:srgbClr val="FF0000"/>
                </a:solidFill>
              </a:rPr>
              <a:t>Order</a:t>
            </a:r>
            <a:r>
              <a:rPr lang="pt-BR" altLang="zh-TW" sz="3000" dirty="0" smtClean="0">
                <a:solidFill>
                  <a:srgbClr val="7030A0"/>
                </a:solidFill>
              </a:rPr>
              <a:t> </a:t>
            </a:r>
            <a:r>
              <a:rPr lang="pt-BR" altLang="zh-TW" sz="3000" dirty="0" smtClean="0"/>
              <a:t>of evaluation matters </a:t>
            </a:r>
          </a:p>
          <a:p>
            <a:pPr lvl="1"/>
            <a:r>
              <a:rPr lang="pt-BR" altLang="zh-TW" dirty="0" smtClean="0"/>
              <a:t>Let </a:t>
            </a:r>
            <a:r>
              <a:rPr lang="pt-BR" altLang="zh-TW" dirty="0"/>
              <a:t>A = 4, B = C = 2, D = E = 3</a:t>
            </a:r>
          </a:p>
          <a:p>
            <a:pPr lvl="1"/>
            <a:r>
              <a:rPr lang="en-US" altLang="zh-TW" sz="2600" dirty="0" smtClean="0"/>
              <a:t>Interpretation 1:  </a:t>
            </a:r>
          </a:p>
          <a:p>
            <a:pPr lvl="1">
              <a:buNone/>
            </a:pPr>
            <a:r>
              <a:rPr lang="en-US" altLang="zh-TW" dirty="0" smtClean="0"/>
              <a:t>         </a:t>
            </a:r>
            <a:r>
              <a:rPr lang="en-US" altLang="zh-TW" sz="2600" dirty="0" smtClean="0"/>
              <a:t>((</a:t>
            </a:r>
            <a:r>
              <a:rPr lang="en-US" altLang="zh-TW" sz="2600" dirty="0"/>
              <a:t>4/2)–2)+(3*3)–(4*2) = 0 + 9 – 8 = </a:t>
            </a:r>
            <a:r>
              <a:rPr lang="en-US" altLang="zh-TW" sz="2600" dirty="0">
                <a:solidFill>
                  <a:srgbClr val="0000CC"/>
                </a:solidFill>
              </a:rPr>
              <a:t>1</a:t>
            </a:r>
          </a:p>
          <a:p>
            <a:pPr lvl="1"/>
            <a:r>
              <a:rPr lang="en-US" altLang="zh-TW" sz="2600" dirty="0" smtClean="0"/>
              <a:t>Interpretation 2:  </a:t>
            </a:r>
          </a:p>
          <a:p>
            <a:pPr lvl="1">
              <a:buNone/>
            </a:pPr>
            <a:r>
              <a:rPr lang="en-US" altLang="zh-TW" dirty="0" smtClean="0"/>
              <a:t>         </a:t>
            </a:r>
            <a:r>
              <a:rPr lang="en-US" altLang="zh-TW" sz="2600" dirty="0" smtClean="0"/>
              <a:t>(</a:t>
            </a:r>
            <a:r>
              <a:rPr lang="en-US" altLang="zh-TW" sz="2600" dirty="0"/>
              <a:t>4/(2–2+3))*(3–4)*2 = (4/3)*(–1)*2 = </a:t>
            </a:r>
            <a:r>
              <a:rPr lang="en-US" altLang="zh-TW" sz="2600" dirty="0">
                <a:solidFill>
                  <a:srgbClr val="0000CC"/>
                </a:solidFill>
              </a:rPr>
              <a:t>-2.666…</a:t>
            </a:r>
            <a:endParaRPr lang="zh-TW" altLang="en-US" sz="2600" dirty="0">
              <a:solidFill>
                <a:srgbClr val="0000CC"/>
              </a:solidFill>
            </a:endParaRPr>
          </a:p>
          <a:p>
            <a:pPr lvl="3"/>
            <a:endParaRPr lang="en-US" altLang="zh-TW" dirty="0" smtClean="0"/>
          </a:p>
          <a:p>
            <a:r>
              <a:rPr lang="en-US" altLang="zh-TW" sz="3000" dirty="0" smtClean="0"/>
              <a:t>How can computers uniquely define the order of evaluation of an expression? </a:t>
            </a:r>
          </a:p>
          <a:p>
            <a:pPr>
              <a:buNone/>
            </a:pPr>
            <a:r>
              <a:rPr lang="en-US" altLang="zh-TW" sz="3000" dirty="0" smtClean="0"/>
              <a:t>   </a:t>
            </a:r>
            <a:r>
              <a:rPr lang="en-US" altLang="zh-TW" sz="3000" dirty="0" smtClean="0">
                <a:solidFill>
                  <a:srgbClr val="FF0000"/>
                </a:solidFill>
              </a:rPr>
              <a:t>operator precedence (priority) rule </a:t>
            </a:r>
            <a:r>
              <a:rPr lang="en-US" altLang="zh-TW" sz="3000" dirty="0" smtClean="0"/>
              <a:t>+ </a:t>
            </a:r>
            <a:r>
              <a:rPr lang="en-US" altLang="zh-TW" sz="3000" dirty="0" smtClean="0">
                <a:solidFill>
                  <a:srgbClr val="FF0000"/>
                </a:solidFill>
              </a:rPr>
              <a:t>associative rule</a:t>
            </a:r>
            <a:endParaRPr lang="zh-TW" altLang="en-US" sz="3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236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of Operators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114</a:t>
            </a:fld>
            <a:endParaRPr lang="zh-TW" altLang="en-US"/>
          </a:p>
        </p:txBody>
      </p:sp>
      <p:pic>
        <p:nvPicPr>
          <p:cNvPr id="157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889" y="1382778"/>
            <a:ext cx="6481342" cy="463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文字方塊 21"/>
          <p:cNvSpPr txBox="1"/>
          <p:nvPr/>
        </p:nvSpPr>
        <p:spPr>
          <a:xfrm>
            <a:off x="914404" y="5978769"/>
            <a:ext cx="72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Evaluation of operators of the same priority will proceed from left to right, e.g., A/B*C → (A/B) * 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787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1555266" y="3733083"/>
            <a:ext cx="6505616" cy="1012374"/>
            <a:chOff x="1555262" y="4985084"/>
            <a:chExt cx="6505616" cy="1012374"/>
          </a:xfrm>
        </p:grpSpPr>
        <p:sp>
          <p:nvSpPr>
            <p:cNvPr id="14" name="圓角矩形 13"/>
            <p:cNvSpPr/>
            <p:nvPr/>
          </p:nvSpPr>
          <p:spPr>
            <a:xfrm>
              <a:off x="5539782" y="5677025"/>
              <a:ext cx="246184" cy="304800"/>
            </a:xfrm>
            <a:prstGeom prst="roundRect">
              <a:avLst>
                <a:gd name="adj" fmla="val 3718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圓角矩形 12"/>
            <p:cNvSpPr/>
            <p:nvPr/>
          </p:nvSpPr>
          <p:spPr>
            <a:xfrm>
              <a:off x="4495568" y="5692658"/>
              <a:ext cx="246184" cy="304800"/>
            </a:xfrm>
            <a:prstGeom prst="roundRect">
              <a:avLst>
                <a:gd name="adj" fmla="val 3718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2320078" y="5677026"/>
              <a:ext cx="578338" cy="304800"/>
            </a:xfrm>
            <a:prstGeom prst="roundRect">
              <a:avLst>
                <a:gd name="adj" fmla="val 3718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555262" y="5677026"/>
              <a:ext cx="578338" cy="304800"/>
            </a:xfrm>
            <a:prstGeom prst="roundRect">
              <a:avLst>
                <a:gd name="adj" fmla="val 3718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5632666" y="5123584"/>
              <a:ext cx="2428212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900" dirty="0" smtClean="0">
                  <a:solidFill>
                    <a:schemeClr val="accent6">
                      <a:lumMod val="75000"/>
                    </a:schemeClr>
                  </a:solidFill>
                </a:rPr>
                <a:t>'/' and '*' win</a:t>
              </a:r>
              <a:endParaRPr lang="zh-TW" altLang="en-US" sz="1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08068" y="4985084"/>
              <a:ext cx="273298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900" dirty="0">
                  <a:solidFill>
                    <a:schemeClr val="accent6">
                      <a:lumMod val="75000"/>
                    </a:schemeClr>
                  </a:solidFill>
                </a:rPr>
                <a:t>Two operators compete for one operand </a:t>
              </a:r>
              <a:endParaRPr lang="zh-TW" altLang="en-US" sz="19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2160523" y="5332701"/>
              <a:ext cx="447545" cy="320430"/>
            </a:xfrm>
            <a:custGeom>
              <a:avLst/>
              <a:gdLst>
                <a:gd name="connsiteX0" fmla="*/ 0 w 234461"/>
                <a:gd name="connsiteY0" fmla="*/ 320430 h 320430"/>
                <a:gd name="connsiteX1" fmla="*/ 85969 w 234461"/>
                <a:gd name="connsiteY1" fmla="*/ 62523 h 320430"/>
                <a:gd name="connsiteX2" fmla="*/ 234461 w 234461"/>
                <a:gd name="connsiteY2" fmla="*/ 0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461" h="320430">
                  <a:moveTo>
                    <a:pt x="0" y="320430"/>
                  </a:moveTo>
                  <a:cubicBezTo>
                    <a:pt x="23446" y="218179"/>
                    <a:pt x="46892" y="115928"/>
                    <a:pt x="85969" y="62523"/>
                  </a:cubicBezTo>
                  <a:cubicBezTo>
                    <a:pt x="125046" y="9118"/>
                    <a:pt x="234461" y="0"/>
                    <a:pt x="234461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4667445" y="5332701"/>
              <a:ext cx="895155" cy="320430"/>
            </a:xfrm>
            <a:custGeom>
              <a:avLst/>
              <a:gdLst>
                <a:gd name="connsiteX0" fmla="*/ 0 w 234461"/>
                <a:gd name="connsiteY0" fmla="*/ 320430 h 320430"/>
                <a:gd name="connsiteX1" fmla="*/ 85969 w 234461"/>
                <a:gd name="connsiteY1" fmla="*/ 62523 h 320430"/>
                <a:gd name="connsiteX2" fmla="*/ 234461 w 234461"/>
                <a:gd name="connsiteY2" fmla="*/ 0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461" h="320430">
                  <a:moveTo>
                    <a:pt x="0" y="320430"/>
                  </a:moveTo>
                  <a:cubicBezTo>
                    <a:pt x="23446" y="218179"/>
                    <a:pt x="46892" y="115928"/>
                    <a:pt x="85969" y="62523"/>
                  </a:cubicBezTo>
                  <a:cubicBezTo>
                    <a:pt x="125046" y="9118"/>
                    <a:pt x="234461" y="0"/>
                    <a:pt x="234461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5544546" y="5332701"/>
              <a:ext cx="146032" cy="320430"/>
            </a:xfrm>
            <a:custGeom>
              <a:avLst/>
              <a:gdLst>
                <a:gd name="connsiteX0" fmla="*/ 0 w 234461"/>
                <a:gd name="connsiteY0" fmla="*/ 320430 h 320430"/>
                <a:gd name="connsiteX1" fmla="*/ 85969 w 234461"/>
                <a:gd name="connsiteY1" fmla="*/ 62523 h 320430"/>
                <a:gd name="connsiteX2" fmla="*/ 234461 w 234461"/>
                <a:gd name="connsiteY2" fmla="*/ 0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461" h="320430">
                  <a:moveTo>
                    <a:pt x="0" y="320430"/>
                  </a:moveTo>
                  <a:cubicBezTo>
                    <a:pt x="23446" y="218179"/>
                    <a:pt x="46892" y="115928"/>
                    <a:pt x="85969" y="62523"/>
                  </a:cubicBezTo>
                  <a:cubicBezTo>
                    <a:pt x="125046" y="9118"/>
                    <a:pt x="234461" y="0"/>
                    <a:pt x="234461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2404571" y="5332701"/>
              <a:ext cx="279725" cy="320430"/>
            </a:xfrm>
            <a:custGeom>
              <a:avLst/>
              <a:gdLst>
                <a:gd name="connsiteX0" fmla="*/ 0 w 234461"/>
                <a:gd name="connsiteY0" fmla="*/ 320430 h 320430"/>
                <a:gd name="connsiteX1" fmla="*/ 85969 w 234461"/>
                <a:gd name="connsiteY1" fmla="*/ 62523 h 320430"/>
                <a:gd name="connsiteX2" fmla="*/ 234461 w 234461"/>
                <a:gd name="connsiteY2" fmla="*/ 0 h 3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461" h="320430">
                  <a:moveTo>
                    <a:pt x="0" y="320430"/>
                  </a:moveTo>
                  <a:cubicBezTo>
                    <a:pt x="23446" y="218179"/>
                    <a:pt x="46892" y="115928"/>
                    <a:pt x="85969" y="62523"/>
                  </a:cubicBezTo>
                  <a:cubicBezTo>
                    <a:pt x="125046" y="9118"/>
                    <a:pt x="234461" y="0"/>
                    <a:pt x="234461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Priority of Operators (cont.)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9461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Priority is introduced to help defining the order</a:t>
            </a:r>
          </a:p>
          <a:p>
            <a:pPr marL="685800" lvl="2">
              <a:spcBef>
                <a:spcPts val="1000"/>
              </a:spcBef>
            </a:pPr>
            <a:r>
              <a:rPr lang="pt-BR" altLang="zh-TW" sz="2400" dirty="0" smtClean="0"/>
              <a:t>Tie break rule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pt-BR" altLang="zh-TW" sz="2400" dirty="0" smtClean="0">
                <a:solidFill>
                  <a:srgbClr val="7030A0"/>
                </a:solidFill>
              </a:rPr>
              <a:t>left to right  </a:t>
            </a:r>
          </a:p>
          <a:p>
            <a:pPr marL="685800" lvl="2">
              <a:spcBef>
                <a:spcPts val="1000"/>
              </a:spcBef>
            </a:pPr>
            <a:endParaRPr lang="pt-BR" altLang="zh-TW" dirty="0" smtClean="0"/>
          </a:p>
          <a:p>
            <a:pPr marL="228600" lvl="1">
              <a:spcBef>
                <a:spcPts val="1000"/>
              </a:spcBef>
            </a:pPr>
            <a:r>
              <a:rPr lang="pt-BR" altLang="zh-TW" sz="2800" dirty="0" smtClean="0"/>
              <a:t>Example</a:t>
            </a:r>
          </a:p>
          <a:p>
            <a:pPr marL="228600" lvl="1">
              <a:spcBef>
                <a:spcPts val="1000"/>
              </a:spcBef>
            </a:pPr>
            <a:endParaRPr lang="pt-BR" altLang="zh-TW" sz="2800" dirty="0" smtClean="0"/>
          </a:p>
          <a:p>
            <a:pPr marL="228600" lvl="1">
              <a:spcBef>
                <a:spcPts val="1000"/>
              </a:spcBef>
            </a:pPr>
            <a:endParaRPr lang="pt-BR" altLang="zh-TW" sz="2800" dirty="0" smtClean="0"/>
          </a:p>
          <a:p>
            <a:pPr marL="685800" lvl="2">
              <a:spcBef>
                <a:spcPts val="1000"/>
              </a:spcBef>
            </a:pPr>
            <a:r>
              <a:rPr lang="pt-BR" altLang="zh-TW" dirty="0" smtClean="0"/>
              <a:t>A </a:t>
            </a:r>
            <a:r>
              <a:rPr lang="pt-BR" altLang="zh-TW" dirty="0">
                <a:solidFill>
                  <a:srgbClr val="C00000"/>
                </a:solidFill>
              </a:rPr>
              <a:t>/ B – </a:t>
            </a:r>
            <a:r>
              <a:rPr lang="pt-BR" altLang="zh-TW" dirty="0"/>
              <a:t>C </a:t>
            </a:r>
            <a:r>
              <a:rPr lang="pt-BR" altLang="zh-TW" dirty="0">
                <a:solidFill>
                  <a:srgbClr val="C00000"/>
                </a:solidFill>
              </a:rPr>
              <a:t>+ D * </a:t>
            </a:r>
            <a:r>
              <a:rPr lang="pt-BR" altLang="zh-TW" dirty="0"/>
              <a:t>E – A * C </a:t>
            </a:r>
            <a:r>
              <a:rPr lang="pt-BR" altLang="zh-TW" dirty="0" smtClean="0"/>
              <a:t> </a:t>
            </a:r>
            <a:r>
              <a:rPr lang="pt-BR" altLang="zh-TW" dirty="0" smtClean="0">
                <a:sym typeface="Wingdings" panose="05000000000000000000" pitchFamily="2" charset="2"/>
              </a:rPr>
              <a:t></a:t>
            </a:r>
            <a:r>
              <a:rPr lang="pt-BR" altLang="zh-TW" dirty="0"/>
              <a:t> </a:t>
            </a:r>
            <a:r>
              <a:rPr lang="pt-BR" altLang="zh-TW" dirty="0" smtClean="0"/>
              <a:t> (A</a:t>
            </a:r>
            <a:r>
              <a:rPr lang="pt-BR" altLang="zh-TW" dirty="0" smtClean="0">
                <a:solidFill>
                  <a:srgbClr val="C00000"/>
                </a:solidFill>
              </a:rPr>
              <a:t>/B</a:t>
            </a:r>
            <a:r>
              <a:rPr lang="pt-BR" altLang="zh-TW" dirty="0" smtClean="0"/>
              <a:t>) </a:t>
            </a:r>
            <a:r>
              <a:rPr lang="pt-BR" altLang="zh-TW" dirty="0">
                <a:solidFill>
                  <a:srgbClr val="C00000"/>
                </a:solidFill>
              </a:rPr>
              <a:t>–</a:t>
            </a:r>
            <a:r>
              <a:rPr lang="pt-BR" altLang="zh-TW" dirty="0"/>
              <a:t> </a:t>
            </a:r>
            <a:r>
              <a:rPr lang="pt-BR" altLang="zh-TW" dirty="0" smtClean="0"/>
              <a:t>C </a:t>
            </a:r>
            <a:r>
              <a:rPr lang="pt-BR" altLang="zh-TW" dirty="0" smtClean="0">
                <a:solidFill>
                  <a:srgbClr val="C00000"/>
                </a:solidFill>
              </a:rPr>
              <a:t>+</a:t>
            </a:r>
            <a:r>
              <a:rPr lang="pt-BR" altLang="zh-TW" dirty="0" smtClean="0"/>
              <a:t> (</a:t>
            </a:r>
            <a:r>
              <a:rPr lang="pt-BR" altLang="zh-TW" dirty="0" smtClean="0">
                <a:solidFill>
                  <a:srgbClr val="C00000"/>
                </a:solidFill>
              </a:rPr>
              <a:t>D*</a:t>
            </a:r>
            <a:r>
              <a:rPr lang="pt-BR" altLang="zh-TW" dirty="0" smtClean="0"/>
              <a:t>E) – (A*C)</a:t>
            </a:r>
            <a:endParaRPr lang="pt-BR" altLang="zh-TW" dirty="0"/>
          </a:p>
          <a:p>
            <a:pPr marL="685800" lvl="2">
              <a:spcBef>
                <a:spcPts val="1000"/>
              </a:spcBef>
            </a:pPr>
            <a:r>
              <a:rPr lang="pt-BR" altLang="zh-TW" dirty="0" smtClean="0">
                <a:sym typeface="Wingdings" panose="05000000000000000000" pitchFamily="2" charset="2"/>
              </a:rPr>
              <a:t>A/B*C/D    ((A/B)*C)/D     </a:t>
            </a:r>
            <a:r>
              <a:rPr lang="pt-BR" altLang="zh-TW" i="1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Tie-break rule</a:t>
            </a:r>
            <a:endParaRPr lang="pt-BR" altLang="zh-TW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7875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Infix, Prefix, and Postfix Notations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2"/>
            <a:ext cx="8022981" cy="479299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Infix</a:t>
            </a:r>
          </a:p>
          <a:p>
            <a:pPr lvl="1"/>
            <a:r>
              <a:rPr lang="en-US" altLang="zh-TW" dirty="0" smtClean="0"/>
              <a:t>Each Binary operators come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in-between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their operands</a:t>
            </a:r>
          </a:p>
          <a:p>
            <a:pPr lvl="1"/>
            <a:r>
              <a:rPr lang="pt-BR" altLang="zh-TW" dirty="0" smtClean="0"/>
              <a:t>e.g., 2*3,   A*B/C     </a:t>
            </a:r>
          </a:p>
          <a:p>
            <a:r>
              <a:rPr lang="pt-BR" altLang="zh-TW" dirty="0" smtClean="0"/>
              <a:t>Postfix</a:t>
            </a:r>
          </a:p>
          <a:p>
            <a:pPr lvl="1"/>
            <a:r>
              <a:rPr lang="pt-BR" altLang="zh-TW" dirty="0" smtClean="0"/>
              <a:t>Binary operators appear </a:t>
            </a:r>
            <a:r>
              <a:rPr lang="pt-BR" altLang="zh-TW" dirty="0" smtClean="0">
                <a:solidFill>
                  <a:srgbClr val="C00000"/>
                </a:solidFill>
              </a:rPr>
              <a:t>after</a:t>
            </a:r>
            <a:r>
              <a:rPr lang="pt-BR" altLang="zh-TW" dirty="0" smtClean="0"/>
              <a:t> their operands</a:t>
            </a:r>
          </a:p>
          <a:p>
            <a:pPr lvl="1"/>
            <a:r>
              <a:rPr lang="pt-BR" altLang="zh-TW" dirty="0" smtClean="0"/>
              <a:t>e.g., 23*,  AB*C/</a:t>
            </a:r>
          </a:p>
          <a:p>
            <a:r>
              <a:rPr lang="pt-BR" altLang="zh-TW" dirty="0" smtClean="0"/>
              <a:t>Prefix</a:t>
            </a:r>
          </a:p>
          <a:p>
            <a:pPr lvl="1"/>
            <a:r>
              <a:rPr lang="pt-BR" altLang="zh-TW" dirty="0" smtClean="0"/>
              <a:t>Binary operators appear </a:t>
            </a:r>
            <a:r>
              <a:rPr lang="pt-BR" altLang="zh-TW" dirty="0" smtClean="0">
                <a:solidFill>
                  <a:srgbClr val="C00000"/>
                </a:solidFill>
              </a:rPr>
              <a:t>before</a:t>
            </a:r>
            <a:r>
              <a:rPr lang="pt-BR" altLang="zh-TW" dirty="0" smtClean="0"/>
              <a:t> their operands</a:t>
            </a:r>
          </a:p>
          <a:p>
            <a:pPr lvl="1"/>
            <a:r>
              <a:rPr lang="pt-BR" altLang="zh-TW" dirty="0" smtClean="0"/>
              <a:t>e.g., *23,    /*ABC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Compiler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Translates</a:t>
            </a:r>
            <a:r>
              <a:rPr lang="en-US" altLang="zh-TW" dirty="0" smtClean="0"/>
              <a:t> an expression into a sequence of </a:t>
            </a:r>
            <a:r>
              <a:rPr lang="en-US" altLang="zh-TW" dirty="0" smtClean="0">
                <a:solidFill>
                  <a:srgbClr val="0000CC"/>
                </a:solidFill>
              </a:rPr>
              <a:t>machine codes</a:t>
            </a:r>
          </a:p>
          <a:p>
            <a:pPr lvl="1"/>
            <a:r>
              <a:rPr lang="en-US" altLang="zh-TW" dirty="0" smtClean="0"/>
              <a:t>It first re-writes the expression into a form called </a:t>
            </a:r>
            <a:r>
              <a:rPr lang="en-US" altLang="zh-TW" b="1" dirty="0" smtClean="0">
                <a:solidFill>
                  <a:srgbClr val="C00000"/>
                </a:solidFill>
              </a:rPr>
              <a:t>postfix notation</a:t>
            </a:r>
            <a:r>
              <a:rPr lang="en-US" altLang="zh-TW" dirty="0" smtClean="0"/>
              <a:t>,  and then </a:t>
            </a:r>
            <a:r>
              <a:rPr lang="en-US" altLang="zh-TW" b="1" dirty="0" smtClean="0">
                <a:solidFill>
                  <a:srgbClr val="0000CC"/>
                </a:solidFill>
              </a:rPr>
              <a:t>evaluate</a:t>
            </a:r>
            <a:r>
              <a:rPr lang="en-US" altLang="zh-TW" dirty="0" smtClean="0"/>
              <a:t> postfix notation.</a:t>
            </a:r>
            <a:endParaRPr lang="pt-BR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8482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Expressions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886257" y="2039423"/>
          <a:ext cx="7291462" cy="384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731"/>
                <a:gridCol w="3645731"/>
              </a:tblGrid>
              <a:tr h="5486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 smtClean="0">
                          <a:solidFill>
                            <a:srgbClr val="CC0099"/>
                          </a:solidFill>
                          <a:latin typeface="+mn-lt"/>
                        </a:rPr>
                        <a:t>Infix</a:t>
                      </a:r>
                      <a:endParaRPr lang="zh-TW" altLang="en-US" dirty="0">
                        <a:solidFill>
                          <a:srgbClr val="CC0099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 smtClean="0">
                          <a:solidFill>
                            <a:srgbClr val="CC0099"/>
                          </a:solidFill>
                          <a:latin typeface="+mn-lt"/>
                        </a:rPr>
                        <a:t>Postfix</a:t>
                      </a:r>
                      <a:endParaRPr lang="zh-TW" altLang="en-US" dirty="0">
                        <a:solidFill>
                          <a:srgbClr val="CC0099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548696">
                <a:tc>
                  <a:txBody>
                    <a:bodyPr/>
                    <a:lstStyle/>
                    <a:p>
                      <a:r>
                        <a:rPr lang="en-US" altLang="zh-TW" sz="2800" baseline="0" dirty="0" smtClean="0">
                          <a:latin typeface="+mn-lt"/>
                        </a:rPr>
                        <a:t>2+3*4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baseline="0" dirty="0" smtClean="0">
                          <a:latin typeface="+mn-lt"/>
                        </a:rPr>
                        <a:t>234*+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548696">
                <a:tc>
                  <a:txBody>
                    <a:bodyPr/>
                    <a:lstStyle/>
                    <a:p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a*b+5</a:t>
                      </a:r>
                      <a:endParaRPr lang="zh-TW" alt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*5+</a:t>
                      </a:r>
                      <a:endParaRPr lang="zh-TW" alt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86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(1+2)*7</a:t>
                      </a:r>
                      <a:endParaRPr lang="zh-TW" alt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12+7*</a:t>
                      </a:r>
                      <a:endParaRPr lang="zh-TW" alt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86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a*b/c</a:t>
                      </a:r>
                      <a:endParaRPr lang="zh-TW" alt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*c/</a:t>
                      </a:r>
                      <a:endParaRPr lang="zh-TW" alt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48696">
                <a:tc>
                  <a:txBody>
                    <a:bodyPr/>
                    <a:lstStyle/>
                    <a:p>
                      <a:pPr algn="l"/>
                      <a:r>
                        <a:rPr lang="pt-BR" altLang="zh-TW" sz="2800" baseline="0" dirty="0" smtClean="0">
                          <a:latin typeface="+mn-lt"/>
                        </a:rPr>
                        <a:t>(a/(b-c+d))*(e</a:t>
                      </a:r>
                      <a:r>
                        <a:rPr lang="en-US" altLang="zh-TW" sz="2800" baseline="0" dirty="0" smtClean="0">
                          <a:latin typeface="+mn-lt"/>
                        </a:rPr>
                        <a:t>-a)*c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baseline="0" dirty="0" err="1" smtClean="0">
                          <a:latin typeface="+mn-lt"/>
                        </a:rPr>
                        <a:t>abc</a:t>
                      </a:r>
                      <a:r>
                        <a:rPr lang="en-US" altLang="zh-TW" sz="2800" baseline="0" dirty="0" smtClean="0">
                          <a:latin typeface="+mn-lt"/>
                        </a:rPr>
                        <a:t>-d+/ea *c*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/>
                </a:tc>
              </a:tr>
              <a:tr h="5486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a/b-</a:t>
                      </a:r>
                      <a:r>
                        <a:rPr lang="en-US" altLang="zh-TW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c+d</a:t>
                      </a:r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*e-a*c</a:t>
                      </a:r>
                      <a:endParaRPr lang="zh-TW" alt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2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/c-de*+ac*-</a:t>
                      </a:r>
                      <a:endParaRPr lang="zh-TW" altLang="en-US" sz="2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124226" y="1491174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user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68460" y="1488830"/>
            <a:ext cx="163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smtClean="0"/>
              <a:t>computer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86263" y="5992837"/>
            <a:ext cx="7161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Postfix &amp; prefix: </a:t>
            </a:r>
            <a:r>
              <a:rPr lang="en-US" altLang="zh-TW" sz="2800" dirty="0" smtClean="0">
                <a:solidFill>
                  <a:srgbClr val="FF0000"/>
                </a:solidFill>
              </a:rPr>
              <a:t>no parentheses</a:t>
            </a:r>
            <a:r>
              <a:rPr lang="en-US" altLang="zh-TW" sz="2800" dirty="0" smtClean="0"/>
              <a:t>, </a:t>
            </a:r>
            <a:r>
              <a:rPr lang="en-US" altLang="zh-TW" sz="2800" dirty="0" smtClean="0">
                <a:solidFill>
                  <a:srgbClr val="FF0000"/>
                </a:solidFill>
              </a:rPr>
              <a:t>no precedence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向下箭號 15"/>
          <p:cNvSpPr/>
          <p:nvPr/>
        </p:nvSpPr>
        <p:spPr>
          <a:xfrm rot="16200000">
            <a:off x="7391187" y="3508175"/>
            <a:ext cx="747088" cy="65314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Two Essential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1407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Combining two algorithms enables computers to handle human-written expressions</a:t>
            </a:r>
          </a:p>
          <a:p>
            <a:pPr marL="914400" lvl="1" indent="-457200"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Phase 1: Infix-to-Postfix </a:t>
            </a:r>
            <a:r>
              <a:rPr lang="en-US" altLang="zh-TW" sz="2800" dirty="0">
                <a:solidFill>
                  <a:srgbClr val="FF0000"/>
                </a:solidFill>
              </a:rPr>
              <a:t>conversion</a:t>
            </a:r>
          </a:p>
          <a:p>
            <a:pPr marL="914400" lvl="1" indent="-457200">
              <a:buNone/>
            </a:pPr>
            <a:r>
              <a:rPr lang="en-US" altLang="zh-TW" sz="2800" dirty="0" smtClean="0">
                <a:solidFill>
                  <a:srgbClr val="FF0000"/>
                </a:solidFill>
              </a:rPr>
              <a:t>Phase 2: Postfix </a:t>
            </a:r>
            <a:r>
              <a:rPr lang="en-US" altLang="zh-TW" sz="2800" dirty="0">
                <a:solidFill>
                  <a:srgbClr val="FF0000"/>
                </a:solidFill>
              </a:rPr>
              <a:t>evaluation </a:t>
            </a:r>
            <a:r>
              <a:rPr lang="en-US" altLang="zh-TW" sz="2800" dirty="0" smtClean="0"/>
              <a:t>(just mentioned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118</a:t>
            </a:fld>
            <a:endParaRPr lang="zh-TW" altLang="en-US"/>
          </a:p>
        </p:txBody>
      </p:sp>
      <p:pic>
        <p:nvPicPr>
          <p:cNvPr id="1026" name="Picture 2" descr="http://pixabay.com/static/uploads/photo/2012/04/18/18/07/user-37448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6515" y="4781834"/>
            <a:ext cx="1193188" cy="15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08609" y="3603917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 smtClean="0"/>
              <a:t>A/B-C+D*E-A*C</a:t>
            </a:r>
            <a:endParaRPr lang="en-US" altLang="zh-TW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55939" y="3603917"/>
            <a:ext cx="214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/>
              <a:t>AB/C-DE*+AC*-</a:t>
            </a:r>
          </a:p>
        </p:txBody>
      </p:sp>
      <p:sp>
        <p:nvSpPr>
          <p:cNvPr id="10" name="向下箭號 9"/>
          <p:cNvSpPr/>
          <p:nvPr/>
        </p:nvSpPr>
        <p:spPr>
          <a:xfrm rot="16200000">
            <a:off x="3997766" y="3508175"/>
            <a:ext cx="747088" cy="65314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16172" y="3511584"/>
            <a:ext cx="128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Conversion </a:t>
            </a:r>
          </a:p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62456" y="3650083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pic>
        <p:nvPicPr>
          <p:cNvPr id="1028" name="Picture 4" descr="http://www.vectors4all.net/preview/dekstop-computer-vector-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5939" y="4813771"/>
            <a:ext cx="1813589" cy="16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左大括弧 8"/>
          <p:cNvSpPr/>
          <p:nvPr/>
        </p:nvSpPr>
        <p:spPr>
          <a:xfrm rot="16200000">
            <a:off x="5717280" y="2376373"/>
            <a:ext cx="353521" cy="4189882"/>
          </a:xfrm>
          <a:prstGeom prst="leftBrace">
            <a:avLst>
              <a:gd name="adj1" fmla="val 6555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851600" y="3276539"/>
            <a:ext cx="63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Infix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27836" y="3276539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Postfix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42252" y="4181669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Expressions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35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 of Expression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Phase 1: Infix to postfix conversion</a:t>
            </a:r>
          </a:p>
          <a:p>
            <a:pPr>
              <a:buNone/>
            </a:pPr>
            <a:r>
              <a:rPr lang="en-US" altLang="zh-TW" dirty="0" smtClean="0"/>
              <a:t>         6/2-3+4*2   </a:t>
            </a:r>
            <a:r>
              <a:rPr lang="en-US" altLang="zh-TW" dirty="0" smtClean="0">
                <a:solidFill>
                  <a:srgbClr val="C00000"/>
                </a:solidFill>
              </a:rPr>
              <a:t>→</a:t>
            </a:r>
            <a:r>
              <a:rPr lang="en-US" altLang="zh-TW" dirty="0" smtClean="0"/>
              <a:t>  </a:t>
            </a:r>
            <a:r>
              <a:rPr lang="zh-TW" altLang="en-US" dirty="0" smtClean="0"/>
              <a:t> </a:t>
            </a:r>
            <a:r>
              <a:rPr lang="en-US" altLang="zh-TW" dirty="0" smtClean="0"/>
              <a:t>6 2 / 3 – 4 2 * +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Phase 2: Postfix expression evaluation</a:t>
            </a:r>
          </a:p>
          <a:p>
            <a:pPr>
              <a:buNone/>
            </a:pPr>
            <a:r>
              <a:rPr lang="en-US" altLang="zh-TW" dirty="0" smtClean="0"/>
              <a:t>        6 2 / 3 – 4 2 * +   </a:t>
            </a:r>
            <a:r>
              <a:rPr lang="en-US" altLang="zh-TW" dirty="0" smtClean="0">
                <a:solidFill>
                  <a:srgbClr val="C00000"/>
                </a:solidFill>
              </a:rPr>
              <a:t>→</a:t>
            </a:r>
            <a:r>
              <a:rPr lang="en-US" altLang="zh-TW" dirty="0" smtClean="0"/>
              <a:t>  </a:t>
            </a:r>
            <a:r>
              <a:rPr lang="zh-TW" altLang="en-US" dirty="0" smtClean="0"/>
              <a:t> </a:t>
            </a:r>
            <a:r>
              <a:rPr lang="en-US" altLang="zh-TW" dirty="0" smtClean="0"/>
              <a:t>6 2 / </a:t>
            </a:r>
            <a:r>
              <a:rPr lang="en-US" altLang="zh-TW" dirty="0" smtClean="0">
                <a:sym typeface="Wingdings" pitchFamily="2" charset="2"/>
              </a:rPr>
              <a:t> 3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                                             3 3 -  0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                                             0 4 2 *    4 2 *   8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                                             0 </a:t>
            </a:r>
            <a:r>
              <a:rPr lang="en-US" altLang="zh-TW" dirty="0" smtClean="0"/>
              <a:t>8 + </a:t>
            </a:r>
            <a:r>
              <a:rPr lang="en-US" altLang="zh-TW" dirty="0" smtClean="0">
                <a:sym typeface="Wingdings" pitchFamily="2" charset="2"/>
              </a:rPr>
              <a:t> 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119</a:t>
            </a:fld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of Selection Sort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4848" y="1636325"/>
            <a:ext cx="6414304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Phase 2: Postfix expression evaluation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120</a:t>
            </a:fld>
            <a:endParaRPr lang="zh-TW" altLang="en-US"/>
          </a:p>
        </p:txBody>
      </p:sp>
      <p:pic>
        <p:nvPicPr>
          <p:cNvPr id="191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6048" y="1959889"/>
            <a:ext cx="4911904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113280" y="1331127"/>
            <a:ext cx="25122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/>
              <a:t>6 2 / 3 – 4 2 * + </a:t>
            </a:r>
            <a:endParaRPr lang="zh-TW" altLang="en-US" sz="2800" b="1" dirty="0"/>
          </a:p>
        </p:txBody>
      </p:sp>
      <p:sp>
        <p:nvSpPr>
          <p:cNvPr id="7" name="矩形 6"/>
          <p:cNvSpPr/>
          <p:nvPr/>
        </p:nvSpPr>
        <p:spPr>
          <a:xfrm>
            <a:off x="2602523" y="3671668"/>
            <a:ext cx="478302" cy="43609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00175" y="4485264"/>
            <a:ext cx="478302" cy="43609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00175" y="5681044"/>
            <a:ext cx="478302" cy="43609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600175" y="6131220"/>
            <a:ext cx="478302" cy="436098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Postfix </a:t>
            </a:r>
            <a:r>
              <a:rPr lang="en-US" altLang="zh-TW" dirty="0"/>
              <a:t>Evaluation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04993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Rules</a:t>
            </a:r>
          </a:p>
          <a:p>
            <a:pPr lvl="1"/>
            <a:r>
              <a:rPr lang="en-US" altLang="zh-TW" dirty="0" smtClean="0"/>
              <a:t>Left to right scan</a:t>
            </a:r>
          </a:p>
          <a:p>
            <a:pPr lvl="1"/>
            <a:r>
              <a:rPr lang="en-US" altLang="zh-TW" dirty="0" smtClean="0"/>
              <a:t>Push operands onto a stack </a:t>
            </a:r>
          </a:p>
          <a:p>
            <a:pPr lvl="1"/>
            <a:r>
              <a:rPr lang="en-US" altLang="zh-TW" dirty="0" smtClean="0"/>
              <a:t>Evaluate operators using the required number of operands from the stack</a:t>
            </a:r>
          </a:p>
          <a:p>
            <a:pPr lvl="1"/>
            <a:r>
              <a:rPr lang="en-US" altLang="zh-TW" dirty="0" smtClean="0"/>
              <a:t>Push the evaluating results onto the stack again</a:t>
            </a:r>
          </a:p>
          <a:p>
            <a:pPr lvl="2"/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/>
              <a:t>AB/C-DE</a:t>
            </a:r>
            <a:r>
              <a:rPr lang="en-US" altLang="zh-TW" dirty="0" smtClean="0"/>
              <a:t>*+AC*-#     </a:t>
            </a:r>
            <a:r>
              <a:rPr lang="en-US" altLang="zh-TW" i="1" dirty="0" smtClean="0">
                <a:solidFill>
                  <a:schemeClr val="accent6">
                    <a:lumMod val="75000"/>
                  </a:schemeClr>
                </a:solidFill>
              </a:rPr>
              <a:t>(# denotes the end of an expression)</a:t>
            </a:r>
            <a:endParaRPr lang="zh-TW" alt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121</a:t>
            </a:fld>
            <a:endParaRPr lang="zh-TW" alt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615518" y="4621823"/>
            <a:ext cx="7956982" cy="1636545"/>
            <a:chOff x="615518" y="4467075"/>
            <a:chExt cx="7956982" cy="1636545"/>
          </a:xfrm>
        </p:grpSpPr>
        <p:sp>
          <p:nvSpPr>
            <p:cNvPr id="67" name="手繪多邊形 66"/>
            <p:cNvSpPr/>
            <p:nvPr/>
          </p:nvSpPr>
          <p:spPr>
            <a:xfrm>
              <a:off x="8031480" y="4747613"/>
              <a:ext cx="541020" cy="654967"/>
            </a:xfrm>
            <a:custGeom>
              <a:avLst/>
              <a:gdLst>
                <a:gd name="connsiteX0" fmla="*/ 0 w 541020"/>
                <a:gd name="connsiteY0" fmla="*/ 654967 h 654967"/>
                <a:gd name="connsiteX1" fmla="*/ 205740 w 541020"/>
                <a:gd name="connsiteY1" fmla="*/ 14887 h 654967"/>
                <a:gd name="connsiteX2" fmla="*/ 541020 w 541020"/>
                <a:gd name="connsiteY2" fmla="*/ 266347 h 654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020" h="654967">
                  <a:moveTo>
                    <a:pt x="0" y="654967"/>
                  </a:moveTo>
                  <a:cubicBezTo>
                    <a:pt x="57785" y="367312"/>
                    <a:pt x="115570" y="79657"/>
                    <a:pt x="205740" y="14887"/>
                  </a:cubicBezTo>
                  <a:cubicBezTo>
                    <a:pt x="295910" y="-49883"/>
                    <a:pt x="418465" y="108232"/>
                    <a:pt x="541020" y="266347"/>
                  </a:cubicBezTo>
                </a:path>
              </a:pathLst>
            </a:custGeom>
            <a:noFill/>
            <a:ln w="76200"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橢圓 65"/>
            <p:cNvSpPr/>
            <p:nvPr/>
          </p:nvSpPr>
          <p:spPr>
            <a:xfrm>
              <a:off x="7808306" y="5363080"/>
              <a:ext cx="325623" cy="27390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2948940" y="4714988"/>
              <a:ext cx="716280" cy="626632"/>
            </a:xfrm>
            <a:custGeom>
              <a:avLst/>
              <a:gdLst>
                <a:gd name="connsiteX0" fmla="*/ 0 w 716280"/>
                <a:gd name="connsiteY0" fmla="*/ 474232 h 626632"/>
                <a:gd name="connsiteX1" fmla="*/ 388620 w 716280"/>
                <a:gd name="connsiteY1" fmla="*/ 1792 h 626632"/>
                <a:gd name="connsiteX2" fmla="*/ 716280 w 716280"/>
                <a:gd name="connsiteY2" fmla="*/ 626632 h 626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280" h="626632">
                  <a:moveTo>
                    <a:pt x="0" y="474232"/>
                  </a:moveTo>
                  <a:cubicBezTo>
                    <a:pt x="134620" y="225312"/>
                    <a:pt x="269240" y="-23608"/>
                    <a:pt x="388620" y="1792"/>
                  </a:cubicBezTo>
                  <a:cubicBezTo>
                    <a:pt x="508000" y="27192"/>
                    <a:pt x="612140" y="326912"/>
                    <a:pt x="716280" y="626632"/>
                  </a:cubicBezTo>
                </a:path>
              </a:pathLst>
            </a:custGeom>
            <a:noFill/>
            <a:ln w="76200"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60" name="手繪多邊形 59"/>
            <p:cNvSpPr/>
            <p:nvPr/>
          </p:nvSpPr>
          <p:spPr>
            <a:xfrm>
              <a:off x="4351020" y="4642616"/>
              <a:ext cx="655320" cy="493264"/>
            </a:xfrm>
            <a:custGeom>
              <a:avLst/>
              <a:gdLst>
                <a:gd name="connsiteX0" fmla="*/ 0 w 655320"/>
                <a:gd name="connsiteY0" fmla="*/ 272284 h 493264"/>
                <a:gd name="connsiteX1" fmla="*/ 396240 w 655320"/>
                <a:gd name="connsiteY1" fmla="*/ 5584 h 493264"/>
                <a:gd name="connsiteX2" fmla="*/ 655320 w 655320"/>
                <a:gd name="connsiteY2" fmla="*/ 493264 h 493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5320" h="493264">
                  <a:moveTo>
                    <a:pt x="0" y="272284"/>
                  </a:moveTo>
                  <a:cubicBezTo>
                    <a:pt x="143510" y="120519"/>
                    <a:pt x="287020" y="-31246"/>
                    <a:pt x="396240" y="5584"/>
                  </a:cubicBezTo>
                  <a:cubicBezTo>
                    <a:pt x="505460" y="42414"/>
                    <a:pt x="580390" y="267839"/>
                    <a:pt x="655320" y="493264"/>
                  </a:cubicBezTo>
                </a:path>
              </a:pathLst>
            </a:custGeom>
            <a:noFill/>
            <a:ln w="76200"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手繪多邊形 60"/>
            <p:cNvSpPr/>
            <p:nvPr/>
          </p:nvSpPr>
          <p:spPr>
            <a:xfrm>
              <a:off x="5143500" y="4718042"/>
              <a:ext cx="640080" cy="684538"/>
            </a:xfrm>
            <a:custGeom>
              <a:avLst/>
              <a:gdLst>
                <a:gd name="connsiteX0" fmla="*/ 0 w 640080"/>
                <a:gd name="connsiteY0" fmla="*/ 402598 h 684538"/>
                <a:gd name="connsiteX1" fmla="*/ 297180 w 640080"/>
                <a:gd name="connsiteY1" fmla="*/ 6358 h 684538"/>
                <a:gd name="connsiteX2" fmla="*/ 640080 w 640080"/>
                <a:gd name="connsiteY2" fmla="*/ 684538 h 68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684538">
                  <a:moveTo>
                    <a:pt x="0" y="402598"/>
                  </a:moveTo>
                  <a:cubicBezTo>
                    <a:pt x="95250" y="180983"/>
                    <a:pt x="190500" y="-40632"/>
                    <a:pt x="297180" y="6358"/>
                  </a:cubicBezTo>
                  <a:cubicBezTo>
                    <a:pt x="403860" y="53348"/>
                    <a:pt x="521970" y="368943"/>
                    <a:pt x="640080" y="684538"/>
                  </a:cubicBezTo>
                </a:path>
              </a:pathLst>
            </a:custGeom>
            <a:noFill/>
            <a:ln w="76200"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62" name="手繪多邊形 61"/>
            <p:cNvSpPr/>
            <p:nvPr/>
          </p:nvSpPr>
          <p:spPr>
            <a:xfrm>
              <a:off x="6469380" y="4664663"/>
              <a:ext cx="640080" cy="501697"/>
            </a:xfrm>
            <a:custGeom>
              <a:avLst/>
              <a:gdLst>
                <a:gd name="connsiteX0" fmla="*/ 0 w 640080"/>
                <a:gd name="connsiteY0" fmla="*/ 265477 h 501697"/>
                <a:gd name="connsiteX1" fmla="*/ 419100 w 640080"/>
                <a:gd name="connsiteY1" fmla="*/ 6397 h 501697"/>
                <a:gd name="connsiteX2" fmla="*/ 640080 w 640080"/>
                <a:gd name="connsiteY2" fmla="*/ 501697 h 501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080" h="501697">
                  <a:moveTo>
                    <a:pt x="0" y="265477"/>
                  </a:moveTo>
                  <a:cubicBezTo>
                    <a:pt x="156210" y="116252"/>
                    <a:pt x="312420" y="-32973"/>
                    <a:pt x="419100" y="6397"/>
                  </a:cubicBezTo>
                  <a:cubicBezTo>
                    <a:pt x="525780" y="45767"/>
                    <a:pt x="582930" y="273732"/>
                    <a:pt x="640080" y="501697"/>
                  </a:cubicBezTo>
                </a:path>
              </a:pathLst>
            </a:custGeom>
            <a:noFill/>
            <a:ln w="76200"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手繪多邊形 62"/>
            <p:cNvSpPr/>
            <p:nvPr/>
          </p:nvSpPr>
          <p:spPr>
            <a:xfrm>
              <a:off x="7277100" y="4720995"/>
              <a:ext cx="647700" cy="635865"/>
            </a:xfrm>
            <a:custGeom>
              <a:avLst/>
              <a:gdLst>
                <a:gd name="connsiteX0" fmla="*/ 0 w 647700"/>
                <a:gd name="connsiteY0" fmla="*/ 430125 h 635865"/>
                <a:gd name="connsiteX1" fmla="*/ 304800 w 647700"/>
                <a:gd name="connsiteY1" fmla="*/ 3405 h 635865"/>
                <a:gd name="connsiteX2" fmla="*/ 647700 w 647700"/>
                <a:gd name="connsiteY2" fmla="*/ 635865 h 63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700" h="635865">
                  <a:moveTo>
                    <a:pt x="0" y="430125"/>
                  </a:moveTo>
                  <a:cubicBezTo>
                    <a:pt x="98425" y="199620"/>
                    <a:pt x="196850" y="-30885"/>
                    <a:pt x="304800" y="3405"/>
                  </a:cubicBezTo>
                  <a:cubicBezTo>
                    <a:pt x="412750" y="37695"/>
                    <a:pt x="530225" y="336780"/>
                    <a:pt x="647700" y="635865"/>
                  </a:cubicBezTo>
                </a:path>
              </a:pathLst>
            </a:custGeom>
            <a:noFill/>
            <a:ln w="76200"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54" name="橢圓 53"/>
            <p:cNvSpPr/>
            <p:nvPr/>
          </p:nvSpPr>
          <p:spPr>
            <a:xfrm>
              <a:off x="2793038" y="5140939"/>
              <a:ext cx="317716" cy="4984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55" name="橢圓 54"/>
            <p:cNvSpPr/>
            <p:nvPr/>
          </p:nvSpPr>
          <p:spPr>
            <a:xfrm>
              <a:off x="4180586" y="4880282"/>
              <a:ext cx="317716" cy="4984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56" name="橢圓 55"/>
            <p:cNvSpPr/>
            <p:nvPr/>
          </p:nvSpPr>
          <p:spPr>
            <a:xfrm>
              <a:off x="4943812" y="5099992"/>
              <a:ext cx="317716" cy="4984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57" name="橢圓 56"/>
            <p:cNvSpPr/>
            <p:nvPr/>
          </p:nvSpPr>
          <p:spPr>
            <a:xfrm>
              <a:off x="6276280" y="4891691"/>
              <a:ext cx="317716" cy="4984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58" name="橢圓 57"/>
            <p:cNvSpPr/>
            <p:nvPr/>
          </p:nvSpPr>
          <p:spPr>
            <a:xfrm>
              <a:off x="7055837" y="5142209"/>
              <a:ext cx="317716" cy="4984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53" name="手繪多邊形 52"/>
            <p:cNvSpPr/>
            <p:nvPr/>
          </p:nvSpPr>
          <p:spPr>
            <a:xfrm>
              <a:off x="1470660" y="4692036"/>
              <a:ext cx="838200" cy="657204"/>
            </a:xfrm>
            <a:custGeom>
              <a:avLst/>
              <a:gdLst>
                <a:gd name="connsiteX0" fmla="*/ 0 w 838200"/>
                <a:gd name="connsiteY0" fmla="*/ 497184 h 657204"/>
                <a:gd name="connsiteX1" fmla="*/ 525780 w 838200"/>
                <a:gd name="connsiteY1" fmla="*/ 1884 h 657204"/>
                <a:gd name="connsiteX2" fmla="*/ 838200 w 838200"/>
                <a:gd name="connsiteY2" fmla="*/ 657204 h 657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657204">
                  <a:moveTo>
                    <a:pt x="0" y="497184"/>
                  </a:moveTo>
                  <a:cubicBezTo>
                    <a:pt x="193040" y="236199"/>
                    <a:pt x="386080" y="-24786"/>
                    <a:pt x="525780" y="1884"/>
                  </a:cubicBezTo>
                  <a:cubicBezTo>
                    <a:pt x="665480" y="28554"/>
                    <a:pt x="751840" y="342879"/>
                    <a:pt x="838200" y="657204"/>
                  </a:cubicBezTo>
                </a:path>
              </a:pathLst>
            </a:custGeom>
            <a:noFill/>
            <a:ln w="76200">
              <a:solidFill>
                <a:schemeClr val="accent2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橢圓 49"/>
            <p:cNvSpPr/>
            <p:nvPr/>
          </p:nvSpPr>
          <p:spPr>
            <a:xfrm>
              <a:off x="1323232" y="5145841"/>
              <a:ext cx="317716" cy="49849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6" name="手繪多邊形 5"/>
            <p:cNvSpPr/>
            <p:nvPr/>
          </p:nvSpPr>
          <p:spPr>
            <a:xfrm>
              <a:off x="1249680" y="4838700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23232" y="53151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A</a:t>
              </a:r>
              <a:endParaRPr lang="zh-TW" altLang="en-US" sz="2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323232" y="5076944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B</a:t>
              </a:r>
              <a:endParaRPr lang="zh-TW" altLang="en-US" sz="2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810912" y="447245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/</a:t>
              </a:r>
              <a:endParaRPr lang="zh-TW" altLang="en-US" sz="2400" dirty="0"/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2100586" y="4838700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174138" y="5315188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1</a:t>
              </a:r>
              <a:endParaRPr lang="zh-TW" altLang="en-US" sz="2000" baseline="-25000" dirty="0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2719082" y="4838700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2763780" y="5315188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1</a:t>
              </a:r>
              <a:endParaRPr lang="zh-TW" altLang="en-US" sz="2000" baseline="-25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763780" y="5076944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C</a:t>
              </a:r>
              <a:endParaRPr lang="zh-TW" altLang="en-US" sz="2000" baseline="-25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188988" y="447245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-</a:t>
              </a:r>
              <a:endParaRPr lang="zh-TW" altLang="en-US" sz="2400" dirty="0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3463050" y="4838700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3507748" y="5315188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2</a:t>
              </a:r>
              <a:endParaRPr lang="zh-TW" altLang="en-US" sz="2000" baseline="-25000" dirty="0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4090202" y="4838700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134900" y="5315188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2</a:t>
              </a:r>
              <a:endParaRPr lang="zh-TW" altLang="en-US" sz="2000" baseline="-25000" dirty="0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158945" y="507694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D</a:t>
              </a:r>
              <a:endParaRPr lang="zh-TW" altLang="en-US" sz="2000" baseline="-250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74174" y="4821644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E</a:t>
              </a:r>
              <a:endParaRPr lang="zh-TW" altLang="en-US" sz="2000" baseline="-250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4589755" y="447245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*</a:t>
              </a:r>
              <a:endParaRPr lang="zh-TW" altLang="en-US" sz="2400" dirty="0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4878134" y="4834166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922832" y="5310654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2</a:t>
              </a:r>
              <a:endParaRPr lang="zh-TW" altLang="en-US" sz="2000" baseline="-25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914958" y="5072410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3</a:t>
              </a:r>
              <a:endParaRPr lang="zh-TW" altLang="en-US" sz="2000" baseline="-25000" dirty="0"/>
            </a:p>
          </p:txBody>
        </p:sp>
        <p:sp>
          <p:nvSpPr>
            <p:cNvPr id="28" name="手繪多邊形 27"/>
            <p:cNvSpPr/>
            <p:nvPr/>
          </p:nvSpPr>
          <p:spPr>
            <a:xfrm>
              <a:off x="5570586" y="4834166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5615284" y="5310654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4</a:t>
              </a:r>
              <a:endParaRPr lang="zh-TW" altLang="en-US" sz="2000" baseline="-250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5291970" y="447245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  <p:sp>
          <p:nvSpPr>
            <p:cNvPr id="33" name="手繪多邊形 32"/>
            <p:cNvSpPr/>
            <p:nvPr/>
          </p:nvSpPr>
          <p:spPr>
            <a:xfrm>
              <a:off x="6226214" y="4834166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6270912" y="5310654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4</a:t>
              </a:r>
              <a:endParaRPr lang="zh-TW" altLang="en-US" sz="2000" baseline="-25000" dirty="0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6285898" y="507241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A</a:t>
              </a:r>
              <a:endParaRPr lang="zh-TW" altLang="en-US" sz="2000" baseline="-25000" dirty="0"/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6285898" y="4821644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C</a:t>
              </a:r>
              <a:endParaRPr lang="zh-TW" altLang="en-US" sz="2000" baseline="-25000" dirty="0"/>
            </a:p>
          </p:txBody>
        </p:sp>
        <p:sp>
          <p:nvSpPr>
            <p:cNvPr id="37" name="手繪多邊形 36"/>
            <p:cNvSpPr/>
            <p:nvPr/>
          </p:nvSpPr>
          <p:spPr>
            <a:xfrm>
              <a:off x="6976026" y="4821644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7020724" y="5298132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4</a:t>
              </a:r>
              <a:endParaRPr lang="zh-TW" altLang="en-US" sz="2000" baseline="-250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7001891" y="5072410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5</a:t>
              </a:r>
              <a:endParaRPr lang="zh-TW" altLang="en-US" sz="2000" baseline="-25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6725534" y="447245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*</a:t>
              </a:r>
              <a:endParaRPr lang="zh-TW" altLang="en-US" sz="2400" dirty="0"/>
            </a:p>
          </p:txBody>
        </p:sp>
        <p:sp>
          <p:nvSpPr>
            <p:cNvPr id="42" name="手繪多邊形 41"/>
            <p:cNvSpPr/>
            <p:nvPr/>
          </p:nvSpPr>
          <p:spPr>
            <a:xfrm>
              <a:off x="7725838" y="4821644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7770536" y="5298132"/>
              <a:ext cx="3962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T</a:t>
              </a:r>
              <a:r>
                <a:rPr lang="en-US" altLang="zh-TW" sz="2000" baseline="-25000" dirty="0" smtClean="0"/>
                <a:t>6</a:t>
              </a:r>
              <a:endParaRPr lang="zh-TW" altLang="en-US" sz="2000" baseline="-25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478679" y="4472453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-</a:t>
              </a:r>
              <a:endParaRPr lang="zh-TW" altLang="en-US" sz="2400" dirty="0"/>
            </a:p>
          </p:txBody>
        </p:sp>
        <p:sp>
          <p:nvSpPr>
            <p:cNvPr id="46" name="向右箭號 45"/>
            <p:cNvSpPr/>
            <p:nvPr/>
          </p:nvSpPr>
          <p:spPr>
            <a:xfrm>
              <a:off x="944880" y="5791200"/>
              <a:ext cx="7360920" cy="31242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手繪多邊形 50"/>
            <p:cNvSpPr/>
            <p:nvPr/>
          </p:nvSpPr>
          <p:spPr>
            <a:xfrm>
              <a:off x="615518" y="4841756"/>
              <a:ext cx="464820" cy="845820"/>
            </a:xfrm>
            <a:custGeom>
              <a:avLst/>
              <a:gdLst>
                <a:gd name="connsiteX0" fmla="*/ 0 w 464820"/>
                <a:gd name="connsiteY0" fmla="*/ 0 h 845820"/>
                <a:gd name="connsiteX1" fmla="*/ 0 w 464820"/>
                <a:gd name="connsiteY1" fmla="*/ 845820 h 845820"/>
                <a:gd name="connsiteX2" fmla="*/ 464820 w 464820"/>
                <a:gd name="connsiteY2" fmla="*/ 845820 h 845820"/>
                <a:gd name="connsiteX3" fmla="*/ 464820 w 464820"/>
                <a:gd name="connsiteY3" fmla="*/ 7620 h 84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820" h="845820">
                  <a:moveTo>
                    <a:pt x="0" y="0"/>
                  </a:moveTo>
                  <a:lnTo>
                    <a:pt x="0" y="845820"/>
                  </a:lnTo>
                  <a:lnTo>
                    <a:pt x="464820" y="845820"/>
                  </a:lnTo>
                  <a:lnTo>
                    <a:pt x="464820" y="762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8110912" y="446707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#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78439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Advantages of </a:t>
            </a:r>
            <a:r>
              <a:rPr lang="en-US" altLang="zh-TW" dirty="0"/>
              <a:t>Postfix Notation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58163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Evaluation is </a:t>
            </a:r>
            <a:r>
              <a:rPr lang="en-US" altLang="zh-TW" dirty="0" smtClean="0">
                <a:solidFill>
                  <a:srgbClr val="FF0000"/>
                </a:solidFill>
              </a:rPr>
              <a:t>simpler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than infix notation </a:t>
            </a:r>
          </a:p>
          <a:p>
            <a:pPr lvl="1"/>
            <a:r>
              <a:rPr lang="en-US" altLang="zh-TW" dirty="0" smtClean="0"/>
              <a:t>The need for </a:t>
            </a:r>
            <a:r>
              <a:rPr lang="en-US" altLang="zh-TW" dirty="0" smtClean="0">
                <a:solidFill>
                  <a:srgbClr val="FF0000"/>
                </a:solidFill>
              </a:rPr>
              <a:t>parenthesis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is gone</a:t>
            </a:r>
          </a:p>
          <a:p>
            <a:pPr lvl="1"/>
            <a:r>
              <a:rPr lang="en-US" altLang="zh-TW" dirty="0"/>
              <a:t>The need </a:t>
            </a:r>
            <a:r>
              <a:rPr lang="en-US" altLang="zh-TW" dirty="0" smtClean="0"/>
              <a:t>for </a:t>
            </a:r>
            <a:r>
              <a:rPr lang="en-US" altLang="zh-TW" dirty="0" smtClean="0">
                <a:solidFill>
                  <a:srgbClr val="FF0000"/>
                </a:solidFill>
              </a:rPr>
              <a:t>operator priority </a:t>
            </a:r>
            <a:r>
              <a:rPr lang="en-US" altLang="zh-TW" dirty="0" smtClean="0"/>
              <a:t>is gone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3090972"/>
            <a:ext cx="7408194" cy="3574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(Expression 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Stack&lt;Token&gt; stack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a stack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(Token x = 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NextToken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(e); x!=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expression;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NextToken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is an operand)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stak.Push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lang="en-US" altLang="zh-TW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is an operator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pop from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the correct number of operands for the operator;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perform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x and store the result (if any) onto the stack;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942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向下箭號 15"/>
          <p:cNvSpPr/>
          <p:nvPr/>
        </p:nvSpPr>
        <p:spPr>
          <a:xfrm rot="16200000">
            <a:off x="7391187" y="3508175"/>
            <a:ext cx="747088" cy="65314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Essential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1407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Combining two algorithms enables computers to handle human-written expressions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Infix-to-Postfix conversion</a:t>
            </a:r>
          </a:p>
          <a:p>
            <a:pPr lvl="1"/>
            <a:r>
              <a:rPr lang="en-US" altLang="zh-TW" dirty="0" smtClean="0">
                <a:solidFill>
                  <a:srgbClr val="7030A0"/>
                </a:solidFill>
              </a:rPr>
              <a:t>Postfix </a:t>
            </a:r>
            <a:r>
              <a:rPr lang="en-US" altLang="zh-TW" dirty="0">
                <a:solidFill>
                  <a:srgbClr val="7030A0"/>
                </a:solidFill>
              </a:rPr>
              <a:t>evaluation </a:t>
            </a:r>
            <a:r>
              <a:rPr lang="en-US" altLang="zh-TW" dirty="0" smtClean="0"/>
              <a:t>(just mentioned)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123</a:t>
            </a:fld>
            <a:endParaRPr lang="zh-TW" altLang="en-US"/>
          </a:p>
        </p:txBody>
      </p:sp>
      <p:pic>
        <p:nvPicPr>
          <p:cNvPr id="1026" name="Picture 2" descr="http://pixabay.com/static/uploads/photo/2012/04/18/18/07/user-37448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6515" y="4781834"/>
            <a:ext cx="1193188" cy="15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08609" y="3603917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 smtClean="0"/>
              <a:t>A/B-C+D*E-A*C</a:t>
            </a:r>
            <a:endParaRPr lang="en-US" altLang="zh-TW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55939" y="3603917"/>
            <a:ext cx="2141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/>
              <a:t>AB/C-DE*+AC*-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1542252" y="4181669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Expressions</a:t>
            </a:r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 rot="16200000">
            <a:off x="3997766" y="3508175"/>
            <a:ext cx="747088" cy="65314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716172" y="3511584"/>
            <a:ext cx="128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Conversion </a:t>
            </a:r>
          </a:p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62456" y="3650083"/>
            <a:ext cx="115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Evaluation</a:t>
            </a:r>
            <a:endParaRPr lang="zh-TW" altLang="en-US" dirty="0"/>
          </a:p>
        </p:txBody>
      </p:sp>
      <p:pic>
        <p:nvPicPr>
          <p:cNvPr id="1028" name="Picture 4" descr="http://www.vectors4all.net/preview/dekstop-computer-vector-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5939" y="4813771"/>
            <a:ext cx="1813589" cy="16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左大括弧 8"/>
          <p:cNvSpPr/>
          <p:nvPr/>
        </p:nvSpPr>
        <p:spPr>
          <a:xfrm rot="16200000">
            <a:off x="5717280" y="2376373"/>
            <a:ext cx="353521" cy="4189882"/>
          </a:xfrm>
          <a:prstGeom prst="leftBrace">
            <a:avLst>
              <a:gd name="adj1" fmla="val 65558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851600" y="3276539"/>
            <a:ext cx="63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Infix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27836" y="3276539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Postfix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68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Infix to Postfix </a:t>
            </a:r>
            <a:r>
              <a:rPr lang="en-US" altLang="zh-TW" dirty="0" smtClean="0"/>
              <a:t>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Observations</a:t>
            </a:r>
          </a:p>
          <a:p>
            <a:pPr lvl="1"/>
            <a:r>
              <a:rPr lang="en-US" altLang="zh-TW" dirty="0" smtClean="0"/>
              <a:t>Number of operands and operators do not change</a:t>
            </a:r>
          </a:p>
          <a:p>
            <a:pPr lvl="1"/>
            <a:r>
              <a:rPr lang="en-US" altLang="zh-TW" dirty="0" smtClean="0"/>
              <a:t>Order of operands (A, B, C…) do not change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124</a:t>
            </a:fld>
            <a:endParaRPr lang="zh-TW" altLang="en-US"/>
          </a:p>
        </p:txBody>
      </p:sp>
      <p:pic>
        <p:nvPicPr>
          <p:cNvPr id="6" name="Picture 2" descr="http://pixabay.com/static/uploads/photo/2012/04/18/18/07/user-37448_64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6515" y="4781834"/>
            <a:ext cx="1193188" cy="15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1108609" y="3603917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b="1" dirty="0" smtClean="0">
                <a:solidFill>
                  <a:srgbClr val="7030A0"/>
                </a:solidFill>
              </a:rPr>
              <a:t>A/B-C+D*E-A*C</a:t>
            </a:r>
            <a:endParaRPr lang="en-US" altLang="zh-TW" sz="2400" b="1" dirty="0">
              <a:solidFill>
                <a:srgbClr val="7030A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955939" y="3603917"/>
            <a:ext cx="21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b="1" dirty="0">
                <a:solidFill>
                  <a:srgbClr val="7030A0"/>
                </a:solidFill>
              </a:rPr>
              <a:t>AB/C-DE*+AC*-</a:t>
            </a:r>
          </a:p>
        </p:txBody>
      </p:sp>
      <p:sp>
        <p:nvSpPr>
          <p:cNvPr id="11" name="向下箭號 10"/>
          <p:cNvSpPr/>
          <p:nvPr/>
        </p:nvSpPr>
        <p:spPr>
          <a:xfrm rot="16200000">
            <a:off x="3997766" y="3508175"/>
            <a:ext cx="747088" cy="65314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716172" y="3511584"/>
            <a:ext cx="128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Conversion </a:t>
            </a:r>
          </a:p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pic>
        <p:nvPicPr>
          <p:cNvPr id="14" name="Picture 4" descr="http://www.vectors4all.net/preview/dekstop-computer-vector-21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5939" y="4813771"/>
            <a:ext cx="1813589" cy="163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/>
        </p:nvSpPr>
        <p:spPr>
          <a:xfrm>
            <a:off x="1851600" y="3276539"/>
            <a:ext cx="630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Infix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27836" y="3276539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>
                    <a:lumMod val="75000"/>
                  </a:schemeClr>
                </a:solidFill>
              </a:rPr>
              <a:t>Postfix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95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 1 </a:t>
            </a:r>
          </a:p>
          <a:p>
            <a:pPr lvl="1"/>
            <a:r>
              <a:rPr lang="en-US" altLang="zh-TW" dirty="0" smtClean="0"/>
              <a:t>Fully </a:t>
            </a:r>
            <a:r>
              <a:rPr lang="en-US" altLang="zh-TW" dirty="0" smtClean="0">
                <a:solidFill>
                  <a:srgbClr val="FF0000"/>
                </a:solidFill>
              </a:rPr>
              <a:t>parenthesize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the expression (based on the operator priorities)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Move all operators </a:t>
            </a:r>
            <a:r>
              <a:rPr lang="en-US" altLang="zh-TW" dirty="0" smtClean="0"/>
              <a:t>so that they </a:t>
            </a:r>
            <a:r>
              <a:rPr lang="en-US" altLang="zh-TW" dirty="0" smtClean="0">
                <a:solidFill>
                  <a:srgbClr val="0000CC"/>
                </a:solidFill>
              </a:rPr>
              <a:t>replace their corresponding right parentheses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Delete all parentheses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77945" y="4170359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 smtClean="0"/>
              <a:t>A/B-C+D*E-A*C</a:t>
            </a:r>
            <a:endParaRPr lang="en-US" altLang="zh-TW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83515" y="4170358"/>
            <a:ext cx="360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 smtClean="0"/>
              <a:t>( ( ( (A/B)-C)+(D*E) )-(A*C) )</a:t>
            </a:r>
            <a:endParaRPr lang="en-US" altLang="zh-TW" sz="2400" dirty="0"/>
          </a:p>
        </p:txBody>
      </p:sp>
      <p:sp>
        <p:nvSpPr>
          <p:cNvPr id="7" name="向右箭號 6"/>
          <p:cNvSpPr/>
          <p:nvPr/>
        </p:nvSpPr>
        <p:spPr>
          <a:xfrm>
            <a:off x="4006841" y="4241705"/>
            <a:ext cx="291313" cy="31896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手繪多邊形 7"/>
          <p:cNvSpPr/>
          <p:nvPr/>
        </p:nvSpPr>
        <p:spPr>
          <a:xfrm>
            <a:off x="5470214" y="4580092"/>
            <a:ext cx="258945" cy="218604"/>
          </a:xfrm>
          <a:custGeom>
            <a:avLst/>
            <a:gdLst>
              <a:gd name="connsiteX0" fmla="*/ 0 w 258945"/>
              <a:gd name="connsiteY0" fmla="*/ 0 h 218604"/>
              <a:gd name="connsiteX1" fmla="*/ 137564 w 258945"/>
              <a:gd name="connsiteY1" fmla="*/ 218485 h 218604"/>
              <a:gd name="connsiteX2" fmla="*/ 258945 w 258945"/>
              <a:gd name="connsiteY2" fmla="*/ 24276 h 21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45" h="218604">
                <a:moveTo>
                  <a:pt x="0" y="0"/>
                </a:moveTo>
                <a:cubicBezTo>
                  <a:pt x="47203" y="107219"/>
                  <a:pt x="94407" y="214439"/>
                  <a:pt x="137564" y="218485"/>
                </a:cubicBezTo>
                <a:cubicBezTo>
                  <a:pt x="180721" y="222531"/>
                  <a:pt x="219833" y="123403"/>
                  <a:pt x="258945" y="2427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5842447" y="4580092"/>
            <a:ext cx="242761" cy="226589"/>
          </a:xfrm>
          <a:custGeom>
            <a:avLst/>
            <a:gdLst>
              <a:gd name="connsiteX0" fmla="*/ 0 w 242761"/>
              <a:gd name="connsiteY0" fmla="*/ 0 h 226589"/>
              <a:gd name="connsiteX1" fmla="*/ 113289 w 242761"/>
              <a:gd name="connsiteY1" fmla="*/ 226577 h 226589"/>
              <a:gd name="connsiteX2" fmla="*/ 242761 w 242761"/>
              <a:gd name="connsiteY2" fmla="*/ 8092 h 22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761" h="226589">
                <a:moveTo>
                  <a:pt x="0" y="0"/>
                </a:moveTo>
                <a:cubicBezTo>
                  <a:pt x="36414" y="112614"/>
                  <a:pt x="72829" y="225228"/>
                  <a:pt x="113289" y="226577"/>
                </a:cubicBezTo>
                <a:cubicBezTo>
                  <a:pt x="153749" y="227926"/>
                  <a:pt x="198255" y="118009"/>
                  <a:pt x="242761" y="809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6643559" y="4563908"/>
            <a:ext cx="250853" cy="218702"/>
          </a:xfrm>
          <a:custGeom>
            <a:avLst/>
            <a:gdLst>
              <a:gd name="connsiteX0" fmla="*/ 0 w 250853"/>
              <a:gd name="connsiteY0" fmla="*/ 0 h 218702"/>
              <a:gd name="connsiteX1" fmla="*/ 105196 w 250853"/>
              <a:gd name="connsiteY1" fmla="*/ 218485 h 218702"/>
              <a:gd name="connsiteX2" fmla="*/ 250853 w 250853"/>
              <a:gd name="connsiteY2" fmla="*/ 32368 h 21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53" h="218702">
                <a:moveTo>
                  <a:pt x="0" y="0"/>
                </a:moveTo>
                <a:cubicBezTo>
                  <a:pt x="31693" y="106545"/>
                  <a:pt x="63387" y="213090"/>
                  <a:pt x="105196" y="218485"/>
                </a:cubicBezTo>
                <a:cubicBezTo>
                  <a:pt x="147005" y="223880"/>
                  <a:pt x="198929" y="128124"/>
                  <a:pt x="250853" y="3236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6238957" y="4580092"/>
            <a:ext cx="825388" cy="412804"/>
          </a:xfrm>
          <a:custGeom>
            <a:avLst/>
            <a:gdLst>
              <a:gd name="connsiteX0" fmla="*/ 0 w 825388"/>
              <a:gd name="connsiteY0" fmla="*/ 0 h 412804"/>
              <a:gd name="connsiteX1" fmla="*/ 453154 w 825388"/>
              <a:gd name="connsiteY1" fmla="*/ 412694 h 412804"/>
              <a:gd name="connsiteX2" fmla="*/ 825388 w 825388"/>
              <a:gd name="connsiteY2" fmla="*/ 32368 h 41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5388" h="412804">
                <a:moveTo>
                  <a:pt x="0" y="0"/>
                </a:moveTo>
                <a:cubicBezTo>
                  <a:pt x="157794" y="203649"/>
                  <a:pt x="315589" y="407299"/>
                  <a:pt x="453154" y="412694"/>
                </a:cubicBezTo>
                <a:cubicBezTo>
                  <a:pt x="590719" y="418089"/>
                  <a:pt x="708053" y="225228"/>
                  <a:pt x="825388" y="3236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7566051" y="4563908"/>
            <a:ext cx="258945" cy="202861"/>
          </a:xfrm>
          <a:custGeom>
            <a:avLst/>
            <a:gdLst>
              <a:gd name="connsiteX0" fmla="*/ 0 w 258945"/>
              <a:gd name="connsiteY0" fmla="*/ 0 h 202861"/>
              <a:gd name="connsiteX1" fmla="*/ 121380 w 258945"/>
              <a:gd name="connsiteY1" fmla="*/ 202301 h 202861"/>
              <a:gd name="connsiteX2" fmla="*/ 258945 w 258945"/>
              <a:gd name="connsiteY2" fmla="*/ 48552 h 20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45" h="202861">
                <a:moveTo>
                  <a:pt x="0" y="0"/>
                </a:moveTo>
                <a:cubicBezTo>
                  <a:pt x="39111" y="97104"/>
                  <a:pt x="78223" y="194209"/>
                  <a:pt x="121380" y="202301"/>
                </a:cubicBezTo>
                <a:cubicBezTo>
                  <a:pt x="164538" y="210393"/>
                  <a:pt x="211741" y="129472"/>
                  <a:pt x="258945" y="48552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7177633" y="4628644"/>
            <a:ext cx="801112" cy="388418"/>
          </a:xfrm>
          <a:custGeom>
            <a:avLst/>
            <a:gdLst>
              <a:gd name="connsiteX0" fmla="*/ 0 w 801112"/>
              <a:gd name="connsiteY0" fmla="*/ 0 h 388418"/>
              <a:gd name="connsiteX1" fmla="*/ 477430 w 801112"/>
              <a:gd name="connsiteY1" fmla="*/ 388418 h 388418"/>
              <a:gd name="connsiteX2" fmla="*/ 801112 w 801112"/>
              <a:gd name="connsiteY2" fmla="*/ 0 h 38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1112" h="388418">
                <a:moveTo>
                  <a:pt x="0" y="0"/>
                </a:moveTo>
                <a:cubicBezTo>
                  <a:pt x="171955" y="194209"/>
                  <a:pt x="343911" y="388418"/>
                  <a:pt x="477430" y="388418"/>
                </a:cubicBezTo>
                <a:cubicBezTo>
                  <a:pt x="610949" y="388418"/>
                  <a:pt x="706030" y="194209"/>
                  <a:pt x="801112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7955227">
            <a:off x="3898806" y="4932020"/>
            <a:ext cx="480538" cy="31896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34493" y="5525365"/>
            <a:ext cx="221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 smtClean="0"/>
              <a:t>AB/C-DE*+AC</a:t>
            </a:r>
            <a:r>
              <a:rPr lang="en-US" altLang="zh-TW" sz="2400" dirty="0"/>
              <a:t>*</a:t>
            </a:r>
            <a:r>
              <a:rPr lang="en-US" altLang="zh-TW" sz="2400" dirty="0" smtClean="0"/>
              <a:t> -</a:t>
            </a:r>
            <a:endParaRPr lang="en-US" altLang="zh-TW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4469" y="5500989"/>
            <a:ext cx="3138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TW" sz="2400" dirty="0" smtClean="0"/>
              <a:t>( ( ( (AB/C-(DE* +(AC* </a:t>
            </a:r>
            <a:r>
              <a:rPr lang="en-US" altLang="zh-TW" sz="2400" dirty="0"/>
              <a:t>-</a:t>
            </a:r>
          </a:p>
        </p:txBody>
      </p:sp>
      <p:sp>
        <p:nvSpPr>
          <p:cNvPr id="17" name="向右箭號 16"/>
          <p:cNvSpPr/>
          <p:nvPr/>
        </p:nvSpPr>
        <p:spPr>
          <a:xfrm>
            <a:off x="4006840" y="5572336"/>
            <a:ext cx="291313" cy="31896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938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Infix to Postfix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74504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Stack-based algorithm</a:t>
            </a:r>
          </a:p>
          <a:p>
            <a:pPr lvl="1"/>
            <a:r>
              <a:rPr lang="en-US" altLang="zh-TW" dirty="0" smtClean="0"/>
              <a:t>Create a stack</a:t>
            </a:r>
          </a:p>
          <a:p>
            <a:pPr lvl="1"/>
            <a:r>
              <a:rPr lang="en-US" altLang="zh-TW" dirty="0" smtClean="0"/>
              <a:t>Scan the input infix expression left to right</a:t>
            </a:r>
          </a:p>
          <a:p>
            <a:pPr lvl="1"/>
            <a:r>
              <a:rPr lang="en-US" altLang="zh-TW" dirty="0" smtClean="0"/>
              <a:t>Bypass each incoming operand to the output</a:t>
            </a:r>
          </a:p>
          <a:p>
            <a:pPr lvl="1"/>
            <a:r>
              <a:rPr lang="en-US" altLang="zh-TW" dirty="0" smtClean="0"/>
              <a:t>For each incoming operator </a:t>
            </a:r>
          </a:p>
          <a:p>
            <a:pPr lvl="2"/>
            <a:r>
              <a:rPr lang="en-US" altLang="zh-TW" dirty="0" smtClean="0"/>
              <a:t>First, continuously pop </a:t>
            </a:r>
            <a:r>
              <a:rPr lang="en-US" altLang="zh-TW" dirty="0"/>
              <a:t>from the </a:t>
            </a:r>
            <a:r>
              <a:rPr lang="en-US" altLang="zh-TW" dirty="0" smtClean="0"/>
              <a:t>stack an operator (the top) if the top has equal or lower priority than the incoming operator</a:t>
            </a:r>
          </a:p>
          <a:p>
            <a:pPr lvl="2"/>
            <a:r>
              <a:rPr lang="en-US" altLang="zh-TW" dirty="0" smtClean="0"/>
              <a:t>Then, push </a:t>
            </a:r>
            <a:r>
              <a:rPr lang="en-US" altLang="zh-TW" dirty="0"/>
              <a:t>the </a:t>
            </a:r>
            <a:r>
              <a:rPr lang="en-US" altLang="zh-TW" dirty="0" smtClean="0"/>
              <a:t>incoming operator onto the stack</a:t>
            </a:r>
          </a:p>
          <a:p>
            <a:pPr lvl="1"/>
            <a:r>
              <a:rPr lang="en-US" altLang="zh-TW" dirty="0" smtClean="0"/>
              <a:t>Pop all operators upon the end of an expression</a:t>
            </a:r>
          </a:p>
          <a:p>
            <a:r>
              <a:rPr lang="en-US" altLang="zh-TW" dirty="0" smtClean="0"/>
              <a:t>Example: A + B * C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126</a:t>
            </a:fld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1015568" y="5165606"/>
            <a:ext cx="464820" cy="845820"/>
          </a:xfrm>
          <a:custGeom>
            <a:avLst/>
            <a:gdLst>
              <a:gd name="connsiteX0" fmla="*/ 0 w 464820"/>
              <a:gd name="connsiteY0" fmla="*/ 0 h 845820"/>
              <a:gd name="connsiteX1" fmla="*/ 0 w 464820"/>
              <a:gd name="connsiteY1" fmla="*/ 845820 h 845820"/>
              <a:gd name="connsiteX2" fmla="*/ 464820 w 464820"/>
              <a:gd name="connsiteY2" fmla="*/ 845820 h 845820"/>
              <a:gd name="connsiteX3" fmla="*/ 464820 w 464820"/>
              <a:gd name="connsiteY3" fmla="*/ 76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45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6" name="手繪多邊形 5"/>
          <p:cNvSpPr/>
          <p:nvPr/>
        </p:nvSpPr>
        <p:spPr>
          <a:xfrm>
            <a:off x="2065345" y="5165606"/>
            <a:ext cx="464820" cy="845820"/>
          </a:xfrm>
          <a:custGeom>
            <a:avLst/>
            <a:gdLst>
              <a:gd name="connsiteX0" fmla="*/ 0 w 464820"/>
              <a:gd name="connsiteY0" fmla="*/ 0 h 845820"/>
              <a:gd name="connsiteX1" fmla="*/ 0 w 464820"/>
              <a:gd name="connsiteY1" fmla="*/ 845820 h 845820"/>
              <a:gd name="connsiteX2" fmla="*/ 464820 w 464820"/>
              <a:gd name="connsiteY2" fmla="*/ 845820 h 845820"/>
              <a:gd name="connsiteX3" fmla="*/ 464820 w 464820"/>
              <a:gd name="connsiteY3" fmla="*/ 76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45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" name="文字方塊 4"/>
          <p:cNvSpPr txBox="1"/>
          <p:nvPr/>
        </p:nvSpPr>
        <p:spPr>
          <a:xfrm>
            <a:off x="2046945" y="60714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</a:t>
            </a:r>
            <a:endParaRPr lang="zh-TW" altLang="en-US" dirty="0"/>
          </a:p>
        </p:txBody>
      </p:sp>
      <p:sp>
        <p:nvSpPr>
          <p:cNvPr id="8" name="手繪多邊形 7"/>
          <p:cNvSpPr/>
          <p:nvPr/>
        </p:nvSpPr>
        <p:spPr>
          <a:xfrm>
            <a:off x="3120512" y="5165606"/>
            <a:ext cx="464820" cy="845820"/>
          </a:xfrm>
          <a:custGeom>
            <a:avLst/>
            <a:gdLst>
              <a:gd name="connsiteX0" fmla="*/ 0 w 464820"/>
              <a:gd name="connsiteY0" fmla="*/ 0 h 845820"/>
              <a:gd name="connsiteX1" fmla="*/ 0 w 464820"/>
              <a:gd name="connsiteY1" fmla="*/ 845820 h 845820"/>
              <a:gd name="connsiteX2" fmla="*/ 464820 w 464820"/>
              <a:gd name="connsiteY2" fmla="*/ 845820 h 845820"/>
              <a:gd name="connsiteX3" fmla="*/ 464820 w 464820"/>
              <a:gd name="connsiteY3" fmla="*/ 76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45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9" name="文字方塊 8"/>
          <p:cNvSpPr txBox="1"/>
          <p:nvPr/>
        </p:nvSpPr>
        <p:spPr>
          <a:xfrm>
            <a:off x="3102112" y="60714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171622" y="55797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dirty="0"/>
          </a:p>
        </p:txBody>
      </p:sp>
      <p:sp>
        <p:nvSpPr>
          <p:cNvPr id="11" name="手繪多邊形 10"/>
          <p:cNvSpPr/>
          <p:nvPr/>
        </p:nvSpPr>
        <p:spPr>
          <a:xfrm>
            <a:off x="4104061" y="5165606"/>
            <a:ext cx="464820" cy="845820"/>
          </a:xfrm>
          <a:custGeom>
            <a:avLst/>
            <a:gdLst>
              <a:gd name="connsiteX0" fmla="*/ 0 w 464820"/>
              <a:gd name="connsiteY0" fmla="*/ 0 h 845820"/>
              <a:gd name="connsiteX1" fmla="*/ 0 w 464820"/>
              <a:gd name="connsiteY1" fmla="*/ 845820 h 845820"/>
              <a:gd name="connsiteX2" fmla="*/ 464820 w 464820"/>
              <a:gd name="connsiteY2" fmla="*/ 845820 h 845820"/>
              <a:gd name="connsiteX3" fmla="*/ 464820 w 464820"/>
              <a:gd name="connsiteY3" fmla="*/ 76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45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" name="文字方塊 11"/>
          <p:cNvSpPr txBox="1"/>
          <p:nvPr/>
        </p:nvSpPr>
        <p:spPr>
          <a:xfrm>
            <a:off x="4085661" y="6071482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AB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155171" y="55797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dirty="0"/>
          </a:p>
        </p:txBody>
      </p:sp>
      <p:sp>
        <p:nvSpPr>
          <p:cNvPr id="14" name="手繪多邊形 13"/>
          <p:cNvSpPr/>
          <p:nvPr/>
        </p:nvSpPr>
        <p:spPr>
          <a:xfrm>
            <a:off x="5100357" y="5165606"/>
            <a:ext cx="464820" cy="845820"/>
          </a:xfrm>
          <a:custGeom>
            <a:avLst/>
            <a:gdLst>
              <a:gd name="connsiteX0" fmla="*/ 0 w 464820"/>
              <a:gd name="connsiteY0" fmla="*/ 0 h 845820"/>
              <a:gd name="connsiteX1" fmla="*/ 0 w 464820"/>
              <a:gd name="connsiteY1" fmla="*/ 845820 h 845820"/>
              <a:gd name="connsiteX2" fmla="*/ 464820 w 464820"/>
              <a:gd name="connsiteY2" fmla="*/ 845820 h 845820"/>
              <a:gd name="connsiteX3" fmla="*/ 464820 w 464820"/>
              <a:gd name="connsiteY3" fmla="*/ 76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45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5" name="文字方塊 14"/>
          <p:cNvSpPr txBox="1"/>
          <p:nvPr/>
        </p:nvSpPr>
        <p:spPr>
          <a:xfrm>
            <a:off x="5081957" y="6071482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AB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51467" y="55797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38720" y="53639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*</a:t>
            </a:r>
            <a:endParaRPr lang="zh-TW" altLang="en-US" dirty="0"/>
          </a:p>
        </p:txBody>
      </p:sp>
      <p:sp>
        <p:nvSpPr>
          <p:cNvPr id="18" name="手繪多邊形 17"/>
          <p:cNvSpPr/>
          <p:nvPr/>
        </p:nvSpPr>
        <p:spPr>
          <a:xfrm>
            <a:off x="6041020" y="5165606"/>
            <a:ext cx="464820" cy="845820"/>
          </a:xfrm>
          <a:custGeom>
            <a:avLst/>
            <a:gdLst>
              <a:gd name="connsiteX0" fmla="*/ 0 w 464820"/>
              <a:gd name="connsiteY0" fmla="*/ 0 h 845820"/>
              <a:gd name="connsiteX1" fmla="*/ 0 w 464820"/>
              <a:gd name="connsiteY1" fmla="*/ 845820 h 845820"/>
              <a:gd name="connsiteX2" fmla="*/ 464820 w 464820"/>
              <a:gd name="connsiteY2" fmla="*/ 845820 h 845820"/>
              <a:gd name="connsiteX3" fmla="*/ 464820 w 464820"/>
              <a:gd name="connsiteY3" fmla="*/ 76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45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" name="文字方塊 18"/>
          <p:cNvSpPr txBox="1"/>
          <p:nvPr/>
        </p:nvSpPr>
        <p:spPr>
          <a:xfrm>
            <a:off x="6022620" y="6071482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ABC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092130" y="55797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79383" y="53639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*</a:t>
            </a:r>
            <a:endParaRPr lang="zh-TW" altLang="en-US" dirty="0"/>
          </a:p>
        </p:txBody>
      </p:sp>
      <p:sp>
        <p:nvSpPr>
          <p:cNvPr id="22" name="手繪多邊形 21"/>
          <p:cNvSpPr/>
          <p:nvPr/>
        </p:nvSpPr>
        <p:spPr>
          <a:xfrm>
            <a:off x="7073247" y="5178181"/>
            <a:ext cx="464820" cy="845820"/>
          </a:xfrm>
          <a:custGeom>
            <a:avLst/>
            <a:gdLst>
              <a:gd name="connsiteX0" fmla="*/ 0 w 464820"/>
              <a:gd name="connsiteY0" fmla="*/ 0 h 845820"/>
              <a:gd name="connsiteX1" fmla="*/ 0 w 464820"/>
              <a:gd name="connsiteY1" fmla="*/ 845820 h 845820"/>
              <a:gd name="connsiteX2" fmla="*/ 464820 w 464820"/>
              <a:gd name="connsiteY2" fmla="*/ 845820 h 845820"/>
              <a:gd name="connsiteX3" fmla="*/ 464820 w 464820"/>
              <a:gd name="connsiteY3" fmla="*/ 76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820" h="845820">
                <a:moveTo>
                  <a:pt x="0" y="0"/>
                </a:moveTo>
                <a:lnTo>
                  <a:pt x="0" y="845820"/>
                </a:lnTo>
                <a:lnTo>
                  <a:pt x="464820" y="845820"/>
                </a:lnTo>
                <a:lnTo>
                  <a:pt x="464820" y="762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" name="文字方塊 22"/>
          <p:cNvSpPr txBox="1"/>
          <p:nvPr/>
        </p:nvSpPr>
        <p:spPr>
          <a:xfrm>
            <a:off x="6854822" y="6084057"/>
            <a:ext cx="1000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ABC*+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8603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Parentheses </a:t>
            </a:r>
            <a:r>
              <a:rPr lang="en-US" altLang="zh-TW" dirty="0"/>
              <a:t>Handling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181600" cy="5100014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We want the stack algorithm to handle parentheses similarly to handling operators</a:t>
            </a:r>
          </a:p>
          <a:p>
            <a:r>
              <a:rPr lang="en-US" altLang="zh-TW" dirty="0" smtClean="0"/>
              <a:t>Specialized rules for left parenthesis</a:t>
            </a:r>
          </a:p>
          <a:p>
            <a:pPr lvl="1"/>
            <a:r>
              <a:rPr lang="en-US" altLang="zh-TW" dirty="0" smtClean="0"/>
              <a:t>Incoming left parenthesis has the highest priority (i.e., always gets pushed onto the stack)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In-coming priority </a:t>
            </a:r>
            <a:r>
              <a:rPr lang="en-US" altLang="zh-TW" b="1" dirty="0" smtClean="0"/>
              <a:t>(ICP) = 0</a:t>
            </a:r>
          </a:p>
          <a:p>
            <a:pPr lvl="1"/>
            <a:r>
              <a:rPr lang="en-US" altLang="zh-TW" dirty="0" smtClean="0"/>
              <a:t>Only gets popped from the stack upon a matched right parenthesis</a:t>
            </a:r>
          </a:p>
          <a:p>
            <a:pPr lvl="1"/>
            <a:r>
              <a:rPr lang="en-US" altLang="zh-TW" dirty="0" smtClean="0"/>
              <a:t>Otherwise, behaves as one with the lowest priority</a:t>
            </a:r>
          </a:p>
          <a:p>
            <a:pPr lvl="2"/>
            <a:r>
              <a:rPr lang="en-US" altLang="zh-TW" b="1" dirty="0" smtClean="0">
                <a:solidFill>
                  <a:srgbClr val="FF0000"/>
                </a:solidFill>
              </a:rPr>
              <a:t>In-stack priority </a:t>
            </a:r>
            <a:r>
              <a:rPr lang="en-US" altLang="zh-TW" b="1" dirty="0" smtClean="0"/>
              <a:t>(ISP) = 8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73339618"/>
              </p:ext>
            </p:extLst>
          </p:nvPr>
        </p:nvGraphicFramePr>
        <p:xfrm>
          <a:off x="5810250" y="3377733"/>
          <a:ext cx="3212977" cy="276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32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298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Priority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Operator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  <a:endParaRPr lang="zh-TW" sz="1800" kern="100" dirty="0">
                        <a:solidFill>
                          <a:srgbClr val="7030A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In-coming</a:t>
                      </a:r>
                      <a:r>
                        <a:rPr lang="en-US" altLang="zh-TW" sz="1800" kern="100" baseline="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800" kern="1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</a:t>
                      </a:r>
                      <a:endParaRPr lang="zh-TW" sz="1800" kern="100" dirty="0">
                        <a:solidFill>
                          <a:srgbClr val="7030A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Unary minus (</a:t>
                      </a:r>
                      <a:r>
                        <a:rPr lang="zh-TW" altLang="en-US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負號</a:t>
                      </a:r>
                      <a:r>
                        <a:rPr lang="en-US" altLang="zh-TW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)</a:t>
                      </a:r>
                      <a:r>
                        <a:rPr lang="en-US" sz="1800" kern="100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, </a:t>
                      </a:r>
                      <a:r>
                        <a:rPr lang="en-US" sz="1800" kern="1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!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*, /, %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+, -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&lt;, &lt;=, &gt;=, &gt;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= =, !=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&amp;&amp;</a:t>
                      </a:r>
                      <a:endParaRPr lang="zh-TW" sz="1800" kern="1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25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||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623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r>
                        <a:rPr lang="en-US" altLang="zh-TW" sz="1800" kern="1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8</a:t>
                      </a:r>
                      <a:endParaRPr lang="zh-TW" sz="1800" kern="100" dirty="0">
                        <a:solidFill>
                          <a:srgbClr val="7030A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250"/>
                        </a:spcAft>
                      </a:pPr>
                      <a:r>
                        <a:rPr lang="en-US" altLang="zh-TW" sz="1800" kern="1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In-stack (</a:t>
                      </a:r>
                      <a:endParaRPr lang="zh-TW" sz="1800" kern="100" dirty="0">
                        <a:solidFill>
                          <a:srgbClr val="7030A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108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128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A*(B+C)/D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/>
          </p:nvPr>
        </p:nvGraphicFramePr>
        <p:xfrm>
          <a:off x="933450" y="1966596"/>
          <a:ext cx="75819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Incoming token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Stack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Output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Note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Empty</a:t>
                      </a:r>
                      <a:endParaRPr lang="zh-TW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Empty</a:t>
                      </a:r>
                      <a:endParaRPr lang="zh-TW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Empty</a:t>
                      </a:r>
                      <a:endParaRPr lang="zh-TW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(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+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/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Done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71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129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A*(B+C)/D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53101746"/>
              </p:ext>
            </p:extLst>
          </p:nvPr>
        </p:nvGraphicFramePr>
        <p:xfrm>
          <a:off x="933450" y="1966596"/>
          <a:ext cx="75819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77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718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Incoming token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Stack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Output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Note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C00000"/>
                          </a:solidFill>
                        </a:rPr>
                        <a:t>Empty</a:t>
                      </a:r>
                      <a:endParaRPr lang="zh-TW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C00000"/>
                          </a:solidFill>
                        </a:rPr>
                        <a:t>Empty</a:t>
                      </a:r>
                      <a:endParaRPr lang="zh-TW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C00000"/>
                          </a:solidFill>
                        </a:rPr>
                        <a:t>Empty</a:t>
                      </a:r>
                      <a:endParaRPr lang="zh-TW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rgbClr val="C00000"/>
                          </a:solidFill>
                        </a:rPr>
                        <a:t>Empty</a:t>
                      </a:r>
                      <a:endParaRPr lang="zh-TW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Bypass operands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(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*(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ICP('(') higher than ISP('*')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*(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AB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Bypass operands</a:t>
                      </a: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+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*(+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ICP('+') higher than ISP('(')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C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*(+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ABC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Bypass operands</a:t>
                      </a: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ABC+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Pop until a left parenthesis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/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/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ABC+*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ICP('/') == ISP('*')</a:t>
                      </a: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/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ABC+*D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Bypass operands</a:t>
                      </a:r>
                      <a:endParaRPr lang="zh-TW" altLang="en-US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Done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Empty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ABC+*D/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Pop all operators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158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Selection Sort Using Template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97279" y="1524088"/>
            <a:ext cx="6977576" cy="47089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>
                <a:solidFill>
                  <a:srgbClr val="FF0000"/>
                </a:solidFill>
              </a:rPr>
              <a:t>1. 	template &lt;class </a:t>
            </a:r>
            <a:r>
              <a:rPr lang="en-US" altLang="zh-TW" sz="2000" b="1" dirty="0" err="1" smtClean="0">
                <a:solidFill>
                  <a:srgbClr val="FF0000"/>
                </a:solidFill>
              </a:rPr>
              <a:t>KeyType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>
                <a:solidFill>
                  <a:srgbClr val="0000CC"/>
                </a:solidFill>
              </a:rPr>
              <a:t>2. 	void sort (</a:t>
            </a:r>
            <a:r>
              <a:rPr lang="en-US" altLang="zh-TW" sz="2000" b="1" dirty="0" err="1" smtClean="0">
                <a:solidFill>
                  <a:srgbClr val="0000CC"/>
                </a:solidFill>
              </a:rPr>
              <a:t>KeyType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 *a, </a:t>
            </a:r>
            <a:r>
              <a:rPr lang="en-US" altLang="zh-TW" sz="2000" b="1" dirty="0" err="1" smtClean="0">
                <a:solidFill>
                  <a:srgbClr val="0000CC"/>
                </a:solidFill>
              </a:rPr>
              <a:t>int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 n)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3. 	// sort the n </a:t>
            </a:r>
            <a:r>
              <a:rPr lang="en-US" altLang="zh-TW" sz="2000" b="1" dirty="0" err="1" smtClean="0"/>
              <a:t>KeyType</a:t>
            </a:r>
            <a:r>
              <a:rPr lang="en-US" altLang="zh-TW" sz="2000" b="1" dirty="0" smtClean="0"/>
              <a:t> a[0] to a[n-1] into </a:t>
            </a:r>
            <a:r>
              <a:rPr lang="en-US" altLang="zh-TW" sz="2000" b="1" dirty="0" err="1" smtClean="0"/>
              <a:t>nondecreasing</a:t>
            </a:r>
            <a:r>
              <a:rPr lang="en-US" altLang="zh-TW" sz="2000" b="1" dirty="0" smtClean="0"/>
              <a:t> order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4. 	{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5. 		for(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k=0; k &lt; n; k++){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6. 			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smallest = k;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7. 			// find the smallest </a:t>
            </a:r>
            <a:r>
              <a:rPr lang="en-US" altLang="zh-TW" sz="2000" b="1" dirty="0" err="1" smtClean="0"/>
              <a:t>KeyType</a:t>
            </a:r>
            <a:r>
              <a:rPr lang="en-US" altLang="zh-TW" sz="2000" b="1" dirty="0" smtClean="0"/>
              <a:t> in a[k] to a[n-1]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8. 			for (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j = k+1; j &lt; n; j++){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9. 				if(a[j] &lt; a[smallest]) smallest = j;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10. 		}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11. 		</a:t>
            </a:r>
            <a:r>
              <a:rPr lang="en-US" altLang="zh-TW" sz="2000" b="1" dirty="0" err="1" smtClean="0"/>
              <a:t>KeyType</a:t>
            </a:r>
            <a:r>
              <a:rPr lang="en-US" altLang="zh-TW" sz="2000" b="1" dirty="0" smtClean="0"/>
              <a:t> temp = a[k]; 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12. 		a[k] = a[smallest]; 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13. 		a[smallest] = temp;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14. 	}</a:t>
            </a:r>
          </a:p>
          <a:p>
            <a:pPr>
              <a:tabLst>
                <a:tab pos="365125" algn="l"/>
                <a:tab pos="633413" algn="l"/>
                <a:tab pos="900113" algn="l"/>
                <a:tab pos="1168400" algn="l"/>
                <a:tab pos="1435100" algn="l"/>
                <a:tab pos="1701800" algn="l"/>
              </a:tabLst>
            </a:pPr>
            <a:r>
              <a:rPr lang="en-US" altLang="zh-TW" sz="2000" b="1" dirty="0" smtClean="0"/>
              <a:t>15.  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Infix to Postfix Conversion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130</a:t>
            </a:fld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1281293" y="2735366"/>
            <a:ext cx="1453662" cy="3985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079188" y="3058531"/>
            <a:ext cx="2140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left to right scan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69489" y="2508340"/>
            <a:ext cx="1465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 + B * C</a:t>
            </a:r>
            <a:endParaRPr lang="zh-TW" altLang="en-US" sz="2800" dirty="0"/>
          </a:p>
        </p:txBody>
      </p:sp>
      <p:sp>
        <p:nvSpPr>
          <p:cNvPr id="10" name="向右箭號 9"/>
          <p:cNvSpPr/>
          <p:nvPr/>
        </p:nvSpPr>
        <p:spPr>
          <a:xfrm>
            <a:off x="4275656" y="1986101"/>
            <a:ext cx="1453662" cy="39858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499399" y="1781604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 B C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61278" y="2220886"/>
            <a:ext cx="25661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incoming operands always bypasses the stack</a:t>
            </a:r>
            <a:endParaRPr lang="zh-TW" altLang="en-US" sz="2000" dirty="0"/>
          </a:p>
        </p:txBody>
      </p:sp>
      <p:sp>
        <p:nvSpPr>
          <p:cNvPr id="12" name="右彎箭號 11"/>
          <p:cNvSpPr/>
          <p:nvPr/>
        </p:nvSpPr>
        <p:spPr>
          <a:xfrm rot="5400000">
            <a:off x="4162877" y="3533293"/>
            <a:ext cx="767516" cy="872119"/>
          </a:xfrm>
          <a:prstGeom prst="bentArrow">
            <a:avLst>
              <a:gd name="adj1" fmla="val 35012"/>
              <a:gd name="adj2" fmla="val 34165"/>
              <a:gd name="adj3" fmla="val 25305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4431324" y="4081481"/>
            <a:ext cx="1125414" cy="1417165"/>
          </a:xfrm>
          <a:custGeom>
            <a:avLst/>
            <a:gdLst>
              <a:gd name="connsiteX0" fmla="*/ 0 w 390769"/>
              <a:gd name="connsiteY0" fmla="*/ 0 h 797169"/>
              <a:gd name="connsiteX1" fmla="*/ 0 w 390769"/>
              <a:gd name="connsiteY1" fmla="*/ 797169 h 797169"/>
              <a:gd name="connsiteX2" fmla="*/ 93784 w 390769"/>
              <a:gd name="connsiteY2" fmla="*/ 797169 h 797169"/>
              <a:gd name="connsiteX3" fmla="*/ 390769 w 390769"/>
              <a:gd name="connsiteY3" fmla="*/ 797169 h 797169"/>
              <a:gd name="connsiteX4" fmla="*/ 390769 w 390769"/>
              <a:gd name="connsiteY4" fmla="*/ 7815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69" h="797169">
                <a:moveTo>
                  <a:pt x="0" y="0"/>
                </a:moveTo>
                <a:lnTo>
                  <a:pt x="0" y="797169"/>
                </a:lnTo>
                <a:lnTo>
                  <a:pt x="93784" y="797169"/>
                </a:lnTo>
                <a:lnTo>
                  <a:pt x="390769" y="797169"/>
                </a:lnTo>
                <a:lnTo>
                  <a:pt x="390769" y="781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826815" y="3363518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+ - * /</a:t>
            </a:r>
            <a:endParaRPr lang="zh-TW" altLang="en-US" sz="2800" dirty="0"/>
          </a:p>
        </p:txBody>
      </p:sp>
      <p:sp>
        <p:nvSpPr>
          <p:cNvPr id="14" name="右彎箭號 13"/>
          <p:cNvSpPr/>
          <p:nvPr/>
        </p:nvSpPr>
        <p:spPr>
          <a:xfrm>
            <a:off x="5149642" y="3454794"/>
            <a:ext cx="767516" cy="872119"/>
          </a:xfrm>
          <a:prstGeom prst="bentArrow">
            <a:avLst>
              <a:gd name="adj1" fmla="val 35012"/>
              <a:gd name="adj2" fmla="val 34165"/>
              <a:gd name="adj3" fmla="val 25305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155887" y="3363518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+ - * /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125310" y="4008720"/>
            <a:ext cx="243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incoming operators always enters the stack 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903438" y="4008720"/>
            <a:ext cx="2431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continuously pop top operator from the stack if it has </a:t>
            </a:r>
            <a:r>
              <a:rPr lang="en-US" altLang="zh-TW" sz="2000" dirty="0" smtClean="0">
                <a:solidFill>
                  <a:srgbClr val="C00000"/>
                </a:solidFill>
              </a:rPr>
              <a:t>equal or higher</a:t>
            </a:r>
            <a:r>
              <a:rPr lang="en-US" altLang="zh-TW" sz="2000" dirty="0" smtClean="0"/>
              <a:t> priority than the incoming ones</a:t>
            </a:r>
            <a:endParaRPr lang="zh-TW" altLang="en-US" sz="2000" dirty="0"/>
          </a:p>
        </p:txBody>
      </p:sp>
      <p:sp>
        <p:nvSpPr>
          <p:cNvPr id="18" name="橢圓 17"/>
          <p:cNvSpPr/>
          <p:nvPr/>
        </p:nvSpPr>
        <p:spPr>
          <a:xfrm>
            <a:off x="728873" y="3114859"/>
            <a:ext cx="320431" cy="287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9" name="橢圓 18"/>
          <p:cNvSpPr/>
          <p:nvPr/>
        </p:nvSpPr>
        <p:spPr>
          <a:xfrm>
            <a:off x="3695782" y="2287375"/>
            <a:ext cx="320431" cy="287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20" name="橢圓 19"/>
          <p:cNvSpPr/>
          <p:nvPr/>
        </p:nvSpPr>
        <p:spPr>
          <a:xfrm>
            <a:off x="5617399" y="4059340"/>
            <a:ext cx="320431" cy="287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21" name="橢圓 20"/>
          <p:cNvSpPr/>
          <p:nvPr/>
        </p:nvSpPr>
        <p:spPr>
          <a:xfrm>
            <a:off x="1848419" y="4062481"/>
            <a:ext cx="320431" cy="2874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4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2919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Recap Parenthesis Handling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Incoming left parenthesis has the highest priority</a:t>
            </a:r>
          </a:p>
          <a:p>
            <a:pPr lvl="1"/>
            <a:r>
              <a:rPr lang="en-US" altLang="zh-TW" dirty="0" smtClean="0"/>
              <a:t>It always enters the stack without popping any stacked operator</a:t>
            </a:r>
          </a:p>
          <a:p>
            <a:r>
              <a:rPr lang="en-US" altLang="zh-TW" dirty="0" smtClean="0"/>
              <a:t>In-stack left parenthesis has the lowest priority</a:t>
            </a:r>
          </a:p>
          <a:p>
            <a:pPr lvl="1"/>
            <a:r>
              <a:rPr lang="en-US" altLang="zh-TW" dirty="0" smtClean="0"/>
              <a:t>It never gets popped from the stack until the right parenthesis appears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Different perspective </a:t>
            </a:r>
            <a:r>
              <a:rPr lang="en-US" altLang="zh-TW" baseline="30000" dirty="0" smtClean="0"/>
              <a:t>1</a:t>
            </a:r>
            <a:endParaRPr lang="en-US" altLang="zh-TW" baseline="30000" dirty="0"/>
          </a:p>
          <a:p>
            <a:pPr lvl="1"/>
            <a:r>
              <a:rPr lang="en-US" altLang="zh-TW" dirty="0" smtClean="0"/>
              <a:t>Left parenthesis creates an isolated, nested stack </a:t>
            </a:r>
          </a:p>
          <a:p>
            <a:pPr lvl="1"/>
            <a:r>
              <a:rPr lang="en-US" altLang="zh-TW" dirty="0" smtClean="0"/>
              <a:t>Right parenthesis cleans up a nested stack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8650" y="5924497"/>
            <a:ext cx="5096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1. Contributed by Mr.</a:t>
            </a:r>
            <a:r>
              <a:rPr lang="zh-TW" altLang="en-US" sz="1600" dirty="0" smtClean="0"/>
              <a:t> 陳德暉 </a:t>
            </a:r>
            <a:r>
              <a:rPr lang="en-US" altLang="zh-TW" sz="1600" dirty="0" smtClean="0"/>
              <a:t>(101061132</a:t>
            </a:r>
            <a:r>
              <a:rPr lang="en-US" altLang="zh-TW" sz="1600" dirty="0"/>
              <a:t>)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on April 2, 2015</a:t>
            </a:r>
            <a:endParaRPr lang="zh-TW" altLang="en-US" sz="1600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28650" y="5924497"/>
            <a:ext cx="788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7"/>
          <p:cNvSpPr/>
          <p:nvPr/>
        </p:nvSpPr>
        <p:spPr>
          <a:xfrm>
            <a:off x="7776304" y="4517292"/>
            <a:ext cx="719015" cy="1285062"/>
          </a:xfrm>
          <a:custGeom>
            <a:avLst/>
            <a:gdLst>
              <a:gd name="connsiteX0" fmla="*/ 0 w 390769"/>
              <a:gd name="connsiteY0" fmla="*/ 0 h 797169"/>
              <a:gd name="connsiteX1" fmla="*/ 0 w 390769"/>
              <a:gd name="connsiteY1" fmla="*/ 797169 h 797169"/>
              <a:gd name="connsiteX2" fmla="*/ 93784 w 390769"/>
              <a:gd name="connsiteY2" fmla="*/ 797169 h 797169"/>
              <a:gd name="connsiteX3" fmla="*/ 390769 w 390769"/>
              <a:gd name="connsiteY3" fmla="*/ 797169 h 797169"/>
              <a:gd name="connsiteX4" fmla="*/ 390769 w 390769"/>
              <a:gd name="connsiteY4" fmla="*/ 7815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69" h="797169">
                <a:moveTo>
                  <a:pt x="0" y="0"/>
                </a:moveTo>
                <a:lnTo>
                  <a:pt x="0" y="797169"/>
                </a:lnTo>
                <a:lnTo>
                  <a:pt x="93784" y="797169"/>
                </a:lnTo>
                <a:lnTo>
                  <a:pt x="390769" y="797169"/>
                </a:lnTo>
                <a:lnTo>
                  <a:pt x="390769" y="781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986075" y="53547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86075" y="51715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*</a:t>
            </a:r>
            <a:endParaRPr lang="zh-TW" altLang="en-US" sz="2400" dirty="0"/>
          </a:p>
        </p:txBody>
      </p:sp>
      <p:sp>
        <p:nvSpPr>
          <p:cNvPr id="11" name="手繪多邊形 10"/>
          <p:cNvSpPr/>
          <p:nvPr/>
        </p:nvSpPr>
        <p:spPr>
          <a:xfrm>
            <a:off x="7885723" y="4517292"/>
            <a:ext cx="508000" cy="622568"/>
          </a:xfrm>
          <a:custGeom>
            <a:avLst/>
            <a:gdLst>
              <a:gd name="connsiteX0" fmla="*/ 0 w 390769"/>
              <a:gd name="connsiteY0" fmla="*/ 0 h 797169"/>
              <a:gd name="connsiteX1" fmla="*/ 0 w 390769"/>
              <a:gd name="connsiteY1" fmla="*/ 797169 h 797169"/>
              <a:gd name="connsiteX2" fmla="*/ 93784 w 390769"/>
              <a:gd name="connsiteY2" fmla="*/ 797169 h 797169"/>
              <a:gd name="connsiteX3" fmla="*/ 390769 w 390769"/>
              <a:gd name="connsiteY3" fmla="*/ 797169 h 797169"/>
              <a:gd name="connsiteX4" fmla="*/ 390769 w 390769"/>
              <a:gd name="connsiteY4" fmla="*/ 7815 h 79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769" h="797169">
                <a:moveTo>
                  <a:pt x="0" y="0"/>
                </a:moveTo>
                <a:lnTo>
                  <a:pt x="0" y="797169"/>
                </a:lnTo>
                <a:lnTo>
                  <a:pt x="93784" y="797169"/>
                </a:lnTo>
                <a:lnTo>
                  <a:pt x="390769" y="797169"/>
                </a:lnTo>
                <a:lnTo>
                  <a:pt x="390769" y="7815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986075" y="47326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+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88180" y="4117182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A+B*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(</a:t>
            </a:r>
            <a:r>
              <a:rPr lang="en-US" altLang="zh-TW" sz="2000" dirty="0" smtClean="0"/>
              <a:t>C+D)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876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Infix to Postfix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509333"/>
            <a:ext cx="8062058" cy="521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Postfix(Expression 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Stack&lt;Token&gt;stack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 the stack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('#');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(Token x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NextToken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(e); x !=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'#';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NextToken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(e))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 an operand)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(x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')' ) {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pop until a left parenthesis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(;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 !=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'(';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 the left parenthesis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a operator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)) &lt;=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icp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(x);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&lt;&lt;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stack.Push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end of expression; empty the stack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;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stack.IsEmpty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stack.Top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),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stack.Pop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455138" y="4685323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// higher or equal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priority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5009662" y="4501662"/>
            <a:ext cx="445476" cy="367323"/>
          </a:xfrm>
          <a:custGeom>
            <a:avLst/>
            <a:gdLst>
              <a:gd name="connsiteX0" fmla="*/ 0 w 445476"/>
              <a:gd name="connsiteY0" fmla="*/ 0 h 367323"/>
              <a:gd name="connsiteX1" fmla="*/ 218830 w 445476"/>
              <a:gd name="connsiteY1" fmla="*/ 85969 h 367323"/>
              <a:gd name="connsiteX2" fmla="*/ 273538 w 445476"/>
              <a:gd name="connsiteY2" fmla="*/ 289169 h 367323"/>
              <a:gd name="connsiteX3" fmla="*/ 445476 w 445476"/>
              <a:gd name="connsiteY3" fmla="*/ 367323 h 36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476" h="367323">
                <a:moveTo>
                  <a:pt x="0" y="0"/>
                </a:moveTo>
                <a:cubicBezTo>
                  <a:pt x="86620" y="18887"/>
                  <a:pt x="173240" y="37774"/>
                  <a:pt x="218830" y="85969"/>
                </a:cubicBezTo>
                <a:cubicBezTo>
                  <a:pt x="264420" y="134164"/>
                  <a:pt x="235764" y="242277"/>
                  <a:pt x="273538" y="289169"/>
                </a:cubicBezTo>
                <a:cubicBezTo>
                  <a:pt x="311312" y="336061"/>
                  <a:pt x="378394" y="351692"/>
                  <a:pt x="445476" y="367323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101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Limitations of the Current 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Characters to tokens conversion (</a:t>
            </a:r>
            <a:r>
              <a:rPr lang="en-US" altLang="zh-TW" dirty="0" smtClean="0">
                <a:solidFill>
                  <a:srgbClr val="7030A0"/>
                </a:solidFill>
              </a:rPr>
              <a:t>parser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Energy = Mass * </a:t>
            </a:r>
            <a:r>
              <a:rPr lang="en-US" altLang="zh-TW" dirty="0" err="1" smtClean="0"/>
              <a:t>LightSpeed</a:t>
            </a:r>
            <a:r>
              <a:rPr lang="en-US" altLang="zh-TW" dirty="0" smtClean="0"/>
              <a:t> * </a:t>
            </a:r>
            <a:r>
              <a:rPr lang="en-US" altLang="zh-TW" dirty="0" err="1" smtClean="0"/>
              <a:t>LightSpeed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Area = 3.14*radius1*radius2</a:t>
            </a:r>
          </a:p>
          <a:p>
            <a:pPr lvl="1"/>
            <a:endParaRPr lang="en-US" altLang="zh-TW" dirty="0"/>
          </a:p>
          <a:p>
            <a:r>
              <a:rPr lang="en-US" altLang="zh-TW" dirty="0" smtClean="0">
                <a:solidFill>
                  <a:srgbClr val="7030A0"/>
                </a:solidFill>
              </a:rPr>
              <a:t>Grammar</a:t>
            </a:r>
          </a:p>
          <a:p>
            <a:pPr lvl="1"/>
            <a:r>
              <a:rPr lang="en-US" altLang="zh-TW" dirty="0" smtClean="0"/>
              <a:t>X = A 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en-US" altLang="zh-TW" dirty="0" smtClean="0"/>
              <a:t> B + 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r>
              <a:rPr lang="en-US" altLang="zh-TW" dirty="0" smtClean="0"/>
              <a:t>computers need rules to differentiate the two minus symbols;  Otherwise, the aforementioned postfix algorithm cannot work correctly.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More techniques are available in a compiler course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133</a:t>
            </a:fld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1375507" y="1938215"/>
            <a:ext cx="5150339" cy="488461"/>
            <a:chOff x="1375507" y="2192214"/>
            <a:chExt cx="5150339" cy="234462"/>
          </a:xfrm>
        </p:grpSpPr>
        <p:cxnSp>
          <p:nvCxnSpPr>
            <p:cNvPr id="8" name="直線接點 7"/>
            <p:cNvCxnSpPr/>
            <p:nvPr/>
          </p:nvCxnSpPr>
          <p:spPr>
            <a:xfrm>
              <a:off x="1375507" y="2192214"/>
              <a:ext cx="0" cy="234462"/>
            </a:xfrm>
            <a:prstGeom prst="line">
              <a:avLst/>
            </a:prstGeom>
            <a:ln w="28575">
              <a:solidFill>
                <a:srgbClr val="CC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266461" y="2192214"/>
              <a:ext cx="0" cy="234462"/>
            </a:xfrm>
            <a:prstGeom prst="line">
              <a:avLst/>
            </a:prstGeom>
            <a:ln w="28575">
              <a:solidFill>
                <a:srgbClr val="CC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2500922" y="2192214"/>
              <a:ext cx="0" cy="234462"/>
            </a:xfrm>
            <a:prstGeom prst="line">
              <a:avLst/>
            </a:prstGeom>
            <a:ln w="28575">
              <a:solidFill>
                <a:srgbClr val="CC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>
              <a:off x="3204307" y="2192214"/>
              <a:ext cx="0" cy="234462"/>
            </a:xfrm>
            <a:prstGeom prst="line">
              <a:avLst/>
            </a:prstGeom>
            <a:ln w="28575">
              <a:solidFill>
                <a:srgbClr val="CC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3407507" y="2192214"/>
              <a:ext cx="0" cy="234462"/>
            </a:xfrm>
            <a:prstGeom prst="line">
              <a:avLst/>
            </a:prstGeom>
            <a:ln w="28575">
              <a:solidFill>
                <a:srgbClr val="CC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4892430" y="2192214"/>
              <a:ext cx="0" cy="234462"/>
            </a:xfrm>
            <a:prstGeom prst="line">
              <a:avLst/>
            </a:prstGeom>
            <a:ln w="28575">
              <a:solidFill>
                <a:srgbClr val="CC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087815" y="2192214"/>
              <a:ext cx="0" cy="234462"/>
            </a:xfrm>
            <a:prstGeom prst="line">
              <a:avLst/>
            </a:prstGeom>
            <a:ln w="28575">
              <a:solidFill>
                <a:srgbClr val="CC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>
              <a:off x="6525846" y="2192214"/>
              <a:ext cx="0" cy="234462"/>
            </a:xfrm>
            <a:prstGeom prst="line">
              <a:avLst/>
            </a:prstGeom>
            <a:ln w="28575">
              <a:solidFill>
                <a:srgbClr val="CC66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接點 18"/>
          <p:cNvCxnSpPr/>
          <p:nvPr/>
        </p:nvCxnSpPr>
        <p:spPr>
          <a:xfrm>
            <a:off x="1375507" y="2688489"/>
            <a:ext cx="0" cy="488461"/>
          </a:xfrm>
          <a:prstGeom prst="line">
            <a:avLst/>
          </a:prstGeom>
          <a:ln w="28575">
            <a:solidFill>
              <a:srgbClr val="CC6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000737" y="2688489"/>
            <a:ext cx="0" cy="488461"/>
          </a:xfrm>
          <a:prstGeom prst="line">
            <a:avLst/>
          </a:prstGeom>
          <a:ln w="28575">
            <a:solidFill>
              <a:srgbClr val="CC6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258645" y="2688489"/>
            <a:ext cx="0" cy="488461"/>
          </a:xfrm>
          <a:prstGeom prst="line">
            <a:avLst/>
          </a:prstGeom>
          <a:ln w="28575">
            <a:solidFill>
              <a:srgbClr val="CC6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813537" y="2688489"/>
            <a:ext cx="0" cy="488461"/>
          </a:xfrm>
          <a:prstGeom prst="line">
            <a:avLst/>
          </a:prstGeom>
          <a:ln w="28575">
            <a:solidFill>
              <a:srgbClr val="CC6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962030" y="2688489"/>
            <a:ext cx="0" cy="488461"/>
          </a:xfrm>
          <a:prstGeom prst="line">
            <a:avLst/>
          </a:prstGeom>
          <a:ln w="28575">
            <a:solidFill>
              <a:srgbClr val="CC6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876429" y="2688489"/>
            <a:ext cx="0" cy="488461"/>
          </a:xfrm>
          <a:prstGeom prst="line">
            <a:avLst/>
          </a:prstGeom>
          <a:ln w="28575">
            <a:solidFill>
              <a:srgbClr val="CC6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024921" y="2688489"/>
            <a:ext cx="0" cy="488461"/>
          </a:xfrm>
          <a:prstGeom prst="line">
            <a:avLst/>
          </a:prstGeom>
          <a:ln w="28575">
            <a:solidFill>
              <a:srgbClr val="CC6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954952" y="2688489"/>
            <a:ext cx="0" cy="488461"/>
          </a:xfrm>
          <a:prstGeom prst="line">
            <a:avLst/>
          </a:prstGeom>
          <a:ln w="28575">
            <a:solidFill>
              <a:srgbClr val="CC66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985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Selection Sort Using Template 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83211" y="1946104"/>
            <a:ext cx="6977576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>
                <a:solidFill>
                  <a:srgbClr val="FF0000"/>
                </a:solidFill>
              </a:rPr>
              <a:t>16.	main()</a:t>
            </a:r>
            <a:r>
              <a:rPr lang="en-US" altLang="zh-TW" sz="2000" b="1" dirty="0" smtClean="0"/>
              <a:t>{</a:t>
            </a:r>
          </a:p>
          <a:p>
            <a:pPr marL="342900" indent="-342900"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/>
              <a:t>17. 		float </a:t>
            </a:r>
            <a:r>
              <a:rPr lang="en-US" altLang="zh-TW" sz="2000" b="1" dirty="0" err="1" smtClean="0"/>
              <a:t>real_array</a:t>
            </a:r>
            <a:r>
              <a:rPr lang="en-US" altLang="zh-TW" sz="2000" b="1" dirty="0" smtClean="0"/>
              <a:t>[100];</a:t>
            </a:r>
          </a:p>
          <a:p>
            <a:pPr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/>
              <a:t>18. 		</a:t>
            </a:r>
            <a:r>
              <a:rPr lang="en-US" altLang="zh-TW" sz="2000" b="1" dirty="0" err="1" smtClean="0"/>
              <a:t>int</a:t>
            </a:r>
            <a:r>
              <a:rPr lang="en-US" altLang="zh-TW" sz="2000" b="1" dirty="0" smtClean="0"/>
              <a:t> </a:t>
            </a:r>
            <a:r>
              <a:rPr lang="en-US" altLang="zh-TW" sz="2000" b="1" dirty="0" err="1" smtClean="0"/>
              <a:t>int_array</a:t>
            </a:r>
            <a:r>
              <a:rPr lang="en-US" altLang="zh-TW" sz="2000" b="1" dirty="0" smtClean="0"/>
              <a:t>[250];</a:t>
            </a:r>
          </a:p>
          <a:p>
            <a:pPr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/>
              <a:t>19.		. …</a:t>
            </a:r>
          </a:p>
          <a:p>
            <a:pPr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/>
              <a:t>20.		// assume that the arrays have been initialized</a:t>
            </a:r>
          </a:p>
          <a:p>
            <a:pPr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/>
              <a:t>21. 		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sort(</a:t>
            </a:r>
            <a:r>
              <a:rPr lang="en-US" altLang="zh-TW" sz="2000" b="1" dirty="0" err="1" smtClean="0">
                <a:solidFill>
                  <a:srgbClr val="0000CC"/>
                </a:solidFill>
              </a:rPr>
              <a:t>real_array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, 100);</a:t>
            </a:r>
          </a:p>
          <a:p>
            <a:pPr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/>
              <a:t>22. 		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sort(</a:t>
            </a:r>
            <a:r>
              <a:rPr lang="en-US" altLang="zh-TW" sz="2000" b="1" dirty="0" err="1" smtClean="0">
                <a:solidFill>
                  <a:srgbClr val="0000CC"/>
                </a:solidFill>
              </a:rPr>
              <a:t>int_array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, 250);</a:t>
            </a:r>
          </a:p>
          <a:p>
            <a:pPr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/>
              <a:t>23.		. …</a:t>
            </a:r>
          </a:p>
          <a:p>
            <a:pPr>
              <a:tabLst>
                <a:tab pos="450850" algn="l"/>
                <a:tab pos="801688" algn="l"/>
                <a:tab pos="1168400" algn="l"/>
                <a:tab pos="1617663" algn="l"/>
              </a:tabLst>
            </a:pPr>
            <a:r>
              <a:rPr lang="en-US" altLang="zh-TW" sz="2000" b="1" dirty="0" smtClean="0"/>
              <a:t>24. 	}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Array Resizing Using Template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026941" y="1524077"/>
            <a:ext cx="6977576" cy="37856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b="1" dirty="0" smtClean="0"/>
              <a:t>template</a:t>
            </a:r>
            <a:r>
              <a:rPr lang="en-US" altLang="zh-TW" sz="2000" dirty="0" smtClean="0"/>
              <a:t> &lt;</a:t>
            </a:r>
            <a:r>
              <a:rPr lang="en-US" altLang="zh-TW" sz="2000" b="1" dirty="0" smtClean="0"/>
              <a:t>class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&gt;</a:t>
            </a:r>
            <a:endParaRPr lang="zh-TW" altLang="zh-TW" sz="2000" dirty="0" smtClean="0"/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b="1" dirty="0" smtClean="0"/>
              <a:t>void</a:t>
            </a:r>
            <a:r>
              <a:rPr lang="en-US" altLang="zh-TW" sz="2000" dirty="0" smtClean="0"/>
              <a:t> </a:t>
            </a:r>
            <a:r>
              <a:rPr lang="en-US" altLang="zh-TW" sz="2000" b="1" i="1" dirty="0" smtClean="0">
                <a:solidFill>
                  <a:srgbClr val="0000CC"/>
                </a:solidFill>
              </a:rPr>
              <a:t>ChangeSize1D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( 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*&amp; </a:t>
            </a:r>
            <a:r>
              <a:rPr lang="en-US" altLang="zh-TW" sz="2000" i="1" dirty="0" smtClean="0"/>
              <a:t>a</a:t>
            </a:r>
            <a:r>
              <a:rPr lang="en-US" altLang="zh-TW" sz="2000" dirty="0" smtClean="0"/>
              <a:t>, </a:t>
            </a:r>
            <a:r>
              <a:rPr lang="en-US" altLang="zh-TW" sz="2000" b="1" dirty="0" smtClean="0"/>
              <a:t>const</a:t>
            </a:r>
            <a:r>
              <a:rPr lang="en-US" altLang="zh-TW" sz="2000" dirty="0" smtClean="0"/>
              <a:t>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oldSize</a:t>
            </a:r>
            <a:r>
              <a:rPr lang="en-US" altLang="zh-TW" sz="2000" dirty="0" smtClean="0"/>
              <a:t>, </a:t>
            </a:r>
            <a:r>
              <a:rPr lang="en-US" altLang="zh-TW" sz="2000" b="1" dirty="0" smtClean="0"/>
              <a:t>const</a:t>
            </a:r>
            <a:r>
              <a:rPr lang="en-US" altLang="zh-TW" sz="2000" dirty="0" smtClean="0"/>
              <a:t> 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newSize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)</a:t>
            </a:r>
            <a:endParaRPr lang="zh-TW" altLang="zh-TW" sz="2000" dirty="0" smtClean="0"/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b="1" dirty="0" smtClean="0"/>
              <a:t>{</a:t>
            </a:r>
            <a:endParaRPr lang="zh-TW" altLang="zh-TW" sz="2000" dirty="0" smtClean="0"/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if </a:t>
            </a:r>
            <a:r>
              <a:rPr lang="en-US" altLang="zh-TW" sz="2000" dirty="0" smtClean="0"/>
              <a:t>( </a:t>
            </a:r>
            <a:r>
              <a:rPr lang="en-US" altLang="zh-TW" sz="2000" i="1" dirty="0" err="1" smtClean="0"/>
              <a:t>newSize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&lt; 0 ) </a:t>
            </a:r>
            <a:r>
              <a:rPr lang="en-US" altLang="zh-TW" sz="2000" b="1" dirty="0" smtClean="0"/>
              <a:t>throw</a:t>
            </a:r>
            <a:r>
              <a:rPr lang="en-US" altLang="zh-TW" sz="2000" dirty="0" smtClean="0"/>
              <a:t> “New length must be &gt;=0”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dirty="0" smtClean="0"/>
              <a:t>	</a:t>
            </a:r>
            <a:endParaRPr lang="zh-TW" altLang="zh-TW" sz="2000" dirty="0" smtClean="0"/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i="1" dirty="0" smtClean="0"/>
              <a:t>T</a:t>
            </a:r>
            <a:r>
              <a:rPr lang="en-US" altLang="zh-TW" sz="2000" dirty="0" smtClean="0"/>
              <a:t>* </a:t>
            </a:r>
            <a:r>
              <a:rPr lang="en-US" altLang="zh-TW" sz="2000" i="1" dirty="0" smtClean="0"/>
              <a:t>temp</a:t>
            </a:r>
            <a:r>
              <a:rPr lang="en-US" altLang="zh-TW" sz="2000" dirty="0" smtClean="0"/>
              <a:t> = </a:t>
            </a:r>
            <a:r>
              <a:rPr lang="en-US" altLang="zh-TW" sz="2000" b="1" dirty="0" smtClean="0"/>
              <a:t>new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T </a:t>
            </a:r>
            <a:r>
              <a:rPr lang="en-US" altLang="zh-TW" sz="2000" dirty="0" smtClean="0"/>
              <a:t>[ </a:t>
            </a:r>
            <a:r>
              <a:rPr lang="en-US" altLang="zh-TW" sz="2000" i="1" dirty="0" err="1" smtClean="0"/>
              <a:t>newSize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]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                 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new array</a:t>
            </a:r>
            <a:endParaRPr lang="zh-TW" altLang="zh-TW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b="1" dirty="0" err="1" smtClean="0"/>
              <a:t>int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number</a:t>
            </a:r>
            <a:r>
              <a:rPr lang="en-US" altLang="zh-TW" sz="2000" dirty="0" smtClean="0"/>
              <a:t> = </a:t>
            </a:r>
            <a:r>
              <a:rPr lang="en-US" altLang="zh-TW" sz="2000" i="1" dirty="0" smtClean="0"/>
              <a:t>min </a:t>
            </a:r>
            <a:r>
              <a:rPr lang="en-US" altLang="zh-TW" sz="2000" dirty="0" smtClean="0"/>
              <a:t>( </a:t>
            </a:r>
            <a:r>
              <a:rPr lang="en-US" altLang="zh-TW" sz="2000" i="1" dirty="0" err="1" smtClean="0"/>
              <a:t>oldSize</a:t>
            </a:r>
            <a:r>
              <a:rPr lang="en-US" altLang="zh-TW" sz="2000" dirty="0" smtClean="0"/>
              <a:t>, </a:t>
            </a:r>
            <a:r>
              <a:rPr lang="en-US" altLang="zh-TW" sz="2000" i="1" dirty="0" err="1" smtClean="0"/>
              <a:t>newSize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    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 number to copy</a:t>
            </a:r>
            <a:endParaRPr lang="zh-TW" altLang="zh-TW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i="1" dirty="0" smtClean="0"/>
              <a:t>copy 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a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a </a:t>
            </a:r>
            <a:r>
              <a:rPr lang="en-US" altLang="zh-TW" sz="2000" dirty="0" smtClean="0"/>
              <a:t>+ </a:t>
            </a:r>
            <a:r>
              <a:rPr lang="en-US" altLang="zh-TW" sz="2000" i="1" dirty="0" smtClean="0"/>
              <a:t>number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temp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dirty="0" smtClean="0"/>
              <a:t> </a:t>
            </a:r>
            <a:endParaRPr lang="zh-TW" altLang="zh-TW" sz="2000" dirty="0" smtClean="0"/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delete</a:t>
            </a:r>
            <a:r>
              <a:rPr lang="en-US" altLang="zh-TW" sz="2000" dirty="0" smtClean="0"/>
              <a:t> [] </a:t>
            </a:r>
            <a:r>
              <a:rPr lang="en-US" altLang="zh-TW" sz="2000" i="1" dirty="0" smtClean="0"/>
              <a:t>a</a:t>
            </a:r>
            <a:r>
              <a:rPr lang="en-US" altLang="zh-TW" sz="2000" b="1" dirty="0" smtClean="0"/>
              <a:t>;      </a:t>
            </a:r>
            <a:r>
              <a:rPr lang="en-US" altLang="zh-TW" sz="2000" b="1" dirty="0" smtClean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000" dirty="0" err="1" smtClean="0">
                <a:solidFill>
                  <a:schemeClr val="accent6">
                    <a:lumMod val="75000"/>
                  </a:schemeClr>
                </a:solidFill>
              </a:rPr>
              <a:t>deallocate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 old memory</a:t>
            </a:r>
            <a:endParaRPr lang="zh-TW" altLang="zh-TW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dirty="0" smtClean="0"/>
              <a:t>	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000" dirty="0" smtClean="0"/>
              <a:t> = </a:t>
            </a:r>
            <a:r>
              <a:rPr lang="en-US" altLang="zh-TW" sz="2000" i="1" dirty="0" smtClean="0"/>
              <a:t>temp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pPr>
              <a:tabLst>
                <a:tab pos="450850" algn="l"/>
                <a:tab pos="900113" algn="l"/>
              </a:tabLst>
            </a:pPr>
            <a:r>
              <a:rPr lang="en-US" altLang="zh-TW" sz="2000" b="1" dirty="0" smtClean="0"/>
              <a:t>}</a:t>
            </a:r>
            <a:endParaRPr lang="zh-TW" altLang="en-US" sz="20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844072" y="5556738"/>
            <a:ext cx="2715055" cy="971908"/>
            <a:chOff x="365760" y="5556738"/>
            <a:chExt cx="2715055" cy="971908"/>
          </a:xfrm>
        </p:grpSpPr>
        <p:sp>
          <p:nvSpPr>
            <p:cNvPr id="6" name="矩形 5"/>
            <p:cNvSpPr/>
            <p:nvPr/>
          </p:nvSpPr>
          <p:spPr>
            <a:xfrm>
              <a:off x="970661" y="5584874"/>
              <a:ext cx="2110154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982381" y="6187450"/>
              <a:ext cx="1535736" cy="325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下箭號 8"/>
            <p:cNvSpPr/>
            <p:nvPr/>
          </p:nvSpPr>
          <p:spPr>
            <a:xfrm>
              <a:off x="1730312" y="5964702"/>
              <a:ext cx="140677" cy="2110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80033" y="5580178"/>
              <a:ext cx="1535736" cy="3258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65760" y="555673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直線單箭頭接點 16"/>
            <p:cNvCxnSpPr>
              <a:stCxn id="15" idx="3"/>
              <a:endCxn id="14" idx="1"/>
            </p:cNvCxnSpPr>
            <p:nvPr/>
          </p:nvCxnSpPr>
          <p:spPr>
            <a:xfrm>
              <a:off x="665842" y="5741404"/>
              <a:ext cx="314191" cy="1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377480" y="61593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" name="直線單箭頭接點 18"/>
            <p:cNvCxnSpPr>
              <a:stCxn id="18" idx="3"/>
            </p:cNvCxnSpPr>
            <p:nvPr/>
          </p:nvCxnSpPr>
          <p:spPr>
            <a:xfrm flipV="1">
              <a:off x="677562" y="6331632"/>
              <a:ext cx="314191" cy="12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964820" y="5554390"/>
            <a:ext cx="4149961" cy="971908"/>
            <a:chOff x="4232112" y="5554390"/>
            <a:chExt cx="4149961" cy="971908"/>
          </a:xfrm>
        </p:grpSpPr>
        <p:sp>
          <p:nvSpPr>
            <p:cNvPr id="10" name="矩形 9"/>
            <p:cNvSpPr/>
            <p:nvPr/>
          </p:nvSpPr>
          <p:spPr>
            <a:xfrm>
              <a:off x="4865149" y="5582526"/>
              <a:ext cx="2110154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876873" y="6185093"/>
              <a:ext cx="3505200" cy="3118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876869" y="6185102"/>
              <a:ext cx="2110154" cy="32355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下箭號 12"/>
            <p:cNvSpPr/>
            <p:nvPr/>
          </p:nvSpPr>
          <p:spPr>
            <a:xfrm>
              <a:off x="5849888" y="5962354"/>
              <a:ext cx="140677" cy="2110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4232112" y="55543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" name="直線單箭頭接點 20"/>
            <p:cNvCxnSpPr>
              <a:stCxn id="20" idx="3"/>
              <a:endCxn id="10" idx="1"/>
            </p:cNvCxnSpPr>
            <p:nvPr/>
          </p:nvCxnSpPr>
          <p:spPr>
            <a:xfrm>
              <a:off x="4532194" y="5739056"/>
              <a:ext cx="332955" cy="52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4243832" y="61569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TW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直線單箭頭接點 22"/>
            <p:cNvCxnSpPr>
              <a:stCxn id="22" idx="3"/>
            </p:cNvCxnSpPr>
            <p:nvPr/>
          </p:nvCxnSpPr>
          <p:spPr>
            <a:xfrm flipV="1">
              <a:off x="4543914" y="6329284"/>
              <a:ext cx="314191" cy="12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Container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8070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C00000"/>
                </a:solidFill>
              </a:rPr>
              <a:t>container class</a:t>
            </a:r>
            <a:r>
              <a:rPr lang="en-US" altLang="zh-TW" dirty="0" smtClean="0"/>
              <a:t> is a class that represents a data structure that contains or stores a number of data objects.</a:t>
            </a:r>
          </a:p>
          <a:p>
            <a:r>
              <a:rPr lang="en-US" altLang="zh-TW" dirty="0" smtClean="0"/>
              <a:t>Container examples:</a:t>
            </a:r>
          </a:p>
          <a:p>
            <a:pPr lvl="1"/>
            <a:r>
              <a:rPr lang="en-US" altLang="zh-TW" sz="2800" dirty="0" smtClean="0"/>
              <a:t>List</a:t>
            </a:r>
          </a:p>
          <a:p>
            <a:pPr lvl="1"/>
            <a:r>
              <a:rPr lang="en-US" altLang="zh-TW" sz="2800" dirty="0" smtClean="0"/>
              <a:t>Bag (</a:t>
            </a:r>
            <a:r>
              <a:rPr lang="en-US" altLang="zh-TW" sz="2800" dirty="0" err="1" smtClean="0"/>
              <a:t>Multiset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en-US" altLang="zh-TW" sz="2800" dirty="0" smtClean="0"/>
              <a:t>Set</a:t>
            </a:r>
          </a:p>
          <a:p>
            <a:pPr lvl="1"/>
            <a:r>
              <a:rPr lang="en-US" altLang="zh-TW" sz="2800" dirty="0" smtClean="0"/>
              <a:t>Map (Dictionary)</a:t>
            </a:r>
          </a:p>
          <a:p>
            <a:pPr lvl="1"/>
            <a:r>
              <a:rPr lang="en-US" altLang="zh-TW" sz="2800" dirty="0" err="1" smtClean="0"/>
              <a:t>Multimap</a:t>
            </a:r>
            <a:endParaRPr lang="en-US" altLang="zh-TW" sz="28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486399" y="2733430"/>
          <a:ext cx="1828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  <a:gridCol w="228600"/>
              </a:tblGrid>
              <a:tr h="29112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8458" y="3151164"/>
            <a:ext cx="1280382" cy="171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 descr="https://www.codeproject.com/KB/recipes/dotnetset/Sets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7217" y="3474719"/>
            <a:ext cx="2737294" cy="1123877"/>
          </a:xfrm>
          <a:prstGeom prst="rect">
            <a:avLst/>
          </a:prstGeom>
          <a:noFill/>
        </p:spPr>
      </p:pic>
      <p:pic>
        <p:nvPicPr>
          <p:cNvPr id="55304" name="Picture 8" descr="Hash function - Wikiped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3546" y="4951827"/>
            <a:ext cx="2238598" cy="1716259"/>
          </a:xfrm>
          <a:prstGeom prst="rect">
            <a:avLst/>
          </a:prstGeom>
          <a:noFill/>
        </p:spPr>
      </p:pic>
      <p:pic>
        <p:nvPicPr>
          <p:cNvPr id="55306" name="Picture 10" descr="Overview of Map Data Structure - MATLAB &amp; Simulink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7432" y="5108054"/>
            <a:ext cx="2475915" cy="15589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726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Bag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80706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Bag: </a:t>
            </a:r>
            <a:r>
              <a:rPr lang="en-US" altLang="zh-TW" dirty="0" smtClean="0">
                <a:solidFill>
                  <a:srgbClr val="C00000"/>
                </a:solidFill>
              </a:rPr>
              <a:t>unordered collection of objects </a:t>
            </a:r>
            <a:r>
              <a:rPr lang="en-US" altLang="zh-TW" dirty="0" smtClean="0"/>
              <a:t>that may have </a:t>
            </a:r>
            <a:r>
              <a:rPr lang="en-US" altLang="zh-TW" dirty="0" smtClean="0">
                <a:solidFill>
                  <a:srgbClr val="C00000"/>
                </a:solidFill>
              </a:rPr>
              <a:t>duplicates</a:t>
            </a:r>
            <a:r>
              <a:rPr lang="en-US" altLang="zh-TW" dirty="0" smtClean="0"/>
              <a:t>, where the </a:t>
            </a:r>
            <a:r>
              <a:rPr lang="en-US" altLang="zh-TW" dirty="0">
                <a:solidFill>
                  <a:srgbClr val="0000CC"/>
                </a:solidFill>
              </a:rPr>
              <a:t>order of insertion is completely </a:t>
            </a:r>
            <a:r>
              <a:rPr lang="en-US" altLang="zh-TW" dirty="0" smtClean="0">
                <a:solidFill>
                  <a:srgbClr val="0000CC"/>
                </a:solidFill>
              </a:rPr>
              <a:t>irrelevant</a:t>
            </a:r>
            <a:r>
              <a:rPr lang="en-US" altLang="zh-TW" dirty="0" smtClean="0"/>
              <a:t>, e.g., a bag of marbles.</a:t>
            </a:r>
          </a:p>
          <a:p>
            <a:r>
              <a:rPr lang="en-US" altLang="zh-TW" dirty="0"/>
              <a:t>Operations you can do with a bag include 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Inserting</a:t>
            </a:r>
            <a:r>
              <a:rPr lang="en-US" altLang="zh-TW" dirty="0" smtClean="0"/>
              <a:t> </a:t>
            </a:r>
            <a:r>
              <a:rPr lang="en-US" altLang="zh-TW" dirty="0"/>
              <a:t>a new value, </a:t>
            </a:r>
            <a:r>
              <a:rPr lang="en-US" altLang="zh-TW" dirty="0" smtClean="0"/>
              <a:t>(Push)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Removing</a:t>
            </a:r>
            <a:r>
              <a:rPr lang="en-US" altLang="zh-TW" dirty="0" smtClean="0"/>
              <a:t> </a:t>
            </a:r>
            <a:r>
              <a:rPr lang="en-US" altLang="zh-TW" dirty="0"/>
              <a:t>a value, </a:t>
            </a:r>
            <a:r>
              <a:rPr lang="en-US" altLang="zh-TW" dirty="0" smtClean="0"/>
              <a:t>(Pop)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Testing</a:t>
            </a:r>
            <a:r>
              <a:rPr lang="en-US" altLang="zh-TW" dirty="0" smtClean="0"/>
              <a:t> </a:t>
            </a:r>
            <a:r>
              <a:rPr lang="en-US" altLang="zh-TW" dirty="0"/>
              <a:t>to see if a value is held in the </a:t>
            </a:r>
            <a:r>
              <a:rPr lang="en-US" altLang="zh-TW" dirty="0" smtClean="0"/>
              <a:t>collection (</a:t>
            </a:r>
            <a:r>
              <a:rPr lang="en-US" altLang="zh-TW" dirty="0" err="1" smtClean="0"/>
              <a:t>IsIn</a:t>
            </a:r>
            <a:r>
              <a:rPr lang="en-US" altLang="zh-TW" dirty="0" smtClean="0"/>
              <a:t>), </a:t>
            </a:r>
          </a:p>
          <a:p>
            <a:pPr lvl="1"/>
            <a:r>
              <a:rPr lang="en-US" altLang="zh-TW" dirty="0" smtClean="0"/>
              <a:t>Determining </a:t>
            </a:r>
            <a:r>
              <a:rPr lang="en-US" altLang="zh-TW" dirty="0"/>
              <a:t>the </a:t>
            </a:r>
            <a:r>
              <a:rPr lang="en-US" altLang="zh-TW" b="1" dirty="0"/>
              <a:t>number of elements </a:t>
            </a:r>
            <a:r>
              <a:rPr lang="en-US" altLang="zh-TW" dirty="0"/>
              <a:t>in the collection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Sometimes the </a:t>
            </a:r>
            <a:r>
              <a:rPr lang="en-US" altLang="zh-TW" dirty="0"/>
              <a:t>ability to </a:t>
            </a:r>
            <a:r>
              <a:rPr lang="en-US" altLang="zh-TW" b="1" dirty="0">
                <a:solidFill>
                  <a:srgbClr val="0000CC"/>
                </a:solidFill>
              </a:rPr>
              <a:t>loop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b="1" dirty="0">
                <a:solidFill>
                  <a:srgbClr val="0000CC"/>
                </a:solidFill>
              </a:rPr>
              <a:t>over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/>
              <a:t>the elements in the </a:t>
            </a:r>
            <a:r>
              <a:rPr lang="en-US" altLang="zh-TW" dirty="0" smtClean="0"/>
              <a:t>container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726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Set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Set extends the </a:t>
            </a:r>
            <a:r>
              <a:rPr lang="en-US" altLang="zh-TW" dirty="0" smtClean="0"/>
              <a:t>Bag </a:t>
            </a:r>
            <a:r>
              <a:rPr lang="en-US" altLang="zh-TW" dirty="0"/>
              <a:t>in two important ways.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First</a:t>
            </a:r>
            <a:r>
              <a:rPr lang="en-US" altLang="zh-TW" dirty="0"/>
              <a:t>, the elements in a set must be </a:t>
            </a:r>
            <a:r>
              <a:rPr lang="en-US" altLang="zh-TW" dirty="0">
                <a:solidFill>
                  <a:srgbClr val="C00000"/>
                </a:solidFill>
              </a:rPr>
              <a:t>unique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Adding </a:t>
            </a:r>
            <a:r>
              <a:rPr lang="en-US" altLang="zh-TW" sz="2400" dirty="0">
                <a:solidFill>
                  <a:srgbClr val="0000CC"/>
                </a:solidFill>
              </a:rPr>
              <a:t>an element to a set when it is already contained in the collection will have no effect. </a:t>
            </a:r>
            <a:endParaRPr lang="en-US" altLang="zh-TW" sz="2400" dirty="0" smtClean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/>
              <a:t>Second</a:t>
            </a:r>
            <a:r>
              <a:rPr lang="en-US" altLang="zh-TW" dirty="0"/>
              <a:t>, the set adds a number of operations that </a:t>
            </a:r>
            <a:r>
              <a:rPr lang="en-US" altLang="zh-TW" dirty="0">
                <a:solidFill>
                  <a:srgbClr val="C00000"/>
                </a:solidFill>
              </a:rPr>
              <a:t>combine two sets</a:t>
            </a:r>
            <a:r>
              <a:rPr lang="en-US" altLang="zh-TW" dirty="0"/>
              <a:t> to produce a new set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Set union</a:t>
            </a:r>
            <a:endParaRPr lang="en-US" altLang="zh-TW" sz="2400" dirty="0" smtClean="0"/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Set intersection</a:t>
            </a:r>
            <a:endParaRPr lang="en-US" altLang="zh-TW" sz="2400" dirty="0" smtClean="0"/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Set difference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726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Bag Class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Bag	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Bag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bagCapacity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10 );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~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Bag( );	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destructor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Size( ) 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number of elements in bag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Element( ) </a:t>
            </a:r>
            <a:r>
              <a:rPr lang="en-US" altLang="zh-TW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//return an element that is in the bag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Push(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an integer into the bag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Pop();      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 integer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bag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*array;	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dynamic array for Bag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capacity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capacity of array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position of top element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defTabSz="35401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};	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6025888" y="4168540"/>
            <a:ext cx="2423929" cy="272201"/>
            <a:chOff x="5110080" y="1563943"/>
            <a:chExt cx="3046692" cy="3421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矩形 6"/>
            <p:cNvSpPr/>
            <p:nvPr/>
          </p:nvSpPr>
          <p:spPr>
            <a:xfrm>
              <a:off x="5110080" y="1563943"/>
              <a:ext cx="2585444" cy="342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zh-TW" sz="1600" dirty="0" err="1">
                  <a:solidFill>
                    <a:schemeClr val="bg1">
                      <a:lumMod val="50000"/>
                    </a:schemeClr>
                  </a:solidFill>
                </a:rPr>
                <a:t>const</a:t>
              </a: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 member function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760262" y="1563943"/>
              <a:ext cx="396510" cy="331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7836491" y="1609885"/>
              <a:ext cx="244052" cy="239890"/>
              <a:chOff x="7824743" y="1636771"/>
              <a:chExt cx="244052" cy="239890"/>
            </a:xfrm>
          </p:grpSpPr>
          <p:sp>
            <p:nvSpPr>
              <p:cNvPr id="10" name="橢圓 9"/>
              <p:cNvSpPr/>
              <p:nvPr/>
            </p:nvSpPr>
            <p:spPr>
              <a:xfrm>
                <a:off x="7824743" y="1636771"/>
                <a:ext cx="169113" cy="16911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  <p:cxnSp>
            <p:nvCxnSpPr>
              <p:cNvPr id="11" name="直線接點 10"/>
              <p:cNvCxnSpPr/>
              <p:nvPr/>
            </p:nvCxnSpPr>
            <p:spPr>
              <a:xfrm>
                <a:off x="7975301" y="1786506"/>
                <a:ext cx="93494" cy="901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3" name="文字方塊 12"/>
          <p:cNvSpPr txBox="1"/>
          <p:nvPr/>
        </p:nvSpPr>
        <p:spPr>
          <a:xfrm>
            <a:off x="6055567" y="4555190"/>
            <a:ext cx="2873829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Specifies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that the function does not modify the object for which it is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called.  </a:t>
            </a:r>
          </a:p>
          <a:p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b="1" dirty="0" err="1" smtClean="0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 Bag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emptyBag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emptyBag.size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();      //valid</a:t>
            </a:r>
          </a:p>
          <a:p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emptyBag.push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(1);  //error 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手繪多邊形 14"/>
          <p:cNvSpPr/>
          <p:nvPr/>
        </p:nvSpPr>
        <p:spPr>
          <a:xfrm>
            <a:off x="3391877" y="3032369"/>
            <a:ext cx="2568478" cy="1310832"/>
          </a:xfrm>
          <a:custGeom>
            <a:avLst/>
            <a:gdLst>
              <a:gd name="connsiteX0" fmla="*/ 0 w 3196492"/>
              <a:gd name="connsiteY0" fmla="*/ 1321 h 1009506"/>
              <a:gd name="connsiteX1" fmla="*/ 257907 w 3196492"/>
              <a:gd name="connsiteY1" fmla="*/ 126367 h 1009506"/>
              <a:gd name="connsiteX2" fmla="*/ 515815 w 3196492"/>
              <a:gd name="connsiteY2" fmla="*/ 798490 h 1009506"/>
              <a:gd name="connsiteX3" fmla="*/ 3196492 w 3196492"/>
              <a:gd name="connsiteY3" fmla="*/ 1009506 h 1009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6492" h="1009506">
                <a:moveTo>
                  <a:pt x="0" y="1321"/>
                </a:moveTo>
                <a:cubicBezTo>
                  <a:pt x="85969" y="-2587"/>
                  <a:pt x="171938" y="-6494"/>
                  <a:pt x="257907" y="126367"/>
                </a:cubicBezTo>
                <a:cubicBezTo>
                  <a:pt x="343876" y="259228"/>
                  <a:pt x="26051" y="651300"/>
                  <a:pt x="515815" y="798490"/>
                </a:cubicBezTo>
                <a:cubicBezTo>
                  <a:pt x="1005579" y="945680"/>
                  <a:pt x="2731477" y="999085"/>
                  <a:pt x="3196492" y="100950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272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7030A0"/>
                </a:solidFill>
              </a:rPr>
              <a:t>3.1 Templates in C++</a:t>
            </a:r>
          </a:p>
          <a:p>
            <a:r>
              <a:rPr lang="en-US" altLang="zh-TW" dirty="0" smtClean="0"/>
              <a:t>3.2 The stack ADT</a:t>
            </a:r>
          </a:p>
          <a:p>
            <a:r>
              <a:rPr lang="en-US" altLang="zh-TW" dirty="0" smtClean="0"/>
              <a:t>3.3 The queue ADT</a:t>
            </a:r>
          </a:p>
          <a:p>
            <a:r>
              <a:rPr lang="en-US" altLang="zh-TW" dirty="0" smtClean="0"/>
              <a:t>3.4 Subtyping and inheritance in C++</a:t>
            </a:r>
          </a:p>
          <a:p>
            <a:r>
              <a:rPr lang="en-US" altLang="zh-TW" dirty="0" smtClean="0"/>
              <a:t>3.5 A mazing problem</a:t>
            </a:r>
          </a:p>
          <a:p>
            <a:r>
              <a:rPr lang="en-US" altLang="zh-TW" dirty="0" smtClean="0"/>
              <a:t>3.6 Evaluation of expressions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Bag Class </a:t>
            </a:r>
            <a:r>
              <a:rPr lang="en-US" altLang="zh-TW" dirty="0"/>
              <a:t>(for integers)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::Bag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 err="1" smtClean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bagCapacity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:capacity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bagCapacity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capacity &lt; 1 )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800" b="1" dirty="0" smtClean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"Capacity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must be &gt;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0";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array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800" b="1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 smtClean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capacity ];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top =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empty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::~Bag ( )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800" b="1" dirty="0" smtClean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array;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altLang="zh-TW" sz="1800" dirty="0" smtClean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Bag::Size( ) </a:t>
            </a:r>
            <a:r>
              <a:rPr lang="en-US" altLang="zh-TW" sz="1800" b="1" dirty="0" err="1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b="1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b="1" dirty="0" smtClean="0">
              <a:solidFill>
                <a:srgbClr val="0000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800" b="1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top + 1;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Bag::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(Size() ==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457950" y="1329945"/>
            <a:ext cx="2015087" cy="263957"/>
            <a:chOff x="5623963" y="1563943"/>
            <a:chExt cx="2532809" cy="33177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5623963" y="1563943"/>
              <a:ext cx="2071561" cy="33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en-US" altLang="zh-TW" sz="1600" dirty="0" smtClean="0">
                  <a:solidFill>
                    <a:schemeClr val="bg1">
                      <a:lumMod val="50000"/>
                    </a:schemeClr>
                  </a:solidFill>
                </a:rPr>
                <a:t>Initialization list</a:t>
              </a:r>
              <a:endParaRPr lang="zh-TW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7760262" y="1563943"/>
              <a:ext cx="396510" cy="331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7836491" y="1609885"/>
              <a:ext cx="244052" cy="239890"/>
              <a:chOff x="7824743" y="1636771"/>
              <a:chExt cx="244052" cy="239890"/>
            </a:xfrm>
          </p:grpSpPr>
          <p:sp>
            <p:nvSpPr>
              <p:cNvPr id="11" name="橢圓 10"/>
              <p:cNvSpPr/>
              <p:nvPr/>
            </p:nvSpPr>
            <p:spPr>
              <a:xfrm>
                <a:off x="7824743" y="1636771"/>
                <a:ext cx="169113" cy="169113"/>
              </a:xfrm>
              <a:prstGeom prst="ellips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  <p:cxnSp>
            <p:nvCxnSpPr>
              <p:cNvPr id="12" name="直線接點 11"/>
              <p:cNvCxnSpPr/>
              <p:nvPr/>
            </p:nvCxnSpPr>
            <p:spPr>
              <a:xfrm>
                <a:off x="7975301" y="1786506"/>
                <a:ext cx="93494" cy="9015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4" name="手繪多邊形 13"/>
          <p:cNvSpPr/>
          <p:nvPr/>
        </p:nvSpPr>
        <p:spPr>
          <a:xfrm>
            <a:off x="3470031" y="1467674"/>
            <a:ext cx="2987919" cy="305616"/>
          </a:xfrm>
          <a:custGeom>
            <a:avLst/>
            <a:gdLst>
              <a:gd name="connsiteX0" fmla="*/ 0 w 1180123"/>
              <a:gd name="connsiteY0" fmla="*/ 234462 h 234644"/>
              <a:gd name="connsiteX1" fmla="*/ 382954 w 1180123"/>
              <a:gd name="connsiteY1" fmla="*/ 203200 h 234644"/>
              <a:gd name="connsiteX2" fmla="*/ 679938 w 1180123"/>
              <a:gd name="connsiteY2" fmla="*/ 39077 h 234644"/>
              <a:gd name="connsiteX3" fmla="*/ 1180123 w 1180123"/>
              <a:gd name="connsiteY3" fmla="*/ 0 h 23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123" h="234644">
                <a:moveTo>
                  <a:pt x="0" y="234462"/>
                </a:moveTo>
                <a:cubicBezTo>
                  <a:pt x="134815" y="235113"/>
                  <a:pt x="269631" y="235764"/>
                  <a:pt x="382954" y="203200"/>
                </a:cubicBezTo>
                <a:cubicBezTo>
                  <a:pt x="496277" y="170636"/>
                  <a:pt x="547077" y="72944"/>
                  <a:pt x="679938" y="39077"/>
                </a:cubicBezTo>
                <a:cubicBezTo>
                  <a:pt x="812799" y="5210"/>
                  <a:pt x="996461" y="2605"/>
                  <a:pt x="1180123" y="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430508" y="1664874"/>
            <a:ext cx="269308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/>
              <a:t>initialize member variables when they are created rather than afterwards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81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Bag Class </a:t>
            </a:r>
            <a:r>
              <a:rPr lang="en-US" altLang="zh-TW" dirty="0"/>
              <a:t>(for integers)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Bag::Element ( ) </a:t>
            </a:r>
            <a:r>
              <a:rPr lang="en-US" altLang="zh-TW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b="1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 ) )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“Bag is empty”;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 [0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always return 0</a:t>
            </a:r>
            <a:r>
              <a:rPr lang="en-US" altLang="zh-TW" sz="1800" baseline="300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element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Bag::Push (</a:t>
            </a:r>
            <a:r>
              <a:rPr lang="en-US" altLang="zh-TW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x)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(capacity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 + 1)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is full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ChangeSize1D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(array, capacity, 2 * capacity);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capacity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*= 2;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array[++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 =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  <a:endParaRPr lang="en-US" altLang="zh-TW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4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Bag Class </a:t>
            </a:r>
            <a:r>
              <a:rPr lang="en-US" altLang="zh-TW" dirty="0"/>
              <a:t>(for integers)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065563"/>
            <a:ext cx="7886700" cy="211139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Container classes are particularly suitable for implementation using templates, because the algorithms for basic container class operations are usually independent of the type of objects that container class contains.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6"/>
            <a:ext cx="7987324" cy="2385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Bag::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throw “Bag is empty, cannot delete”;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deletePos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top/2;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always delete top/2</a:t>
            </a:r>
            <a:r>
              <a:rPr lang="en-US" altLang="zh-TW" sz="1800" baseline="30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element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copy(array + </a:t>
            </a:r>
            <a:r>
              <a:rPr lang="en-US" altLang="zh-TW" sz="18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deletePos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+ 1, array + top + 1,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 + </a:t>
            </a:r>
            <a:r>
              <a:rPr lang="en-US" altLang="zh-TW" sz="18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deletePos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top--;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  <a:endParaRPr lang="en-US" altLang="zh-TW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146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Class for Bag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5" y="1384555"/>
            <a:ext cx="8295543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template&lt;class </a:t>
            </a:r>
            <a:r>
              <a:rPr lang="en-US" altLang="zh-TW" sz="1800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b="1" dirty="0">
                <a:solidFill>
                  <a:srgbClr val="FF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Bag(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bagCapacity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10 );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Bag( );	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// destructor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Size( )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number of elements in bag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T&amp;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an element that is in the bag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Push(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an integer into the bag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void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Pop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*array;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capacity;	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capacity of array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        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position of top element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};	</a:t>
            </a:r>
          </a:p>
        </p:txBody>
      </p:sp>
    </p:spTree>
    <p:extLst>
      <p:ext uri="{BB962C8B-B14F-4D97-AF65-F5344CB8AC3E}">
        <p14:creationId xmlns:p14="http://schemas.microsoft.com/office/powerpoint/2010/main" xmlns="" val="6667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Bag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Bag(</a:t>
            </a:r>
            <a:r>
              <a:rPr lang="en-US" altLang="zh-TW" sz="18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bagCapacity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: capacity (</a:t>
            </a:r>
            <a:r>
              <a:rPr lang="en-US" altLang="zh-TW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bagCapacity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(capacity &lt; 1)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8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“Capacity must be &gt; 0”;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array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[capacity];	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top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-1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altLang="zh-TW" sz="1800" b="1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TW" sz="1800" b="1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Bag(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altLang="zh-TW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altLang="zh-TW" sz="18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zh-TW" sz="18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inline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b="1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Size( )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top + 1; }</a:t>
            </a:r>
            <a:endParaRPr lang="en-US" altLang="zh-TW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Bag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(Size() ==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 smtClean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 smtClean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T&amp;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Element(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const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“Bag is empty”;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array 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Bag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T&amp;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(capacity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top + 1)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ChangeSize1D (array, capacity, 2 * capacity);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capacity *= 2;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array [++top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Pop( )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“Bag is empty, cannot delete”;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top/2;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copy(array+deletePos+1,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array+top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+ 1, array +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array[top--].~T(); // destructor for 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 of the Template Bag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Bag&lt;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yIntBag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myIntBag.Push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myIntBag.Push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(9);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myIntBag.Size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&lt;&lt;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myIntBag.Element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Bag&lt;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myFloatBag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myFloatBag.Push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(1.0/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Bag&lt;Bag&lt;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&gt;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myManyIntBag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myManyIntBag.Push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myIntBag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81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3.1 Templates in C++</a:t>
            </a: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3.2 The stack ADT</a:t>
            </a:r>
          </a:p>
          <a:p>
            <a:r>
              <a:rPr lang="en-US" altLang="zh-TW" dirty="0" smtClean="0"/>
              <a:t>3.3 The queue ADT</a:t>
            </a:r>
          </a:p>
          <a:p>
            <a:r>
              <a:rPr lang="en-US" altLang="zh-TW" dirty="0" smtClean="0"/>
              <a:t>3.4 Subtyping and inheritance in C++</a:t>
            </a:r>
          </a:p>
          <a:p>
            <a:r>
              <a:rPr lang="en-US" altLang="zh-TW" dirty="0" smtClean="0"/>
              <a:t>3.5 A mazing problem</a:t>
            </a:r>
          </a:p>
          <a:p>
            <a:r>
              <a:rPr lang="en-US" altLang="zh-TW" dirty="0" smtClean="0"/>
              <a:t>3.6 Evaluation of expressions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157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S</a:t>
            </a:r>
            <a:r>
              <a:rPr lang="en-US" altLang="zh-TW" dirty="0" smtClean="0"/>
              <a:t>imple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collection of </a:t>
            </a:r>
            <a:r>
              <a:rPr lang="en-US" altLang="zh-TW" dirty="0" smtClean="0">
                <a:solidFill>
                  <a:srgbClr val="0000CC"/>
                </a:solidFill>
              </a:rPr>
              <a:t>data objects organized sequentially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List, linear list, ordered list:  </a:t>
            </a:r>
            <a:r>
              <a:rPr lang="en-US" altLang="zh-TW" b="1" dirty="0" smtClean="0"/>
              <a:t>A = (</a:t>
            </a:r>
            <a:r>
              <a:rPr lang="en-US" altLang="zh-TW" b="1" i="1" dirty="0" smtClean="0"/>
              <a:t>a</a:t>
            </a:r>
            <a:r>
              <a:rPr lang="en-US" altLang="zh-TW" b="1" baseline="-25000" dirty="0" smtClean="0"/>
              <a:t>0</a:t>
            </a:r>
            <a:r>
              <a:rPr lang="en-US" altLang="zh-TW" b="1" i="1" dirty="0" smtClean="0"/>
              <a:t>, a</a:t>
            </a:r>
            <a:r>
              <a:rPr lang="en-US" altLang="zh-TW" b="1" baseline="-25000" dirty="0" smtClean="0"/>
              <a:t>1</a:t>
            </a:r>
            <a:r>
              <a:rPr lang="en-US" altLang="zh-TW" b="1" i="1" dirty="0" smtClean="0"/>
              <a:t>,…, a</a:t>
            </a:r>
            <a:r>
              <a:rPr lang="en-US" altLang="zh-TW" b="1" baseline="-25000" dirty="0" smtClean="0"/>
              <a:t>n-1</a:t>
            </a:r>
            <a:r>
              <a:rPr lang="en-US" altLang="zh-TW" b="1" dirty="0" smtClean="0"/>
              <a:t>)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Stack: </a:t>
            </a:r>
            <a:r>
              <a:rPr lang="en-US" altLang="zh-TW" dirty="0" smtClean="0">
                <a:solidFill>
                  <a:srgbClr val="008000"/>
                </a:solidFill>
              </a:rPr>
              <a:t>Last In First Out (LIFO)</a:t>
            </a:r>
          </a:p>
          <a:p>
            <a:pPr lvl="1"/>
            <a:r>
              <a:rPr lang="en-US" altLang="zh-TW" dirty="0" smtClean="0"/>
              <a:t>Queue: </a:t>
            </a:r>
            <a:r>
              <a:rPr lang="en-US" altLang="zh-TW" dirty="0" smtClean="0">
                <a:solidFill>
                  <a:srgbClr val="008000"/>
                </a:solidFill>
              </a:rPr>
              <a:t>First In First Out (FIFO)</a:t>
            </a:r>
          </a:p>
          <a:p>
            <a:pPr lvl="2"/>
            <a:r>
              <a:rPr lang="en-US" altLang="zh-TW" sz="2200" b="1" dirty="0" smtClean="0">
                <a:solidFill>
                  <a:srgbClr val="C00000"/>
                </a:solidFill>
              </a:rPr>
              <a:t>Array</a:t>
            </a:r>
            <a:r>
              <a:rPr lang="en-US" altLang="zh-TW" sz="2200" dirty="0" smtClean="0">
                <a:solidFill>
                  <a:srgbClr val="C00000"/>
                </a:solidFill>
              </a:rPr>
              <a:t> implementation </a:t>
            </a:r>
            <a:endParaRPr lang="en-US" altLang="zh-TW" sz="2200" dirty="0" smtClean="0"/>
          </a:p>
          <a:p>
            <a:pPr lvl="2"/>
            <a:r>
              <a:rPr lang="en-US" altLang="zh-TW" sz="2200" b="1" dirty="0" smtClean="0">
                <a:solidFill>
                  <a:srgbClr val="C00000"/>
                </a:solidFill>
              </a:rPr>
              <a:t>Linked list</a:t>
            </a:r>
            <a:r>
              <a:rPr lang="en-US" altLang="zh-TW" sz="2200" dirty="0" smtClean="0">
                <a:solidFill>
                  <a:srgbClr val="C00000"/>
                </a:solidFill>
              </a:rPr>
              <a:t> implementation</a:t>
            </a:r>
          </a:p>
          <a:p>
            <a:r>
              <a:rPr lang="en-US" altLang="zh-TW" dirty="0" smtClean="0"/>
              <a:t>A collection of </a:t>
            </a:r>
            <a:r>
              <a:rPr lang="en-US" altLang="zh-TW" dirty="0" smtClean="0">
                <a:solidFill>
                  <a:srgbClr val="0000CC"/>
                </a:solidFill>
              </a:rPr>
              <a:t>unordered data objects</a:t>
            </a:r>
          </a:p>
          <a:p>
            <a:pPr lvl="1"/>
            <a:r>
              <a:rPr lang="en-US" altLang="zh-TW" dirty="0" smtClean="0"/>
              <a:t>Bag (</a:t>
            </a:r>
            <a:r>
              <a:rPr lang="en-US" altLang="zh-TW" dirty="0" err="1" smtClean="0"/>
              <a:t>Multiset</a:t>
            </a:r>
            <a:r>
              <a:rPr lang="en-US" altLang="zh-TW" dirty="0" smtClean="0"/>
              <a:t>): can have </a:t>
            </a:r>
            <a:r>
              <a:rPr lang="en-US" altLang="zh-TW" dirty="0" smtClean="0">
                <a:solidFill>
                  <a:srgbClr val="C00000"/>
                </a:solidFill>
              </a:rPr>
              <a:t>duplicate</a:t>
            </a:r>
            <a:r>
              <a:rPr lang="en-US" altLang="zh-TW" dirty="0" smtClean="0"/>
              <a:t> data objects </a:t>
            </a:r>
          </a:p>
          <a:p>
            <a:pPr lvl="1"/>
            <a:r>
              <a:rPr lang="en-US" altLang="zh-TW" dirty="0" smtClean="0"/>
              <a:t>Set: data object must be </a:t>
            </a:r>
            <a:r>
              <a:rPr lang="en-US" altLang="zh-TW" dirty="0" smtClean="0">
                <a:solidFill>
                  <a:srgbClr val="C00000"/>
                </a:solidFill>
              </a:rPr>
              <a:t>unique</a:t>
            </a:r>
          </a:p>
          <a:p>
            <a:r>
              <a:rPr lang="en-US" altLang="zh-TW" dirty="0"/>
              <a:t>A collection of </a:t>
            </a:r>
            <a:r>
              <a:rPr lang="en-US" altLang="zh-TW" dirty="0" smtClean="0">
                <a:solidFill>
                  <a:srgbClr val="0000CC"/>
                </a:solidFill>
              </a:rPr>
              <a:t>&lt;key, value&gt; pair </a:t>
            </a:r>
            <a:r>
              <a:rPr lang="en-US" altLang="zh-TW" dirty="0">
                <a:solidFill>
                  <a:srgbClr val="0000CC"/>
                </a:solidFill>
              </a:rPr>
              <a:t>data </a:t>
            </a:r>
            <a:r>
              <a:rPr lang="en-US" altLang="zh-TW" dirty="0" smtClean="0">
                <a:solidFill>
                  <a:srgbClr val="0000CC"/>
                </a:solidFill>
              </a:rPr>
              <a:t>objects</a:t>
            </a:r>
            <a:endParaRPr lang="en-US" altLang="zh-TW" dirty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/>
              <a:t>Map (Dictionary): key-value mapping must be </a:t>
            </a:r>
            <a:r>
              <a:rPr lang="en-US" altLang="zh-TW" dirty="0" smtClean="0">
                <a:solidFill>
                  <a:srgbClr val="C00000"/>
                </a:solidFill>
              </a:rPr>
              <a:t>unique</a:t>
            </a:r>
          </a:p>
          <a:p>
            <a:pPr lvl="1"/>
            <a:r>
              <a:rPr lang="en-US" altLang="zh-TW" dirty="0" err="1" smtClean="0"/>
              <a:t>Multimap</a:t>
            </a:r>
            <a:r>
              <a:rPr lang="en-US" altLang="zh-TW" dirty="0" smtClean="0"/>
              <a:t>:  </a:t>
            </a:r>
            <a:r>
              <a:rPr lang="en-US" altLang="zh-TW" dirty="0" smtClean="0">
                <a:solidFill>
                  <a:srgbClr val="C00000"/>
                </a:solidFill>
              </a:rPr>
              <a:t>one key –to-multiple</a:t>
            </a:r>
            <a:r>
              <a:rPr lang="en-US" altLang="zh-TW" dirty="0" smtClean="0"/>
              <a:t> values mapping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5657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Observations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Many codes look the same for different </a:t>
            </a:r>
            <a:r>
              <a:rPr lang="en-US" altLang="zh-TW" dirty="0" smtClean="0">
                <a:solidFill>
                  <a:srgbClr val="7030A0"/>
                </a:solidFill>
              </a:rPr>
              <a:t>types</a:t>
            </a:r>
          </a:p>
          <a:p>
            <a:pPr lvl="1"/>
            <a:r>
              <a:rPr lang="en-US" altLang="zh-TW" dirty="0" smtClean="0"/>
              <a:t>Sorting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7030A0"/>
                </a:solidFill>
              </a:rPr>
              <a:t>functions </a:t>
            </a:r>
            <a:r>
              <a:rPr lang="en-US" altLang="zh-TW" dirty="0" smtClean="0"/>
              <a:t>that handle</a:t>
            </a:r>
          </a:p>
          <a:p>
            <a:pPr lvl="2"/>
            <a:r>
              <a:rPr lang="en-US" altLang="zh-TW" dirty="0" smtClean="0"/>
              <a:t>32-bit integers</a:t>
            </a:r>
          </a:p>
          <a:p>
            <a:pPr lvl="2"/>
            <a:r>
              <a:rPr lang="en-US" altLang="zh-TW" dirty="0" smtClean="0"/>
              <a:t>64-bit </a:t>
            </a:r>
            <a:r>
              <a:rPr lang="en-US" altLang="zh-TW" dirty="0"/>
              <a:t>integers</a:t>
            </a:r>
          </a:p>
          <a:p>
            <a:pPr lvl="2"/>
            <a:r>
              <a:rPr lang="en-US" altLang="zh-TW" dirty="0" smtClean="0"/>
              <a:t>float</a:t>
            </a:r>
          </a:p>
          <a:p>
            <a:pPr lvl="2"/>
            <a:r>
              <a:rPr lang="en-US" altLang="zh-TW" dirty="0" smtClean="0"/>
              <a:t>…</a:t>
            </a:r>
          </a:p>
          <a:p>
            <a:pPr lvl="1"/>
            <a:r>
              <a:rPr lang="en-US" altLang="zh-TW" dirty="0" smtClean="0"/>
              <a:t>Sparse matrix </a:t>
            </a:r>
            <a:r>
              <a:rPr lang="en-US" altLang="zh-TW" dirty="0" smtClean="0">
                <a:solidFill>
                  <a:srgbClr val="7030A0"/>
                </a:solidFill>
              </a:rPr>
              <a:t>classes </a:t>
            </a:r>
            <a:r>
              <a:rPr lang="en-US" altLang="zh-TW" dirty="0" smtClean="0"/>
              <a:t>that handle</a:t>
            </a:r>
          </a:p>
          <a:p>
            <a:pPr lvl="2"/>
            <a:r>
              <a:rPr lang="en-US" altLang="zh-TW" dirty="0"/>
              <a:t>32-bit integers</a:t>
            </a:r>
          </a:p>
          <a:p>
            <a:pPr lvl="2"/>
            <a:r>
              <a:rPr lang="en-US" altLang="zh-TW" dirty="0"/>
              <a:t>64-bit integers</a:t>
            </a:r>
          </a:p>
          <a:p>
            <a:pPr lvl="2"/>
            <a:r>
              <a:rPr lang="en-US" altLang="zh-TW" dirty="0"/>
              <a:t>float</a:t>
            </a:r>
          </a:p>
          <a:p>
            <a:pPr lvl="2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555878" y="2084601"/>
            <a:ext cx="3403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quickSort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int</a:t>
            </a:r>
            <a:r>
              <a:rPr lang="en-US" altLang="zh-TW" dirty="0" smtClean="0"/>
              <a:t> a[],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lo,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hi);</a:t>
            </a:r>
          </a:p>
          <a:p>
            <a:r>
              <a:rPr lang="en-US" altLang="zh-TW" dirty="0" err="1" smtClean="0"/>
              <a:t>quickSort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float</a:t>
            </a:r>
            <a:r>
              <a:rPr lang="en-US" altLang="zh-TW" dirty="0" smtClean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lo, </a:t>
            </a:r>
            <a:r>
              <a:rPr lang="en-US" altLang="zh-TW" dirty="0" err="1"/>
              <a:t>int</a:t>
            </a:r>
            <a:r>
              <a:rPr lang="en-US" altLang="zh-TW" dirty="0"/>
              <a:t> hi</a:t>
            </a:r>
            <a:r>
              <a:rPr lang="en-US" altLang="zh-TW" dirty="0" smtClean="0"/>
              <a:t>);</a:t>
            </a:r>
            <a:endParaRPr lang="zh-TW" altLang="en-US" dirty="0"/>
          </a:p>
          <a:p>
            <a:r>
              <a:rPr lang="en-US" altLang="zh-TW" dirty="0" err="1" smtClean="0"/>
              <a:t>quickSort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double</a:t>
            </a:r>
            <a:r>
              <a:rPr lang="en-US" altLang="zh-TW" dirty="0" smtClean="0"/>
              <a:t> a[], </a:t>
            </a:r>
            <a:r>
              <a:rPr lang="en-US" altLang="zh-TW" dirty="0" err="1"/>
              <a:t>int</a:t>
            </a:r>
            <a:r>
              <a:rPr lang="en-US" altLang="zh-TW" dirty="0"/>
              <a:t> lo, </a:t>
            </a:r>
            <a:r>
              <a:rPr lang="en-US" altLang="zh-TW" dirty="0" err="1"/>
              <a:t>int</a:t>
            </a:r>
            <a:r>
              <a:rPr lang="en-US" altLang="zh-TW" dirty="0"/>
              <a:t> hi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958236" y="4918106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MatrixTerm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row,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13492" y="4885956"/>
            <a:ext cx="27542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MatrixTerm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SparseMatrix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row, </a:t>
            </a:r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col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51838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3460671" y="1730327"/>
          <a:ext cx="31425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20"/>
                <a:gridCol w="392820"/>
                <a:gridCol w="392820"/>
                <a:gridCol w="392820"/>
                <a:gridCol w="392820"/>
                <a:gridCol w="392820"/>
                <a:gridCol w="392820"/>
                <a:gridCol w="392820"/>
              </a:tblGrid>
              <a:tr h="302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a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b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c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d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f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h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30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/>
        </p:nvGraphicFramePr>
        <p:xfrm>
          <a:off x="3444258" y="2853389"/>
          <a:ext cx="35353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20"/>
                <a:gridCol w="392820"/>
                <a:gridCol w="392820"/>
                <a:gridCol w="392820"/>
                <a:gridCol w="392820"/>
                <a:gridCol w="392820"/>
                <a:gridCol w="392820"/>
                <a:gridCol w="392820"/>
                <a:gridCol w="392820"/>
              </a:tblGrid>
              <a:tr h="302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a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b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c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d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x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f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h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內容版面配置區 4"/>
          <p:cNvGraphicFramePr>
            <a:graphicFrameLocks/>
          </p:cNvGraphicFramePr>
          <p:nvPr/>
        </p:nvGraphicFramePr>
        <p:xfrm>
          <a:off x="3472391" y="4485303"/>
          <a:ext cx="35353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20"/>
                <a:gridCol w="392820"/>
                <a:gridCol w="392820"/>
                <a:gridCol w="392820"/>
                <a:gridCol w="392820"/>
                <a:gridCol w="392820"/>
                <a:gridCol w="392820"/>
                <a:gridCol w="392820"/>
                <a:gridCol w="392820"/>
              </a:tblGrid>
              <a:tr h="302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a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b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c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d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x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f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h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5036251" y="1519311"/>
            <a:ext cx="0" cy="182880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53219" y="1758462"/>
            <a:ext cx="279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Insert  x at position 5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443047" y="4246155"/>
            <a:ext cx="0" cy="182880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36803" y="4527452"/>
            <a:ext cx="324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Delete data at position 3</a:t>
            </a:r>
            <a:endParaRPr lang="zh-TW" altLang="en-US" sz="2400" dirty="0"/>
          </a:p>
        </p:txBody>
      </p:sp>
      <p:graphicFrame>
        <p:nvGraphicFramePr>
          <p:cNvPr id="17" name="內容版面配置區 4"/>
          <p:cNvGraphicFramePr>
            <a:graphicFrameLocks/>
          </p:cNvGraphicFramePr>
          <p:nvPr/>
        </p:nvGraphicFramePr>
        <p:xfrm>
          <a:off x="3472391" y="5540407"/>
          <a:ext cx="353331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91"/>
                <a:gridCol w="392591"/>
                <a:gridCol w="392591"/>
                <a:gridCol w="392591"/>
                <a:gridCol w="392591"/>
                <a:gridCol w="392591"/>
                <a:gridCol w="392591"/>
                <a:gridCol w="392591"/>
                <a:gridCol w="392591"/>
              </a:tblGrid>
              <a:tr h="30273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5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a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b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d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x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e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f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g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h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5219114" y="2489982"/>
            <a:ext cx="365760" cy="32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638806" y="2515770"/>
            <a:ext cx="365760" cy="32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6018642" y="2515770"/>
            <a:ext cx="365760" cy="32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398478" y="2515770"/>
            <a:ext cx="365760" cy="3235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4459458" y="5275385"/>
            <a:ext cx="379828" cy="23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4865082" y="5287105"/>
            <a:ext cx="379828" cy="23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5273054" y="5273037"/>
            <a:ext cx="379828" cy="23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5652890" y="5244901"/>
            <a:ext cx="379828" cy="23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032726" y="5273037"/>
            <a:ext cx="379828" cy="23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6440698" y="5273037"/>
            <a:ext cx="379828" cy="23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3080825" y="1336431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front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342185" y="1320018"/>
            <a:ext cx="5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rear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223889" y="2208628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O(n)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77815" y="4977619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O(n)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Ordered List (linear list)</a:t>
            </a:r>
          </a:p>
          <a:p>
            <a:pPr lvl="1"/>
            <a:r>
              <a:rPr lang="en-US" altLang="zh-TW" dirty="0" smtClean="0"/>
              <a:t>Suppose A = (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, a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,…, 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),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where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n≧0</a:t>
            </a:r>
          </a:p>
          <a:p>
            <a:pPr lvl="1"/>
            <a:r>
              <a:rPr lang="en-US" altLang="zh-TW" i="1" dirty="0" err="1" smtClean="0"/>
              <a:t>a</a:t>
            </a:r>
            <a:r>
              <a:rPr lang="en-US" altLang="zh-TW" baseline="-25000" dirty="0" err="1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is called an</a:t>
            </a:r>
            <a:r>
              <a:rPr lang="en-US" altLang="zh-TW" i="1" dirty="0" smtClean="0"/>
              <a:t> atom, </a:t>
            </a:r>
            <a:r>
              <a:rPr lang="en-US" altLang="zh-TW" dirty="0" smtClean="0"/>
              <a:t>or an </a:t>
            </a:r>
            <a:r>
              <a:rPr lang="en-US" altLang="zh-TW" i="1" dirty="0" smtClean="0"/>
              <a:t>element</a:t>
            </a:r>
          </a:p>
          <a:p>
            <a:r>
              <a:rPr lang="en-US" altLang="zh-TW" dirty="0" smtClean="0"/>
              <a:t>Stack: </a:t>
            </a:r>
            <a:r>
              <a:rPr lang="en-US" altLang="zh-TW" dirty="0" smtClean="0">
                <a:solidFill>
                  <a:srgbClr val="C00000"/>
                </a:solidFill>
              </a:rPr>
              <a:t>Last-In First-Out (LIFO)</a:t>
            </a:r>
          </a:p>
          <a:p>
            <a:pPr lvl="1"/>
            <a:r>
              <a:rPr lang="en-US" altLang="zh-TW" dirty="0" smtClean="0"/>
              <a:t>is a special case of ordered list</a:t>
            </a:r>
          </a:p>
          <a:p>
            <a:pPr lvl="1"/>
            <a:r>
              <a:rPr lang="en-US" altLang="zh-TW" dirty="0" smtClean="0"/>
              <a:t>One end is called </a:t>
            </a:r>
            <a:r>
              <a:rPr lang="en-US" altLang="zh-TW" i="1" dirty="0" smtClean="0">
                <a:solidFill>
                  <a:srgbClr val="0000CC"/>
                </a:solidFill>
              </a:rPr>
              <a:t>top</a:t>
            </a:r>
            <a:r>
              <a:rPr lang="en-US" altLang="zh-TW" dirty="0" smtClean="0"/>
              <a:t>, the other end called </a:t>
            </a:r>
            <a:r>
              <a:rPr lang="en-US" altLang="zh-TW" i="1" dirty="0" smtClean="0">
                <a:solidFill>
                  <a:srgbClr val="0000CC"/>
                </a:solidFill>
              </a:rPr>
              <a:t>bottom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FF0000"/>
                </a:solidFill>
              </a:rPr>
              <a:t>additions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solidFill>
                  <a:srgbClr val="FF0000"/>
                </a:solidFill>
              </a:rPr>
              <a:t>deletions</a:t>
            </a:r>
            <a:r>
              <a:rPr lang="en-US" altLang="zh-TW" dirty="0" smtClean="0"/>
              <a:t> are made at the </a:t>
            </a:r>
            <a:r>
              <a:rPr lang="en-US" altLang="zh-TW" b="1" i="1" dirty="0" smtClean="0">
                <a:solidFill>
                  <a:srgbClr val="0000CC"/>
                </a:solidFill>
              </a:rPr>
              <a:t>top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end only</a:t>
            </a:r>
            <a:endParaRPr lang="en-US" altLang="zh-TW" i="1" dirty="0" smtClean="0">
              <a:solidFill>
                <a:srgbClr val="0000CC"/>
              </a:solidFill>
            </a:endParaRPr>
          </a:p>
          <a:p>
            <a:r>
              <a:rPr lang="en-US" altLang="zh-TW" dirty="0" smtClean="0"/>
              <a:t>Example  </a:t>
            </a:r>
          </a:p>
          <a:p>
            <a:pPr lvl="1"/>
            <a:r>
              <a:rPr lang="en-US" altLang="zh-TW" dirty="0" smtClean="0"/>
              <a:t>Given a stack S = (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, a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,…, 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is the</a:t>
            </a:r>
            <a:r>
              <a:rPr lang="en-US" altLang="zh-TW" i="1" dirty="0" smtClean="0"/>
              <a:t> </a:t>
            </a:r>
            <a:r>
              <a:rPr lang="en-US" altLang="zh-TW" i="1" dirty="0" smtClean="0">
                <a:solidFill>
                  <a:srgbClr val="0000CC"/>
                </a:solidFill>
              </a:rPr>
              <a:t>bottom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i="1" dirty="0" smtClean="0"/>
              <a:t>a</a:t>
            </a:r>
            <a:r>
              <a:rPr lang="en-US" altLang="zh-TW" baseline="-25000" dirty="0" smtClean="0"/>
              <a:t>n-1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is the </a:t>
            </a:r>
            <a:r>
              <a:rPr lang="en-US" altLang="zh-TW" i="1" dirty="0" smtClean="0">
                <a:solidFill>
                  <a:srgbClr val="0000CC"/>
                </a:solidFill>
              </a:rPr>
              <a:t>top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element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Stack of Cups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951833"/>
            <a:ext cx="7886700" cy="1520557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Add a cup to the stack.</a:t>
            </a:r>
          </a:p>
          <a:p>
            <a:r>
              <a:rPr lang="en-US" altLang="zh-TW" dirty="0" smtClean="0">
                <a:ea typeface="新細明體" charset="-120"/>
              </a:rPr>
              <a:t>Remove a cup from new stack.</a:t>
            </a:r>
          </a:p>
          <a:p>
            <a:r>
              <a:rPr lang="en-US" altLang="zh-TW" dirty="0" smtClean="0">
                <a:ea typeface="新細明體" charset="-120"/>
              </a:rPr>
              <a:t>A stack is a LIFO list.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32</a:t>
            </a:fld>
            <a:endParaRPr lang="zh-TW" alt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341044" y="1447800"/>
            <a:ext cx="2895600" cy="3281363"/>
            <a:chOff x="3072" y="912"/>
            <a:chExt cx="1824" cy="2067"/>
          </a:xfrm>
        </p:grpSpPr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3072" y="2592"/>
              <a:ext cx="1296" cy="291"/>
              <a:chOff x="3072" y="2592"/>
              <a:chExt cx="1296" cy="291"/>
            </a:xfrm>
          </p:grpSpPr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3072" y="2592"/>
                <a:ext cx="8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bottom</a:t>
                </a:r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480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3360" y="960"/>
              <a:ext cx="5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rgbClr val="FF0000"/>
                  </a:solidFill>
                  <a:ea typeface="新細明體" charset="-120"/>
                </a:rPr>
                <a:t>top</a:t>
              </a: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>
              <a:off x="3888" y="1152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4407" y="1920"/>
              <a:ext cx="489" cy="387"/>
              <a:chOff x="4407" y="1920"/>
              <a:chExt cx="489" cy="387"/>
            </a:xfrm>
          </p:grpSpPr>
          <p:graphicFrame>
            <p:nvGraphicFramePr>
              <p:cNvPr id="25" name="Object 14"/>
              <p:cNvGraphicFramePr>
                <a:graphicFrameLocks/>
              </p:cNvGraphicFramePr>
              <p:nvPr/>
            </p:nvGraphicFramePr>
            <p:xfrm>
              <a:off x="4407" y="1920"/>
              <a:ext cx="489" cy="357"/>
            </p:xfrm>
            <a:graphic>
              <a:graphicData uri="http://schemas.openxmlformats.org/presentationml/2006/ole">
                <p:oleObj spid="_x0000_s135170" name="Clip" r:id="rId3" imgW="1542857" imgH="1009479" progId="">
                  <p:embed/>
                </p:oleObj>
              </a:graphicData>
            </a:graphic>
          </p:graphicFrame>
          <p:sp>
            <p:nvSpPr>
              <p:cNvPr id="26" name="Rectangle 15"/>
              <p:cNvSpPr>
                <a:spLocks noChangeArrowheads="1"/>
              </p:cNvSpPr>
              <p:nvPr/>
            </p:nvSpPr>
            <p:spPr bwMode="auto">
              <a:xfrm>
                <a:off x="4560" y="201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4407" y="2592"/>
              <a:ext cx="489" cy="387"/>
              <a:chOff x="4407" y="2592"/>
              <a:chExt cx="489" cy="387"/>
            </a:xfrm>
          </p:grpSpPr>
          <p:graphicFrame>
            <p:nvGraphicFramePr>
              <p:cNvPr id="23" name="Object 17"/>
              <p:cNvGraphicFramePr>
                <a:graphicFrameLocks/>
              </p:cNvGraphicFramePr>
              <p:nvPr/>
            </p:nvGraphicFramePr>
            <p:xfrm>
              <a:off x="4407" y="2592"/>
              <a:ext cx="489" cy="357"/>
            </p:xfrm>
            <a:graphic>
              <a:graphicData uri="http://schemas.openxmlformats.org/presentationml/2006/ole">
                <p:oleObj spid="_x0000_s135171" name="Clip" r:id="rId4" imgW="1542857" imgH="1009479" progId="">
                  <p:embed/>
                </p:oleObj>
              </a:graphicData>
            </a:graphic>
          </p:graphicFrame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A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407" y="2256"/>
              <a:ext cx="489" cy="387"/>
              <a:chOff x="4407" y="2256"/>
              <a:chExt cx="489" cy="387"/>
            </a:xfrm>
          </p:grpSpPr>
          <p:graphicFrame>
            <p:nvGraphicFramePr>
              <p:cNvPr id="21" name="Object 20"/>
              <p:cNvGraphicFramePr>
                <a:graphicFrameLocks/>
              </p:cNvGraphicFramePr>
              <p:nvPr/>
            </p:nvGraphicFramePr>
            <p:xfrm>
              <a:off x="4407" y="2256"/>
              <a:ext cx="489" cy="357"/>
            </p:xfrm>
            <a:graphic>
              <a:graphicData uri="http://schemas.openxmlformats.org/presentationml/2006/ole">
                <p:oleObj spid="_x0000_s135172" name="Clip" r:id="rId5" imgW="1542857" imgH="1009479" progId="">
                  <p:embed/>
                </p:oleObj>
              </a:graphicData>
            </a:graphic>
          </p:graphicFrame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4560" y="2352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B</a:t>
                </a:r>
              </a:p>
            </p:txBody>
          </p:sp>
        </p:grpSp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4407" y="1584"/>
              <a:ext cx="489" cy="387"/>
              <a:chOff x="4407" y="1584"/>
              <a:chExt cx="489" cy="387"/>
            </a:xfrm>
          </p:grpSpPr>
          <p:graphicFrame>
            <p:nvGraphicFramePr>
              <p:cNvPr id="19" name="Object 23"/>
              <p:cNvGraphicFramePr>
                <a:graphicFrameLocks/>
              </p:cNvGraphicFramePr>
              <p:nvPr/>
            </p:nvGraphicFramePr>
            <p:xfrm>
              <a:off x="4407" y="1584"/>
              <a:ext cx="489" cy="357"/>
            </p:xfrm>
            <a:graphic>
              <a:graphicData uri="http://schemas.openxmlformats.org/presentationml/2006/ole">
                <p:oleObj spid="_x0000_s135173" name="Clip" r:id="rId6" imgW="1542857" imgH="1009479" progId="">
                  <p:embed/>
                </p:oleObj>
              </a:graphicData>
            </a:graphic>
          </p:graphicFrame>
          <p:sp>
            <p:nvSpPr>
              <p:cNvPr id="20" name="Rectangle 24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D</a:t>
                </a:r>
              </a:p>
            </p:txBody>
          </p:sp>
        </p:grpSp>
        <p:grpSp>
          <p:nvGrpSpPr>
            <p:cNvPr id="13" name="Group 28"/>
            <p:cNvGrpSpPr>
              <a:grpSpLocks/>
            </p:cNvGrpSpPr>
            <p:nvPr/>
          </p:nvGrpSpPr>
          <p:grpSpPr bwMode="auto">
            <a:xfrm>
              <a:off x="4407" y="1248"/>
              <a:ext cx="489" cy="387"/>
              <a:chOff x="4407" y="1248"/>
              <a:chExt cx="489" cy="387"/>
            </a:xfrm>
          </p:grpSpPr>
          <p:graphicFrame>
            <p:nvGraphicFramePr>
              <p:cNvPr id="17" name="Object 26"/>
              <p:cNvGraphicFramePr>
                <a:graphicFrameLocks/>
              </p:cNvGraphicFramePr>
              <p:nvPr/>
            </p:nvGraphicFramePr>
            <p:xfrm>
              <a:off x="4407" y="1248"/>
              <a:ext cx="489" cy="357"/>
            </p:xfrm>
            <a:graphic>
              <a:graphicData uri="http://schemas.openxmlformats.org/presentationml/2006/ole">
                <p:oleObj spid="_x0000_s135174" name="Clip" r:id="rId7" imgW="1542857" imgH="1009479" progId="">
                  <p:embed/>
                </p:oleObj>
              </a:graphicData>
            </a:graphic>
          </p:graphicFrame>
          <p:sp>
            <p:nvSpPr>
              <p:cNvPr id="18" name="Rectangle 27"/>
              <p:cNvSpPr>
                <a:spLocks noChangeArrowheads="1"/>
              </p:cNvSpPr>
              <p:nvPr/>
            </p:nvSpPr>
            <p:spPr bwMode="auto">
              <a:xfrm>
                <a:off x="4560" y="1344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E</a:t>
                </a:r>
              </a:p>
            </p:txBody>
          </p:sp>
        </p:grpSp>
        <p:grpSp>
          <p:nvGrpSpPr>
            <p:cNvPr id="14" name="Group 31"/>
            <p:cNvGrpSpPr>
              <a:grpSpLocks/>
            </p:cNvGrpSpPr>
            <p:nvPr/>
          </p:nvGrpSpPr>
          <p:grpSpPr bwMode="auto">
            <a:xfrm>
              <a:off x="4407" y="912"/>
              <a:ext cx="489" cy="387"/>
              <a:chOff x="4407" y="912"/>
              <a:chExt cx="489" cy="387"/>
            </a:xfrm>
          </p:grpSpPr>
          <p:graphicFrame>
            <p:nvGraphicFramePr>
              <p:cNvPr id="15" name="Object 29"/>
              <p:cNvGraphicFramePr>
                <a:graphicFrameLocks/>
              </p:cNvGraphicFramePr>
              <p:nvPr/>
            </p:nvGraphicFramePr>
            <p:xfrm>
              <a:off x="4407" y="912"/>
              <a:ext cx="489" cy="357"/>
            </p:xfrm>
            <a:graphic>
              <a:graphicData uri="http://schemas.openxmlformats.org/presentationml/2006/ole">
                <p:oleObj spid="_x0000_s135175" name="Clip" r:id="rId8" imgW="1542857" imgH="1009479" progId="">
                  <p:embed/>
                </p:oleObj>
              </a:graphicData>
            </a:graphic>
          </p:graphicFrame>
          <p:sp>
            <p:nvSpPr>
              <p:cNvPr id="16" name="Rectangle 30"/>
              <p:cNvSpPr>
                <a:spLocks noChangeArrowheads="1"/>
              </p:cNvSpPr>
              <p:nvPr/>
            </p:nvSpPr>
            <p:spPr bwMode="auto">
              <a:xfrm>
                <a:off x="4560" y="1008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F</a:t>
                </a:r>
              </a:p>
            </p:txBody>
          </p:sp>
        </p:grpSp>
      </p:grpSp>
      <p:grpSp>
        <p:nvGrpSpPr>
          <p:cNvPr id="29" name="Group 49"/>
          <p:cNvGrpSpPr>
            <a:grpSpLocks/>
          </p:cNvGrpSpPr>
          <p:nvPr/>
        </p:nvGrpSpPr>
        <p:grpSpPr bwMode="auto">
          <a:xfrm>
            <a:off x="616644" y="1981200"/>
            <a:ext cx="2895600" cy="2747963"/>
            <a:chOff x="96" y="1248"/>
            <a:chExt cx="1824" cy="1731"/>
          </a:xfrm>
        </p:grpSpPr>
        <p:grpSp>
          <p:nvGrpSpPr>
            <p:cNvPr id="30" name="Group 6"/>
            <p:cNvGrpSpPr>
              <a:grpSpLocks/>
            </p:cNvGrpSpPr>
            <p:nvPr/>
          </p:nvGrpSpPr>
          <p:grpSpPr bwMode="auto">
            <a:xfrm>
              <a:off x="96" y="2592"/>
              <a:ext cx="1296" cy="291"/>
              <a:chOff x="96" y="2592"/>
              <a:chExt cx="1296" cy="291"/>
            </a:xfrm>
          </p:grpSpPr>
          <p:sp>
            <p:nvSpPr>
              <p:cNvPr id="48" name="Rectangle 4"/>
              <p:cNvSpPr>
                <a:spLocks noChangeArrowheads="1"/>
              </p:cNvSpPr>
              <p:nvPr/>
            </p:nvSpPr>
            <p:spPr bwMode="auto">
              <a:xfrm>
                <a:off x="96" y="2592"/>
                <a:ext cx="8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bottom</a:t>
                </a:r>
              </a:p>
            </p:txBody>
          </p:sp>
          <p:sp>
            <p:nvSpPr>
              <p:cNvPr id="49" name="Line 5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480" cy="0"/>
              </a:xfrm>
              <a:prstGeom prst="line">
                <a:avLst/>
              </a:prstGeom>
              <a:no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1" name="Rectangle 7"/>
            <p:cNvSpPr>
              <a:spLocks noChangeArrowheads="1"/>
            </p:cNvSpPr>
            <p:nvPr/>
          </p:nvSpPr>
          <p:spPr bwMode="auto">
            <a:xfrm>
              <a:off x="432" y="1248"/>
              <a:ext cx="5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top</a:t>
              </a: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960" y="1440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 sz="2400">
                <a:solidFill>
                  <a:srgbClr val="FF0000"/>
                </a:solidFill>
              </a:endParaRPr>
            </a:p>
          </p:txBody>
        </p:sp>
        <p:grpSp>
          <p:nvGrpSpPr>
            <p:cNvPr id="33" name="Group 36"/>
            <p:cNvGrpSpPr>
              <a:grpSpLocks/>
            </p:cNvGrpSpPr>
            <p:nvPr/>
          </p:nvGrpSpPr>
          <p:grpSpPr bwMode="auto">
            <a:xfrm>
              <a:off x="1431" y="1920"/>
              <a:ext cx="489" cy="387"/>
              <a:chOff x="1431" y="1920"/>
              <a:chExt cx="489" cy="387"/>
            </a:xfrm>
          </p:grpSpPr>
          <p:graphicFrame>
            <p:nvGraphicFramePr>
              <p:cNvPr id="46" name="Object 34"/>
              <p:cNvGraphicFramePr>
                <a:graphicFrameLocks/>
              </p:cNvGraphicFramePr>
              <p:nvPr/>
            </p:nvGraphicFramePr>
            <p:xfrm>
              <a:off x="1431" y="1920"/>
              <a:ext cx="489" cy="357"/>
            </p:xfrm>
            <a:graphic>
              <a:graphicData uri="http://schemas.openxmlformats.org/presentationml/2006/ole">
                <p:oleObj spid="_x0000_s135176" name="Clip" r:id="rId9" imgW="1542857" imgH="1009479" progId="">
                  <p:embed/>
                </p:oleObj>
              </a:graphicData>
            </a:graphic>
          </p:graphicFrame>
          <p:sp>
            <p:nvSpPr>
              <p:cNvPr id="47" name="Rectangle 35"/>
              <p:cNvSpPr>
                <a:spLocks noChangeArrowheads="1"/>
              </p:cNvSpPr>
              <p:nvPr/>
            </p:nvSpPr>
            <p:spPr bwMode="auto">
              <a:xfrm>
                <a:off x="1584" y="201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grpSp>
          <p:nvGrpSpPr>
            <p:cNvPr id="34" name="Group 39"/>
            <p:cNvGrpSpPr>
              <a:grpSpLocks/>
            </p:cNvGrpSpPr>
            <p:nvPr/>
          </p:nvGrpSpPr>
          <p:grpSpPr bwMode="auto">
            <a:xfrm>
              <a:off x="1431" y="2592"/>
              <a:ext cx="489" cy="387"/>
              <a:chOff x="1431" y="2592"/>
              <a:chExt cx="489" cy="387"/>
            </a:xfrm>
          </p:grpSpPr>
          <p:graphicFrame>
            <p:nvGraphicFramePr>
              <p:cNvPr id="44" name="Object 37"/>
              <p:cNvGraphicFramePr>
                <a:graphicFrameLocks/>
              </p:cNvGraphicFramePr>
              <p:nvPr/>
            </p:nvGraphicFramePr>
            <p:xfrm>
              <a:off x="1431" y="2592"/>
              <a:ext cx="489" cy="357"/>
            </p:xfrm>
            <a:graphic>
              <a:graphicData uri="http://schemas.openxmlformats.org/presentationml/2006/ole">
                <p:oleObj spid="_x0000_s135177" name="Clip" r:id="rId10" imgW="1542857" imgH="1009479" progId="">
                  <p:embed/>
                </p:oleObj>
              </a:graphicData>
            </a:graphic>
          </p:graphicFrame>
          <p:sp>
            <p:nvSpPr>
              <p:cNvPr id="45" name="Rectangle 38"/>
              <p:cNvSpPr>
                <a:spLocks noChangeArrowheads="1"/>
              </p:cNvSpPr>
              <p:nvPr/>
            </p:nvSpPr>
            <p:spPr bwMode="auto">
              <a:xfrm>
                <a:off x="1584" y="2688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A</a:t>
                </a:r>
              </a:p>
            </p:txBody>
          </p:sp>
        </p:grpSp>
        <p:grpSp>
          <p:nvGrpSpPr>
            <p:cNvPr id="35" name="Group 42"/>
            <p:cNvGrpSpPr>
              <a:grpSpLocks/>
            </p:cNvGrpSpPr>
            <p:nvPr/>
          </p:nvGrpSpPr>
          <p:grpSpPr bwMode="auto">
            <a:xfrm>
              <a:off x="1431" y="2256"/>
              <a:ext cx="489" cy="387"/>
              <a:chOff x="1431" y="2256"/>
              <a:chExt cx="489" cy="387"/>
            </a:xfrm>
          </p:grpSpPr>
          <p:graphicFrame>
            <p:nvGraphicFramePr>
              <p:cNvPr id="42" name="Object 40"/>
              <p:cNvGraphicFramePr>
                <a:graphicFrameLocks/>
              </p:cNvGraphicFramePr>
              <p:nvPr/>
            </p:nvGraphicFramePr>
            <p:xfrm>
              <a:off x="1431" y="2256"/>
              <a:ext cx="489" cy="357"/>
            </p:xfrm>
            <a:graphic>
              <a:graphicData uri="http://schemas.openxmlformats.org/presentationml/2006/ole">
                <p:oleObj spid="_x0000_s135178" name="Clip" r:id="rId11" imgW="1542857" imgH="1009479" progId="">
                  <p:embed/>
                </p:oleObj>
              </a:graphicData>
            </a:graphic>
          </p:graphicFrame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B</a:t>
                </a:r>
              </a:p>
            </p:txBody>
          </p:sp>
        </p:grpSp>
        <p:grpSp>
          <p:nvGrpSpPr>
            <p:cNvPr id="36" name="Group 45"/>
            <p:cNvGrpSpPr>
              <a:grpSpLocks/>
            </p:cNvGrpSpPr>
            <p:nvPr/>
          </p:nvGrpSpPr>
          <p:grpSpPr bwMode="auto">
            <a:xfrm>
              <a:off x="1431" y="1584"/>
              <a:ext cx="489" cy="387"/>
              <a:chOff x="1431" y="1584"/>
              <a:chExt cx="489" cy="387"/>
            </a:xfrm>
          </p:grpSpPr>
          <p:graphicFrame>
            <p:nvGraphicFramePr>
              <p:cNvPr id="40" name="Object 43"/>
              <p:cNvGraphicFramePr>
                <a:graphicFrameLocks/>
              </p:cNvGraphicFramePr>
              <p:nvPr/>
            </p:nvGraphicFramePr>
            <p:xfrm>
              <a:off x="1431" y="1584"/>
              <a:ext cx="489" cy="357"/>
            </p:xfrm>
            <a:graphic>
              <a:graphicData uri="http://schemas.openxmlformats.org/presentationml/2006/ole">
                <p:oleObj spid="_x0000_s135179" name="Clip" r:id="rId12" imgW="1542857" imgH="1009479" progId="">
                  <p:embed/>
                </p:oleObj>
              </a:graphicData>
            </a:graphic>
          </p:graphicFrame>
          <p:sp>
            <p:nvSpPr>
              <p:cNvPr id="41" name="Rectangle 44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D</a:t>
                </a:r>
              </a:p>
            </p:txBody>
          </p:sp>
        </p:grpSp>
        <p:grpSp>
          <p:nvGrpSpPr>
            <p:cNvPr id="37" name="Group 48"/>
            <p:cNvGrpSpPr>
              <a:grpSpLocks/>
            </p:cNvGrpSpPr>
            <p:nvPr/>
          </p:nvGrpSpPr>
          <p:grpSpPr bwMode="auto">
            <a:xfrm>
              <a:off x="1431" y="1248"/>
              <a:ext cx="489" cy="387"/>
              <a:chOff x="1431" y="1248"/>
              <a:chExt cx="489" cy="387"/>
            </a:xfrm>
          </p:grpSpPr>
          <p:graphicFrame>
            <p:nvGraphicFramePr>
              <p:cNvPr id="38" name="Object 46"/>
              <p:cNvGraphicFramePr>
                <a:graphicFrameLocks/>
              </p:cNvGraphicFramePr>
              <p:nvPr/>
            </p:nvGraphicFramePr>
            <p:xfrm>
              <a:off x="1431" y="1248"/>
              <a:ext cx="489" cy="357"/>
            </p:xfrm>
            <a:graphic>
              <a:graphicData uri="http://schemas.openxmlformats.org/presentationml/2006/ole">
                <p:oleObj spid="_x0000_s135180" name="Clip" r:id="rId13" imgW="1542857" imgH="1009479" progId="">
                  <p:embed/>
                </p:oleObj>
              </a:graphicData>
            </a:graphic>
          </p:graphicFrame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FF0000"/>
                    </a:solidFill>
                    <a:ea typeface="新細明體" charset="-120"/>
                  </a:rPr>
                  <a:t>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86018" name="Picture 2" descr="My Journey to Learning Data Structures from Scratch — Stacks | by Prakhar  Mishra | Level Up Cod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264" y="991496"/>
            <a:ext cx="6284306" cy="3721175"/>
          </a:xfrm>
          <a:prstGeom prst="rect">
            <a:avLst/>
          </a:prstGeom>
          <a:noFill/>
        </p:spPr>
      </p:pic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097278" y="4600137"/>
          <a:ext cx="7218762" cy="1817223"/>
        </p:xfrm>
        <a:graphic>
          <a:graphicData uri="http://schemas.openxmlformats.org/presentationml/2006/ole">
            <p:oleObj spid="_x0000_s86019" name="Visio" r:id="rId4" imgW="5489107" imgH="138275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Applications of Stack: </a:t>
            </a:r>
            <a:br>
              <a:rPr lang="en-US" altLang="zh-TW" dirty="0" smtClean="0"/>
            </a:br>
            <a:r>
              <a:rPr lang="en-US" altLang="zh-TW" dirty="0" smtClean="0"/>
              <a:t>Stack Frame of Function Call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4" y="1815602"/>
            <a:ext cx="87915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208627" y="5430128"/>
            <a:ext cx="4691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System stack after function call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Parentheses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dirty="0" smtClean="0">
                <a:solidFill>
                  <a:schemeClr val="accent1"/>
                </a:solidFill>
                <a:ea typeface="新細明體" charset="-120"/>
              </a:rPr>
              <a:t>(</a:t>
            </a:r>
            <a:r>
              <a:rPr lang="en-US" altLang="zh-TW" dirty="0" smtClean="0">
                <a:solidFill>
                  <a:srgbClr val="9900CC"/>
                </a:solidFill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a+b</a:t>
            </a:r>
            <a:r>
              <a:rPr lang="en-US" altLang="zh-TW" dirty="0" smtClean="0">
                <a:solidFill>
                  <a:srgbClr val="9900CC"/>
                </a:solidFill>
                <a:ea typeface="新細明體" charset="-120"/>
              </a:rPr>
              <a:t>)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*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c+d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-e</a:t>
            </a:r>
            <a:r>
              <a:rPr lang="en-US" altLang="zh-TW" dirty="0" smtClean="0">
                <a:solidFill>
                  <a:schemeClr val="accent1"/>
                </a:solidFill>
                <a:ea typeface="新細明體" charset="-120"/>
              </a:rPr>
              <a:t>)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/</a:t>
            </a:r>
            <a:r>
              <a:rPr lang="en-US" altLang="zh-TW" dirty="0" smtClean="0">
                <a:solidFill>
                  <a:srgbClr val="FF33CC"/>
                </a:solidFill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f+g</a:t>
            </a:r>
            <a:r>
              <a:rPr lang="en-US" altLang="zh-TW" dirty="0" smtClean="0">
                <a:solidFill>
                  <a:srgbClr val="FF33CC"/>
                </a:solidFill>
                <a:ea typeface="新細明體" charset="-120"/>
              </a:rPr>
              <a:t>)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-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h+j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)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*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(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k-l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)</a:t>
            </a:r>
            <a:r>
              <a:rPr lang="en-US" altLang="zh-TW" dirty="0" smtClean="0">
                <a:ea typeface="新細明體" charset="-120"/>
              </a:rPr>
              <a:t>)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/(m-n)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Output pairs 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u,v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) </a:t>
            </a:r>
            <a:r>
              <a:rPr lang="en-US" altLang="zh-TW" dirty="0" smtClean="0">
                <a:ea typeface="新細明體" charset="-120"/>
              </a:rPr>
              <a:t>such that the left parenthesis at position</a:t>
            </a:r>
            <a:r>
              <a:rPr lang="en-US" altLang="zh-TW" dirty="0" smtClean="0">
                <a:solidFill>
                  <a:schemeClr val="bg2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u </a:t>
            </a:r>
            <a:r>
              <a:rPr lang="en-US" altLang="zh-TW" dirty="0" smtClean="0">
                <a:ea typeface="新細明體" charset="-120"/>
              </a:rPr>
              <a:t>is matched with the right parenthesis at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v</a:t>
            </a:r>
            <a:r>
              <a:rPr lang="en-US" altLang="zh-TW" dirty="0" smtClean="0">
                <a:solidFill>
                  <a:schemeClr val="bg2"/>
                </a:solidFill>
                <a:ea typeface="新細明體" charset="-120"/>
              </a:rPr>
              <a:t>.</a:t>
            </a:r>
          </a:p>
          <a:p>
            <a:pPr lvl="2"/>
            <a:r>
              <a:rPr lang="en-US" altLang="zh-TW" sz="2400" dirty="0" smtClean="0">
                <a:ea typeface="新細明體" charset="-120"/>
              </a:rPr>
              <a:t>(2,6)</a:t>
            </a:r>
            <a:r>
              <a:rPr lang="en-US" altLang="zh-TW" sz="2400" dirty="0" smtClean="0">
                <a:solidFill>
                  <a:srgbClr val="33CC33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accent1"/>
                </a:solidFill>
                <a:ea typeface="新細明體" charset="-120"/>
              </a:rPr>
              <a:t>(1,13) </a:t>
            </a:r>
            <a:r>
              <a:rPr lang="en-US" altLang="zh-TW" sz="2400" dirty="0" smtClean="0">
                <a:solidFill>
                  <a:srgbClr val="FF33CC"/>
                </a:solidFill>
                <a:ea typeface="新細明體" charset="-120"/>
              </a:rPr>
              <a:t>(15,19)</a:t>
            </a:r>
            <a:r>
              <a:rPr lang="en-US" altLang="zh-TW" sz="2400" dirty="0" smtClean="0">
                <a:solidFill>
                  <a:srgbClr val="FFFF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</a:rPr>
              <a:t>(21,25)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(27,31) </a:t>
            </a:r>
            <a:r>
              <a:rPr lang="en-US" altLang="zh-TW" sz="2400" dirty="0" smtClean="0">
                <a:solidFill>
                  <a:srgbClr val="008000"/>
                </a:solidFill>
                <a:ea typeface="新細明體" charset="-120"/>
              </a:rPr>
              <a:t>(0,32) 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(34,38)</a:t>
            </a:r>
          </a:p>
          <a:p>
            <a:r>
              <a:rPr lang="en-US" altLang="zh-TW" dirty="0" smtClean="0"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a+b</a:t>
            </a:r>
            <a:r>
              <a:rPr lang="en-US" altLang="zh-TW" dirty="0" smtClean="0">
                <a:ea typeface="新細明體" charset="-120"/>
              </a:rPr>
              <a:t>)</a:t>
            </a:r>
            <a:r>
              <a:rPr lang="en-US" altLang="zh-TW" dirty="0" smtClean="0">
                <a:solidFill>
                  <a:srgbClr val="FF33CC"/>
                </a:solidFill>
                <a:ea typeface="新細明體" charset="-120"/>
              </a:rPr>
              <a:t>)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*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(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(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c+d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)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(0,4)</a:t>
            </a:r>
          </a:p>
          <a:p>
            <a:pPr lvl="1"/>
            <a:r>
              <a:rPr lang="en-US" altLang="zh-TW" dirty="0" smtClean="0">
                <a:solidFill>
                  <a:srgbClr val="FF33CC"/>
                </a:solidFill>
                <a:ea typeface="新細明體" charset="-120"/>
              </a:rPr>
              <a:t>Right parenthesis at 5 has no matching left parenthesis</a:t>
            </a:r>
          </a:p>
          <a:p>
            <a:pPr lvl="1"/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(8,12)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Left parenthesis at 7 has no matching right parenthesis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Parentheses Matching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Scan expression from left to right</a:t>
            </a:r>
          </a:p>
          <a:p>
            <a:r>
              <a:rPr lang="en-US" altLang="zh-TW" dirty="0" smtClean="0">
                <a:ea typeface="新細明體" charset="-120"/>
              </a:rPr>
              <a:t>When a left parenthesis is encountered, add its position to the stack</a:t>
            </a:r>
          </a:p>
          <a:p>
            <a:r>
              <a:rPr lang="en-US" altLang="zh-TW" dirty="0" smtClean="0">
                <a:ea typeface="新細明體" charset="-120"/>
              </a:rPr>
              <a:t>When a right parenthesis is encountered, remove matching position from stack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2548"/>
            <a:ext cx="8763000" cy="685800"/>
          </a:xfrm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(</a:t>
            </a:r>
            <a:r>
              <a:rPr lang="en-US" altLang="zh-TW" dirty="0">
                <a:solidFill>
                  <a:srgbClr val="008000"/>
                </a:solidFill>
                <a:ea typeface="新細明體" charset="-120"/>
              </a:rPr>
              <a:t>(</a:t>
            </a:r>
            <a:r>
              <a:rPr lang="en-US" altLang="zh-TW" dirty="0" err="1">
                <a:solidFill>
                  <a:schemeClr val="hlink"/>
                </a:solidFill>
                <a:ea typeface="新細明體" charset="-120"/>
              </a:rPr>
              <a:t>a+b</a:t>
            </a:r>
            <a:r>
              <a:rPr lang="en-US" altLang="zh-TW" dirty="0">
                <a:solidFill>
                  <a:srgbClr val="008000"/>
                </a:solidFill>
                <a:ea typeface="新細明體" charset="-120"/>
              </a:rPr>
              <a:t>)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*</a:t>
            </a:r>
            <a:r>
              <a:rPr lang="en-US" altLang="zh-TW" dirty="0" err="1">
                <a:solidFill>
                  <a:schemeClr val="hlink"/>
                </a:solidFill>
                <a:ea typeface="新細明體" charset="-120"/>
              </a:rPr>
              <a:t>c+d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-e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)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/</a:t>
            </a:r>
            <a:r>
              <a:rPr lang="en-US" altLang="zh-TW" dirty="0">
                <a:solidFill>
                  <a:srgbClr val="FF33CC"/>
                </a:solidFill>
                <a:ea typeface="新細明體" charset="-120"/>
              </a:rPr>
              <a:t>(</a:t>
            </a:r>
            <a:r>
              <a:rPr lang="en-US" altLang="zh-TW" dirty="0" err="1">
                <a:solidFill>
                  <a:schemeClr val="hlink"/>
                </a:solidFill>
                <a:ea typeface="新細明體" charset="-120"/>
              </a:rPr>
              <a:t>f+g</a:t>
            </a:r>
            <a:r>
              <a:rPr lang="en-US" altLang="zh-TW" dirty="0">
                <a:solidFill>
                  <a:srgbClr val="FF33CC"/>
                </a:solidFill>
                <a:ea typeface="新細明體" charset="-120"/>
              </a:rPr>
              <a:t>)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-</a:t>
            </a:r>
            <a:r>
              <a:rPr lang="en-US" altLang="zh-TW" dirty="0">
                <a:solidFill>
                  <a:schemeClr val="tx2"/>
                </a:solidFill>
                <a:ea typeface="新細明體" charset="-120"/>
              </a:rPr>
              <a:t>(</a:t>
            </a:r>
            <a:r>
              <a:rPr lang="en-US" altLang="zh-TW" dirty="0" err="1">
                <a:solidFill>
                  <a:schemeClr val="hlink"/>
                </a:solidFill>
                <a:ea typeface="新細明體" charset="-120"/>
              </a:rPr>
              <a:t>h+j</a:t>
            </a:r>
            <a:r>
              <a:rPr lang="en-US" altLang="zh-TW" dirty="0">
                <a:solidFill>
                  <a:schemeClr val="tx2"/>
                </a:solidFill>
                <a:ea typeface="新細明體" charset="-120"/>
              </a:rPr>
              <a:t>)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*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ea typeface="新細明體" charset="-120"/>
              </a:rPr>
              <a:t>(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k-l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ea typeface="新細明體" charset="-120"/>
              </a:rPr>
              <a:t>)</a:t>
            </a:r>
            <a:r>
              <a:rPr lang="en-US" altLang="zh-TW" dirty="0">
                <a:ea typeface="新細明體" charset="-120"/>
              </a:rPr>
              <a:t>)</a:t>
            </a:r>
            <a:r>
              <a:rPr lang="en-US" altLang="zh-TW" dirty="0">
                <a:solidFill>
                  <a:schemeClr val="hlink"/>
                </a:solidFill>
                <a:ea typeface="新細明體" charset="-120"/>
              </a:rPr>
              <a:t>/(m-n)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2819400"/>
            <a:ext cx="762000" cy="2743200"/>
            <a:chOff x="624" y="1776"/>
            <a:chExt cx="480" cy="1728"/>
          </a:xfrm>
        </p:grpSpPr>
        <p:sp>
          <p:nvSpPr>
            <p:cNvPr id="9220" name="Line 4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066800" y="510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sz="2800" dirty="0">
                <a:ea typeface="新細明體" charset="-120"/>
              </a:rPr>
              <a:t>0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066800" y="480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 1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066800" y="44958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rgbClr val="008000"/>
                </a:solidFill>
                <a:ea typeface="新細明體" charset="-120"/>
              </a:rPr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3" autoUpdateAnimBg="0"/>
      <p:bldP spid="9224" grpId="0" build="p" autoUpdateAnimBg="0"/>
      <p:bldP spid="9225" grpId="0" build="p" autoUpdateAnimBg="0"/>
      <p:bldP spid="9226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2819400"/>
            <a:ext cx="762000" cy="2743200"/>
            <a:chOff x="624" y="1776"/>
            <a:chExt cx="480" cy="1728"/>
          </a:xfrm>
        </p:grpSpPr>
        <p:sp>
          <p:nvSpPr>
            <p:cNvPr id="10244" name="Line 4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66800" y="510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charset="-120"/>
              </a:rPr>
              <a:t> 0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066800" y="480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sz="2800">
                <a:solidFill>
                  <a:schemeClr val="accent1"/>
                </a:solidFill>
                <a:ea typeface="新細明體" charset="-120"/>
              </a:rPr>
              <a:t>1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981200" y="5105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rgbClr val="008000"/>
                </a:solidFill>
                <a:ea typeface="新細明體" charset="-120"/>
              </a:rPr>
              <a:t>(2,6)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149350" y="47307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895600" y="5105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(1,13)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1066800" y="47244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33CC"/>
                </a:solidFill>
                <a:ea typeface="新細明體" charset="-120"/>
              </a:rPr>
              <a:t>15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a+b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*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c+d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-e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/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f+g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-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h+j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*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k-l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/(m-n)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build="p" autoUpdateAnimBg="0"/>
      <p:bldP spid="10251" grpId="0" animBg="1"/>
      <p:bldP spid="10252" grpId="0" build="p" autoUpdateAnimBg="0"/>
      <p:bldP spid="10253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2819400"/>
            <a:ext cx="762000" cy="2743200"/>
            <a:chOff x="624" y="1776"/>
            <a:chExt cx="480" cy="1728"/>
          </a:xfrm>
        </p:grpSpPr>
        <p:sp>
          <p:nvSpPr>
            <p:cNvPr id="11268" name="Line 4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69" name="Line 5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70" name="Line 6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066800" y="510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charset="-120"/>
              </a:rPr>
              <a:t> 0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066800" y="480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sz="2800">
                <a:solidFill>
                  <a:schemeClr val="accent1"/>
                </a:solidFill>
                <a:ea typeface="新細明體" charset="-120"/>
              </a:rPr>
              <a:t>1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981200" y="5105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(2,6)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1149350" y="47307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2895600" y="5105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accent1"/>
                </a:solidFill>
                <a:ea typeface="新細明體" charset="-120"/>
              </a:rPr>
              <a:t>(1,13)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3886200" y="5105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33CC"/>
                </a:solidFill>
                <a:ea typeface="新細明體" charset="-120"/>
              </a:rPr>
              <a:t>(15,19)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10668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chemeClr val="tx2"/>
                </a:solidFill>
                <a:ea typeface="新細明體" charset="-120"/>
              </a:rPr>
              <a:t>21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a+b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*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c+d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-e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/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f+g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-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h+j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*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k-l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/(m-n)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7" grpId="0" build="p" autoUpdateAnimBg="0"/>
      <p:bldP spid="1127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Non-Template Solutions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Implement the same behavior over and over</a:t>
            </a:r>
          </a:p>
          <a:p>
            <a:pPr lvl="1"/>
            <a:r>
              <a:rPr lang="en-US" altLang="zh-TW" dirty="0" smtClean="0"/>
              <a:t>Hard to maintain code  </a:t>
            </a:r>
          </a:p>
          <a:p>
            <a:pPr lvl="1"/>
            <a:r>
              <a:rPr lang="en-US" altLang="zh-TW" dirty="0"/>
              <a:t>Hard </a:t>
            </a:r>
            <a:r>
              <a:rPr lang="en-US" altLang="zh-TW" dirty="0" smtClean="0"/>
              <a:t>to globally modify code</a:t>
            </a:r>
          </a:p>
          <a:p>
            <a:pPr lvl="2"/>
            <a:endParaRPr lang="en-US" altLang="zh-TW" dirty="0"/>
          </a:p>
          <a:p>
            <a:r>
              <a:rPr lang="en-US" altLang="zh-TW" dirty="0" smtClean="0"/>
              <a:t>Write general code for a common base type</a:t>
            </a:r>
          </a:p>
          <a:p>
            <a:pPr lvl="1"/>
            <a:r>
              <a:rPr lang="en-US" altLang="zh-TW" dirty="0" smtClean="0"/>
              <a:t>Lose the benefits of compiler's type checking </a:t>
            </a:r>
          </a:p>
          <a:p>
            <a:pPr lvl="1"/>
            <a:r>
              <a:rPr lang="en-US" altLang="zh-TW" dirty="0" smtClean="0"/>
              <a:t>Incurs overhead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Use macros (#define)</a:t>
            </a:r>
          </a:p>
          <a:p>
            <a:pPr lvl="1"/>
            <a:r>
              <a:rPr lang="en-US" altLang="zh-TW" dirty="0" smtClean="0"/>
              <a:t>Sacrifice readability</a:t>
            </a:r>
          </a:p>
          <a:p>
            <a:pPr lvl="1"/>
            <a:r>
              <a:rPr lang="en-US" altLang="zh-TW" dirty="0"/>
              <a:t>Sacrifice </a:t>
            </a:r>
            <a:r>
              <a:rPr lang="en-US" altLang="zh-TW" dirty="0" err="1" smtClean="0"/>
              <a:t>debuggability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6997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2819400"/>
            <a:ext cx="762000" cy="2743200"/>
            <a:chOff x="624" y="1776"/>
            <a:chExt cx="480" cy="1728"/>
          </a:xfrm>
        </p:grpSpPr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066800" y="510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rgbClr val="002060"/>
                </a:solidFill>
                <a:ea typeface="新細明體" charset="-120"/>
              </a:rPr>
              <a:t> 0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066800" y="480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sz="2800">
                <a:solidFill>
                  <a:schemeClr val="accent1"/>
                </a:solidFill>
                <a:ea typeface="新細明體" charset="-120"/>
              </a:rPr>
              <a:t>1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981200" y="5105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(2,6)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149350" y="47307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2895600" y="5105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accent1"/>
                </a:solidFill>
                <a:ea typeface="新細明體" charset="-120"/>
              </a:rPr>
              <a:t>(1,13)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886200" y="5105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33CC"/>
                </a:solidFill>
                <a:ea typeface="新細明體" charset="-120"/>
              </a:rPr>
              <a:t>(15,19)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05400" y="5105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(21,25)</a:t>
            </a: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066800" y="46482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bg2"/>
                </a:solidFill>
                <a:ea typeface="新細明體" charset="-120"/>
              </a:rPr>
              <a:t>27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a+b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*c+d-e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/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f+g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-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h+j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*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k-l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/(m-n)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 build="p" autoUpdateAnimBg="0"/>
      <p:bldP spid="1230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charset="-120"/>
              </a:rPr>
              <a:t>Example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0600" y="2819400"/>
            <a:ext cx="762000" cy="2743200"/>
            <a:chOff x="624" y="1776"/>
            <a:chExt cx="480" cy="1728"/>
          </a:xfrm>
        </p:grpSpPr>
        <p:sp>
          <p:nvSpPr>
            <p:cNvPr id="13316" name="Line 4"/>
            <p:cNvSpPr>
              <a:spLocks noChangeShapeType="1"/>
            </p:cNvSpPr>
            <p:nvPr/>
          </p:nvSpPr>
          <p:spPr bwMode="auto">
            <a:xfrm>
              <a:off x="62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7" name="Line 5"/>
            <p:cNvSpPr>
              <a:spLocks noChangeShapeType="1"/>
            </p:cNvSpPr>
            <p:nvPr/>
          </p:nvSpPr>
          <p:spPr bwMode="auto">
            <a:xfrm>
              <a:off x="624" y="3504"/>
              <a:ext cx="480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18" name="Line 6"/>
            <p:cNvSpPr>
              <a:spLocks noChangeShapeType="1"/>
            </p:cNvSpPr>
            <p:nvPr/>
          </p:nvSpPr>
          <p:spPr bwMode="auto">
            <a:xfrm>
              <a:off x="1104" y="1776"/>
              <a:ext cx="0" cy="1728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066800" y="5105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  <a:ea typeface="新細明體" charset="-120"/>
              </a:rPr>
              <a:t> 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066800" y="48006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sz="2800">
                <a:solidFill>
                  <a:schemeClr val="accent1"/>
                </a:solidFill>
                <a:ea typeface="新細明體" charset="-120"/>
              </a:rPr>
              <a:t>1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981200" y="5105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tx1"/>
                </a:solidFill>
                <a:ea typeface="新細明體" charset="-120"/>
              </a:rPr>
              <a:t>(2,6)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149350" y="47307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895600" y="51054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accent1"/>
                </a:solidFill>
                <a:ea typeface="新細明體" charset="-120"/>
              </a:rPr>
              <a:t>(1,13)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886200" y="5105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rgbClr val="FF33CC"/>
                </a:solidFill>
                <a:ea typeface="新細明體" charset="-120"/>
              </a:rPr>
              <a:t>(15,19)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5105400" y="5105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>
                <a:solidFill>
                  <a:schemeClr val="tx2"/>
                </a:solidFill>
                <a:ea typeface="新細明體" charset="-120"/>
              </a:rPr>
              <a:t>(21,25)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172200" y="5105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solidFill>
                  <a:schemeClr val="accent4">
                    <a:lumMod val="75000"/>
                  </a:schemeClr>
                </a:solidFill>
                <a:ea typeface="新細明體" charset="-120"/>
              </a:rPr>
              <a:t>(27,31)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1073150" y="5035550"/>
            <a:ext cx="444500" cy="4445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7391400" y="510540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dirty="0">
                <a:ea typeface="新細明體" charset="-120"/>
              </a:rPr>
              <a:t>(0,32)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77788" y="59436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400" dirty="0">
                <a:ea typeface="新細明體" charset="-120"/>
              </a:rPr>
              <a:t>and so on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28600" y="1602548"/>
            <a:ext cx="8763000" cy="68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a+b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*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c+d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-e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/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f+g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-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h+j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*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k-l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)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/(m-n)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7" grpId="0" build="p" autoUpdateAnimBg="0"/>
      <p:bldP spid="13328" grpId="0" animBg="1"/>
      <p:bldP spid="13329" grpId="0" build="p" autoUpdateAnimBg="0"/>
      <p:bldP spid="1333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Towers of Hanoi/Brahma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5261316"/>
            <a:ext cx="7886700" cy="112541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64</a:t>
            </a:r>
            <a:r>
              <a:rPr lang="en-US" altLang="zh-TW" dirty="0" smtClean="0">
                <a:ea typeface="新細明體" charset="-120"/>
              </a:rPr>
              <a:t> gold disks to be moved from tower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 A </a:t>
            </a:r>
            <a:r>
              <a:rPr lang="en-US" altLang="zh-TW" dirty="0" smtClean="0">
                <a:ea typeface="新細明體" charset="-120"/>
              </a:rPr>
              <a:t>to tower 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  <a:ea typeface="新細明體" charset="-120"/>
              </a:rPr>
              <a:t>C</a:t>
            </a:r>
          </a:p>
          <a:p>
            <a:r>
              <a:rPr lang="en-US" altLang="zh-TW" dirty="0" smtClean="0">
                <a:ea typeface="新細明體" charset="-120"/>
              </a:rPr>
              <a:t>Each tower operates as a stack</a:t>
            </a:r>
          </a:p>
          <a:p>
            <a:r>
              <a:rPr lang="en-US" altLang="zh-TW" dirty="0" smtClean="0">
                <a:ea typeface="新細明體" charset="-120"/>
              </a:rPr>
              <a:t>Cannot place big disk on top of a smaller one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42</a:t>
            </a:fld>
            <a:endParaRPr lang="zh-TW" altLang="en-US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832830" y="1659978"/>
            <a:ext cx="1816100" cy="3550414"/>
            <a:chOff x="436" y="676"/>
            <a:chExt cx="1144" cy="292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36" y="676"/>
              <a:ext cx="1144" cy="2536"/>
              <a:chOff x="436" y="676"/>
              <a:chExt cx="1144" cy="2536"/>
            </a:xfrm>
          </p:grpSpPr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436" y="3076"/>
                <a:ext cx="1144" cy="136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916" y="676"/>
                <a:ext cx="136" cy="23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64" y="3168"/>
              <a:ext cx="576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solidFill>
                    <a:srgbClr val="FF0000"/>
                  </a:solidFill>
                  <a:ea typeface="新細明體" charset="-120"/>
                </a:rPr>
                <a:t>A</a:t>
              </a:r>
            </a:p>
          </p:txBody>
        </p:sp>
      </p:grp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3423630" y="1659978"/>
            <a:ext cx="1816100" cy="3550414"/>
            <a:chOff x="2068" y="676"/>
            <a:chExt cx="1144" cy="2923"/>
          </a:xfrm>
        </p:grpSpPr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068" y="3076"/>
              <a:ext cx="1144" cy="13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548" y="676"/>
              <a:ext cx="136" cy="2392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496" y="3168"/>
              <a:ext cx="576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solidFill>
                    <a:srgbClr val="0000CC"/>
                  </a:solidFill>
                  <a:ea typeface="新細明體" charset="-120"/>
                </a:rPr>
                <a:t>B</a:t>
              </a: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6014430" y="1659978"/>
            <a:ext cx="1816100" cy="3550414"/>
            <a:chOff x="3700" y="676"/>
            <a:chExt cx="1144" cy="2923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700" y="3076"/>
              <a:ext cx="1144" cy="1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80" y="676"/>
              <a:ext cx="136" cy="239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128" y="3168"/>
              <a:ext cx="576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800" dirty="0">
                  <a:solidFill>
                    <a:schemeClr val="accent4">
                      <a:lumMod val="50000"/>
                    </a:schemeClr>
                  </a:solidFill>
                  <a:ea typeface="新細明體" charset="-120"/>
                </a:rPr>
                <a:t>C</a:t>
              </a:r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909030" y="4200970"/>
            <a:ext cx="1663700" cy="303661"/>
            <a:chOff x="484" y="2880"/>
            <a:chExt cx="1048" cy="250"/>
          </a:xfrm>
        </p:grpSpPr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484" y="2932"/>
              <a:ext cx="1048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912" y="288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1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985230" y="3972370"/>
            <a:ext cx="1511300" cy="303661"/>
            <a:chOff x="532" y="2736"/>
            <a:chExt cx="952" cy="250"/>
          </a:xfrm>
        </p:grpSpPr>
        <p:sp>
          <p:nvSpPr>
            <p:cNvPr id="22" name="AutoShape 19"/>
            <p:cNvSpPr>
              <a:spLocks noChangeArrowheads="1"/>
            </p:cNvSpPr>
            <p:nvPr/>
          </p:nvSpPr>
          <p:spPr bwMode="auto">
            <a:xfrm>
              <a:off x="532" y="2788"/>
              <a:ext cx="952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12" y="273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2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061430" y="3743770"/>
            <a:ext cx="1358900" cy="303661"/>
            <a:chOff x="580" y="2592"/>
            <a:chExt cx="856" cy="250"/>
          </a:xfrm>
        </p:grpSpPr>
        <p:sp>
          <p:nvSpPr>
            <p:cNvPr id="25" name="AutoShape 22"/>
            <p:cNvSpPr>
              <a:spLocks noChangeArrowheads="1"/>
            </p:cNvSpPr>
            <p:nvPr/>
          </p:nvSpPr>
          <p:spPr bwMode="auto">
            <a:xfrm>
              <a:off x="580" y="2644"/>
              <a:ext cx="856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912" y="259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3</a:t>
              </a:r>
            </a:p>
          </p:txBody>
        </p:sp>
      </p:grpSp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1137630" y="3515170"/>
            <a:ext cx="1206500" cy="303661"/>
            <a:chOff x="628" y="2448"/>
            <a:chExt cx="760" cy="250"/>
          </a:xfrm>
        </p:grpSpPr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628" y="2500"/>
              <a:ext cx="760" cy="136"/>
            </a:xfrm>
            <a:prstGeom prst="roundRect">
              <a:avLst>
                <a:gd name="adj" fmla="val 12495"/>
              </a:avLst>
            </a:prstGeom>
            <a:solidFill>
              <a:srgbClr val="FF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912" y="244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4</a:t>
              </a:r>
            </a:p>
          </p:txBody>
        </p:sp>
      </p:grp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1137630" y="1344310"/>
            <a:ext cx="1206500" cy="2147496"/>
          </a:xfrm>
          <a:prstGeom prst="triangle">
            <a:avLst>
              <a:gd name="adj" fmla="val 49995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sz="2800" dirty="0" smtClean="0">
                <a:ea typeface="新細明體" charset="-120"/>
              </a:rPr>
              <a:t>Standard operations:</a:t>
            </a:r>
          </a:p>
          <a:p>
            <a:pPr lvl="1">
              <a:buClr>
                <a:schemeClr val="hlink"/>
              </a:buClr>
            </a:pPr>
            <a:r>
              <a:rPr lang="en-US" altLang="zh-TW" dirty="0" err="1" smtClean="0">
                <a:ea typeface="新細明體" charset="-120"/>
              </a:rPr>
              <a:t>IsEmpty</a:t>
            </a:r>
            <a:r>
              <a:rPr lang="en-US" altLang="zh-TW" dirty="0" smtClean="0">
                <a:ea typeface="新細明體" charset="-120"/>
              </a:rPr>
              <a:t> … return true </a:t>
            </a:r>
            <a:r>
              <a:rPr lang="en-US" altLang="zh-TW" dirty="0" err="1" smtClean="0">
                <a:ea typeface="新細明體" charset="-120"/>
              </a:rPr>
              <a:t>iff</a:t>
            </a:r>
            <a:r>
              <a:rPr lang="en-US" altLang="zh-TW" dirty="0" smtClean="0">
                <a:ea typeface="新細明體" charset="-120"/>
              </a:rPr>
              <a:t> stack is empty</a:t>
            </a:r>
          </a:p>
          <a:p>
            <a:pPr lvl="1">
              <a:buClr>
                <a:schemeClr val="hlink"/>
              </a:buClr>
            </a:pPr>
            <a:r>
              <a:rPr lang="en-US" altLang="zh-TW" dirty="0" smtClean="0">
                <a:ea typeface="新細明體" charset="-120"/>
              </a:rPr>
              <a:t>Top … return top element of stack</a:t>
            </a:r>
          </a:p>
          <a:p>
            <a:pPr lvl="1">
              <a:buClr>
                <a:schemeClr val="hlink"/>
              </a:buClr>
            </a:pPr>
            <a:r>
              <a:rPr lang="en-US" altLang="zh-TW" dirty="0" smtClean="0">
                <a:ea typeface="新細明體" charset="-120"/>
              </a:rPr>
              <a:t>Push … add an element to the top of the stack</a:t>
            </a:r>
          </a:p>
          <a:p>
            <a:pPr lvl="1">
              <a:buClr>
                <a:schemeClr val="hlink"/>
              </a:buClr>
            </a:pPr>
            <a:r>
              <a:rPr lang="en-US" altLang="zh-TW" dirty="0" smtClean="0">
                <a:ea typeface="新細明體" charset="-120"/>
              </a:rPr>
              <a:t>Pop … delete the top element of the stack</a:t>
            </a:r>
          </a:p>
          <a:p>
            <a:pPr lvl="1">
              <a:buClr>
                <a:schemeClr val="hlink"/>
              </a:buClr>
            </a:pP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Implementation: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Use a 1D array to represent a stack.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Stack elements are stored in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stack[0]</a:t>
            </a:r>
            <a:r>
              <a:rPr lang="en-US" altLang="zh-TW" dirty="0" smtClean="0">
                <a:ea typeface="新細明體" charset="-120"/>
              </a:rPr>
              <a:t> through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stack[top]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>
              <a:buClr>
                <a:schemeClr val="hlink"/>
              </a:buClr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 ADT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29550" y="1384555"/>
            <a:ext cx="8151742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//a finite ordered list w.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effectLst/>
                <a:latin typeface="Arial"/>
                <a:cs typeface="Arial"/>
              </a:rPr>
              <a:t>≥0 </a:t>
            </a:r>
            <a:r>
              <a:rPr lang="en-US" altLang="zh-TW" sz="16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Arial"/>
                <a:cs typeface="Arial"/>
              </a:rPr>
              <a:t>elem</a:t>
            </a:r>
            <a:r>
              <a:rPr lang="en-US" altLang="zh-TW" sz="1600" dirty="0" smtClean="0">
                <a:effectLst/>
                <a:latin typeface="Arial"/>
                <a:cs typeface="Arial"/>
              </a:rPr>
              <a:t> </a:t>
            </a:r>
            <a:endParaRPr lang="zh-TW" alt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Stack 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stackCapacity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TW" alt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TW" sz="1600" dirty="0" smtClean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T&amp; item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add an item into the stack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delete an item 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T&amp; Top()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top element of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top, capacity;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T*  stack;</a:t>
            </a:r>
            <a:endParaRPr lang="en-US" altLang="zh-TW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40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Implementation of Stack by Array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45</a:t>
            </a:fld>
            <a:endParaRPr lang="zh-TW" altLang="en-US"/>
          </a:p>
        </p:txBody>
      </p:sp>
      <p:pic>
        <p:nvPicPr>
          <p:cNvPr id="135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358" y="1666839"/>
            <a:ext cx="7886700" cy="373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590844" y="5922498"/>
            <a:ext cx="7951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How to check whether a stack is full or empty? – top, capacity </a:t>
            </a:r>
            <a:endParaRPr lang="zh-TW" altLang="en-US" sz="24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3235568" y="5342211"/>
            <a:ext cx="608052" cy="648057"/>
            <a:chOff x="2180492" y="5370346"/>
            <a:chExt cx="608052" cy="648057"/>
          </a:xfrm>
        </p:grpSpPr>
        <p:sp>
          <p:nvSpPr>
            <p:cNvPr id="7" name="文字方塊 6"/>
            <p:cNvSpPr txBox="1"/>
            <p:nvPr/>
          </p:nvSpPr>
          <p:spPr>
            <a:xfrm>
              <a:off x="2180492" y="5556738"/>
              <a:ext cx="608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CC"/>
                  </a:solidFill>
                </a:rPr>
                <a:t>top</a:t>
              </a:r>
              <a:endParaRPr lang="zh-TW" altLang="en-US" sz="2400" dirty="0">
                <a:solidFill>
                  <a:srgbClr val="0000CC"/>
                </a:solidFill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 flipV="1">
              <a:off x="2450711" y="5370346"/>
              <a:ext cx="2929" cy="283694"/>
            </a:xfrm>
            <a:prstGeom prst="straightConnector1">
              <a:avLst/>
            </a:prstGeom>
            <a:ln w="28575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群組 9"/>
          <p:cNvGrpSpPr/>
          <p:nvPr/>
        </p:nvGrpSpPr>
        <p:grpSpPr>
          <a:xfrm>
            <a:off x="1348146" y="5297665"/>
            <a:ext cx="1113446" cy="648057"/>
            <a:chOff x="1885064" y="5370346"/>
            <a:chExt cx="1113446" cy="648057"/>
          </a:xfrm>
        </p:grpSpPr>
        <p:sp>
          <p:nvSpPr>
            <p:cNvPr id="11" name="文字方塊 10"/>
            <p:cNvSpPr txBox="1"/>
            <p:nvPr/>
          </p:nvSpPr>
          <p:spPr>
            <a:xfrm>
              <a:off x="1885064" y="5556738"/>
              <a:ext cx="1113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CC66FF"/>
                  </a:solidFill>
                </a:rPr>
                <a:t>bottom</a:t>
              </a:r>
              <a:endParaRPr lang="zh-TW" altLang="en-US" sz="2400" dirty="0">
                <a:solidFill>
                  <a:srgbClr val="CC66FF"/>
                </a:solidFill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H="1" flipV="1">
              <a:off x="2450711" y="5370346"/>
              <a:ext cx="2929" cy="283694"/>
            </a:xfrm>
            <a:prstGeom prst="straightConnector1">
              <a:avLst/>
            </a:prstGeom>
            <a:ln w="28575">
              <a:solidFill>
                <a:srgbClr val="CC66FF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502855"/>
            <a:ext cx="7886700" cy="2674108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Stack top is at element e</a:t>
            </a:r>
          </a:p>
          <a:p>
            <a:r>
              <a:rPr lang="en-US" altLang="zh-TW" dirty="0" err="1" smtClean="0">
                <a:ea typeface="新細明體" charset="-120"/>
              </a:rPr>
              <a:t>IsEmpty</a:t>
            </a:r>
            <a:r>
              <a:rPr lang="en-US" altLang="zh-TW" dirty="0" smtClean="0">
                <a:ea typeface="新細明體" charset="-120"/>
              </a:rPr>
              <a:t>() 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=&gt;</a:t>
            </a:r>
            <a:r>
              <a:rPr lang="en-US" altLang="zh-TW" dirty="0" smtClean="0">
                <a:ea typeface="新細明體" charset="-120"/>
              </a:rPr>
              <a:t> check whether top &gt;= 0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	  O(1)</a:t>
            </a:r>
            <a:r>
              <a:rPr lang="en-US" altLang="zh-TW" dirty="0" smtClean="0">
                <a:ea typeface="新細明體" charset="-120"/>
              </a:rPr>
              <a:t> time</a:t>
            </a:r>
          </a:p>
          <a:p>
            <a:r>
              <a:rPr lang="en-US" altLang="zh-TW" dirty="0" smtClean="0">
                <a:ea typeface="新細明體" charset="-120"/>
              </a:rPr>
              <a:t>Top() 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=&gt; </a:t>
            </a:r>
            <a:r>
              <a:rPr lang="en-US" altLang="zh-TW" dirty="0" smtClean="0">
                <a:ea typeface="新細明體" charset="-120"/>
              </a:rPr>
              <a:t>If not empty return stack[top]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	  O(1)</a:t>
            </a:r>
            <a:r>
              <a:rPr lang="en-US" altLang="zh-TW" dirty="0" smtClean="0">
                <a:ea typeface="新細明體" charset="-120"/>
              </a:rPr>
              <a:t>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46</a:t>
            </a:fld>
            <a:endParaRPr lang="zh-TW" altLang="en-US"/>
          </a:p>
        </p:txBody>
      </p:sp>
      <p:grpSp>
        <p:nvGrpSpPr>
          <p:cNvPr id="68" name="群組 67"/>
          <p:cNvGrpSpPr/>
          <p:nvPr/>
        </p:nvGrpSpPr>
        <p:grpSpPr>
          <a:xfrm>
            <a:off x="1143000" y="1731508"/>
            <a:ext cx="6845300" cy="1628101"/>
            <a:chOff x="1143000" y="1731508"/>
            <a:chExt cx="6845300" cy="1628101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1143000" y="1731508"/>
              <a:ext cx="6845300" cy="1066800"/>
              <a:chOff x="720" y="1824"/>
              <a:chExt cx="4312" cy="672"/>
            </a:xfrm>
          </p:grpSpPr>
          <p:grpSp>
            <p:nvGrpSpPr>
              <p:cNvPr id="36" name="Group 5"/>
              <p:cNvGrpSpPr>
                <a:grpSpLocks/>
              </p:cNvGrpSpPr>
              <p:nvPr/>
            </p:nvGrpSpPr>
            <p:grpSpPr bwMode="auto">
              <a:xfrm>
                <a:off x="720" y="1824"/>
                <a:ext cx="4312" cy="672"/>
                <a:chOff x="724" y="1622"/>
                <a:chExt cx="4312" cy="672"/>
              </a:xfrm>
            </p:grpSpPr>
            <p:sp>
              <p:nvSpPr>
                <p:cNvPr id="42" name="Rectangle 6"/>
                <p:cNvSpPr>
                  <a:spLocks noChangeArrowheads="1"/>
                </p:cNvSpPr>
                <p:nvPr/>
              </p:nvSpPr>
              <p:spPr bwMode="auto">
                <a:xfrm>
                  <a:off x="724" y="1636"/>
                  <a:ext cx="4312" cy="32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100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" name="Line 10"/>
                <p:cNvSpPr>
                  <a:spLocks noChangeShapeType="1"/>
                </p:cNvSpPr>
                <p:nvPr/>
              </p:nvSpPr>
              <p:spPr bwMode="auto">
                <a:xfrm>
                  <a:off x="187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" name="Line 12"/>
                <p:cNvSpPr>
                  <a:spLocks noChangeShapeType="1"/>
                </p:cNvSpPr>
                <p:nvPr/>
              </p:nvSpPr>
              <p:spPr bwMode="auto">
                <a:xfrm>
                  <a:off x="244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" name="Line 13"/>
                <p:cNvSpPr>
                  <a:spLocks noChangeShapeType="1"/>
                </p:cNvSpPr>
                <p:nvPr/>
              </p:nvSpPr>
              <p:spPr bwMode="auto">
                <a:xfrm>
                  <a:off x="273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" name="Line 15"/>
                <p:cNvSpPr>
                  <a:spLocks noChangeShapeType="1"/>
                </p:cNvSpPr>
                <p:nvPr/>
              </p:nvSpPr>
              <p:spPr bwMode="auto">
                <a:xfrm>
                  <a:off x="331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" name="Line 16"/>
                <p:cNvSpPr>
                  <a:spLocks noChangeShapeType="1"/>
                </p:cNvSpPr>
                <p:nvPr/>
              </p:nvSpPr>
              <p:spPr bwMode="auto">
                <a:xfrm>
                  <a:off x="3600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" name="Line 17"/>
                <p:cNvSpPr>
                  <a:spLocks noChangeShapeType="1"/>
                </p:cNvSpPr>
                <p:nvPr/>
              </p:nvSpPr>
              <p:spPr bwMode="auto">
                <a:xfrm>
                  <a:off x="388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" name="Line 18"/>
                <p:cNvSpPr>
                  <a:spLocks noChangeShapeType="1"/>
                </p:cNvSpPr>
                <p:nvPr/>
              </p:nvSpPr>
              <p:spPr bwMode="auto">
                <a:xfrm>
                  <a:off x="417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" name="Line 19"/>
                <p:cNvSpPr>
                  <a:spLocks noChangeShapeType="1"/>
                </p:cNvSpPr>
                <p:nvPr/>
              </p:nvSpPr>
              <p:spPr bwMode="auto">
                <a:xfrm>
                  <a:off x="446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" name="Rectangle 21"/>
                <p:cNvSpPr>
                  <a:spLocks noChangeArrowheads="1"/>
                </p:cNvSpPr>
                <p:nvPr/>
              </p:nvSpPr>
              <p:spPr bwMode="auto">
                <a:xfrm>
                  <a:off x="806" y="1622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" name="Rectangle 22"/>
                <p:cNvSpPr>
                  <a:spLocks noChangeArrowheads="1"/>
                </p:cNvSpPr>
                <p:nvPr/>
              </p:nvSpPr>
              <p:spPr bwMode="auto">
                <a:xfrm>
                  <a:off x="806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0</a:t>
                  </a:r>
                </a:p>
              </p:txBody>
            </p:sp>
            <p:sp>
              <p:nvSpPr>
                <p:cNvPr id="59" name="Rectangle 23"/>
                <p:cNvSpPr>
                  <a:spLocks noChangeArrowheads="1"/>
                </p:cNvSpPr>
                <p:nvPr/>
              </p:nvSpPr>
              <p:spPr bwMode="auto">
                <a:xfrm>
                  <a:off x="1094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1</a:t>
                  </a:r>
                </a:p>
              </p:txBody>
            </p:sp>
            <p:sp>
              <p:nvSpPr>
                <p:cNvPr id="60" name="Rectangle 24"/>
                <p:cNvSpPr>
                  <a:spLocks noChangeArrowheads="1"/>
                </p:cNvSpPr>
                <p:nvPr/>
              </p:nvSpPr>
              <p:spPr bwMode="auto">
                <a:xfrm>
                  <a:off x="1382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2</a:t>
                  </a:r>
                </a:p>
              </p:txBody>
            </p:sp>
            <p:sp>
              <p:nvSpPr>
                <p:cNvPr id="61" name="Rectangle 25"/>
                <p:cNvSpPr>
                  <a:spLocks noChangeArrowheads="1"/>
                </p:cNvSpPr>
                <p:nvPr/>
              </p:nvSpPr>
              <p:spPr bwMode="auto">
                <a:xfrm>
                  <a:off x="1718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3</a:t>
                  </a:r>
                </a:p>
              </p:txBody>
            </p:sp>
            <p:sp>
              <p:nvSpPr>
                <p:cNvPr id="62" name="Rectangle 26"/>
                <p:cNvSpPr>
                  <a:spLocks noChangeArrowheads="1"/>
                </p:cNvSpPr>
                <p:nvPr/>
              </p:nvSpPr>
              <p:spPr bwMode="auto">
                <a:xfrm>
                  <a:off x="1958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4</a:t>
                  </a:r>
                </a:p>
              </p:txBody>
            </p:sp>
            <p:sp>
              <p:nvSpPr>
                <p:cNvPr id="63" name="Rectangle 27"/>
                <p:cNvSpPr>
                  <a:spLocks noChangeArrowheads="1"/>
                </p:cNvSpPr>
                <p:nvPr/>
              </p:nvSpPr>
              <p:spPr bwMode="auto">
                <a:xfrm>
                  <a:off x="2246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5</a:t>
                  </a:r>
                </a:p>
              </p:txBody>
            </p:sp>
            <p:sp>
              <p:nvSpPr>
                <p:cNvPr id="64" name="Rectangle 28"/>
                <p:cNvSpPr>
                  <a:spLocks noChangeArrowheads="1"/>
                </p:cNvSpPr>
                <p:nvPr/>
              </p:nvSpPr>
              <p:spPr bwMode="auto">
                <a:xfrm>
                  <a:off x="2486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6</a:t>
                  </a:r>
                </a:p>
              </p:txBody>
            </p:sp>
          </p:grp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768" y="1859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1056" y="185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1344" y="1859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1632" y="185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d</a:t>
                </a:r>
              </a:p>
            </p:txBody>
          </p:sp>
          <p:sp>
            <p:nvSpPr>
              <p:cNvPr id="41" name="Rectangle 33"/>
              <p:cNvSpPr>
                <a:spLocks noChangeArrowheads="1"/>
              </p:cNvSpPr>
              <p:nvPr/>
            </p:nvSpPr>
            <p:spPr bwMode="auto">
              <a:xfrm>
                <a:off x="1920" y="1859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ea typeface="新細明體" charset="-120"/>
                  </a:rPr>
                  <a:t>e</a:t>
                </a:r>
              </a:p>
            </p:txBody>
          </p:sp>
        </p:grpSp>
        <p:grpSp>
          <p:nvGrpSpPr>
            <p:cNvPr id="65" name="群組 64"/>
            <p:cNvGrpSpPr/>
            <p:nvPr/>
          </p:nvGrpSpPr>
          <p:grpSpPr>
            <a:xfrm>
              <a:off x="2996417" y="2711552"/>
              <a:ext cx="608052" cy="648057"/>
              <a:chOff x="2180492" y="5370346"/>
              <a:chExt cx="608052" cy="648057"/>
            </a:xfrm>
          </p:grpSpPr>
          <p:sp>
            <p:nvSpPr>
              <p:cNvPr id="66" name="文字方塊 65"/>
              <p:cNvSpPr txBox="1"/>
              <p:nvPr/>
            </p:nvSpPr>
            <p:spPr>
              <a:xfrm>
                <a:off x="2180492" y="5556738"/>
                <a:ext cx="6080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00CC"/>
                    </a:solidFill>
                  </a:rPr>
                  <a:t>top</a:t>
                </a:r>
                <a:endParaRPr lang="zh-TW" altLang="en-US" sz="2400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67" name="直線單箭頭接點 66"/>
              <p:cNvCxnSpPr/>
              <p:nvPr/>
            </p:nvCxnSpPr>
            <p:spPr>
              <a:xfrm flipH="1" flipV="1">
                <a:off x="2450711" y="5370346"/>
                <a:ext cx="2929" cy="283694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460651"/>
            <a:ext cx="7886700" cy="28135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ea typeface="新細明體" charset="-120"/>
              </a:rPr>
              <a:t>Push(</a:t>
            </a:r>
            <a:r>
              <a:rPr lang="en-US" altLang="zh-TW" dirty="0" err="1" smtClean="0">
                <a:ea typeface="新細明體" charset="-120"/>
              </a:rPr>
              <a:t>theElement</a:t>
            </a:r>
            <a:r>
              <a:rPr lang="en-US" altLang="zh-TW" dirty="0" smtClean="0">
                <a:ea typeface="新細明體" charset="-120"/>
              </a:rPr>
              <a:t>) 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=&gt;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	  If array is not full =&gt; 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O(1)</a:t>
            </a:r>
            <a:r>
              <a:rPr lang="en-US" altLang="zh-TW" dirty="0" smtClean="0">
                <a:ea typeface="新細明體" charset="-120"/>
              </a:rPr>
              <a:t> time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	  If array full (top == capacity – 1) increase capacity and   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     then add at stack[top+1] =&gt; 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O(capacity) </a:t>
            </a:r>
            <a:r>
              <a:rPr lang="en-US" altLang="zh-TW" dirty="0" smtClean="0">
                <a:ea typeface="新細明體" charset="-120"/>
              </a:rPr>
              <a:t>time when full; </a:t>
            </a:r>
            <a:endParaRPr lang="en-US" altLang="zh-TW" dirty="0" smtClean="0">
              <a:solidFill>
                <a:schemeClr val="hlink"/>
              </a:solidFill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Pop() =&gt; if not empty, delete from stack[top]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	  O(1)</a:t>
            </a:r>
            <a:r>
              <a:rPr lang="en-US" altLang="zh-TW" dirty="0" smtClean="0">
                <a:ea typeface="新細明體" charset="-120"/>
              </a:rPr>
              <a:t>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47</a:t>
            </a:fld>
            <a:endParaRPr lang="zh-TW" altLang="en-US"/>
          </a:p>
        </p:txBody>
      </p:sp>
      <p:grpSp>
        <p:nvGrpSpPr>
          <p:cNvPr id="66" name="群組 65"/>
          <p:cNvGrpSpPr/>
          <p:nvPr/>
        </p:nvGrpSpPr>
        <p:grpSpPr>
          <a:xfrm>
            <a:off x="1143000" y="1731508"/>
            <a:ext cx="6845300" cy="1614034"/>
            <a:chOff x="1143000" y="1731508"/>
            <a:chExt cx="6845300" cy="1614034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43000" y="1731508"/>
              <a:ext cx="6845300" cy="1066800"/>
              <a:chOff x="720" y="1824"/>
              <a:chExt cx="4312" cy="672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720" y="1824"/>
                <a:ext cx="4312" cy="672"/>
                <a:chOff x="724" y="1622"/>
                <a:chExt cx="4312" cy="672"/>
              </a:xfrm>
            </p:grpSpPr>
            <p:sp>
              <p:nvSpPr>
                <p:cNvPr id="42" name="Rectangle 6"/>
                <p:cNvSpPr>
                  <a:spLocks noChangeArrowheads="1"/>
                </p:cNvSpPr>
                <p:nvPr/>
              </p:nvSpPr>
              <p:spPr bwMode="auto">
                <a:xfrm>
                  <a:off x="724" y="1636"/>
                  <a:ext cx="4312" cy="32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100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" name="Line 10"/>
                <p:cNvSpPr>
                  <a:spLocks noChangeShapeType="1"/>
                </p:cNvSpPr>
                <p:nvPr/>
              </p:nvSpPr>
              <p:spPr bwMode="auto">
                <a:xfrm>
                  <a:off x="187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7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8" name="Line 12"/>
                <p:cNvSpPr>
                  <a:spLocks noChangeShapeType="1"/>
                </p:cNvSpPr>
                <p:nvPr/>
              </p:nvSpPr>
              <p:spPr bwMode="auto">
                <a:xfrm>
                  <a:off x="244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9" name="Line 13"/>
                <p:cNvSpPr>
                  <a:spLocks noChangeShapeType="1"/>
                </p:cNvSpPr>
                <p:nvPr/>
              </p:nvSpPr>
              <p:spPr bwMode="auto">
                <a:xfrm>
                  <a:off x="273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0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1" name="Line 15"/>
                <p:cNvSpPr>
                  <a:spLocks noChangeShapeType="1"/>
                </p:cNvSpPr>
                <p:nvPr/>
              </p:nvSpPr>
              <p:spPr bwMode="auto">
                <a:xfrm>
                  <a:off x="331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2" name="Line 16"/>
                <p:cNvSpPr>
                  <a:spLocks noChangeShapeType="1"/>
                </p:cNvSpPr>
                <p:nvPr/>
              </p:nvSpPr>
              <p:spPr bwMode="auto">
                <a:xfrm>
                  <a:off x="3600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3" name="Line 17"/>
                <p:cNvSpPr>
                  <a:spLocks noChangeShapeType="1"/>
                </p:cNvSpPr>
                <p:nvPr/>
              </p:nvSpPr>
              <p:spPr bwMode="auto">
                <a:xfrm>
                  <a:off x="388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4" name="Line 18"/>
                <p:cNvSpPr>
                  <a:spLocks noChangeShapeType="1"/>
                </p:cNvSpPr>
                <p:nvPr/>
              </p:nvSpPr>
              <p:spPr bwMode="auto">
                <a:xfrm>
                  <a:off x="417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5" name="Line 19"/>
                <p:cNvSpPr>
                  <a:spLocks noChangeShapeType="1"/>
                </p:cNvSpPr>
                <p:nvPr/>
              </p:nvSpPr>
              <p:spPr bwMode="auto">
                <a:xfrm>
                  <a:off x="446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6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57" name="Rectangle 21"/>
                <p:cNvSpPr>
                  <a:spLocks noChangeArrowheads="1"/>
                </p:cNvSpPr>
                <p:nvPr/>
              </p:nvSpPr>
              <p:spPr bwMode="auto">
                <a:xfrm>
                  <a:off x="806" y="1622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58" name="Rectangle 22"/>
                <p:cNvSpPr>
                  <a:spLocks noChangeArrowheads="1"/>
                </p:cNvSpPr>
                <p:nvPr/>
              </p:nvSpPr>
              <p:spPr bwMode="auto">
                <a:xfrm>
                  <a:off x="806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0</a:t>
                  </a:r>
                </a:p>
              </p:txBody>
            </p:sp>
            <p:sp>
              <p:nvSpPr>
                <p:cNvPr id="59" name="Rectangle 23"/>
                <p:cNvSpPr>
                  <a:spLocks noChangeArrowheads="1"/>
                </p:cNvSpPr>
                <p:nvPr/>
              </p:nvSpPr>
              <p:spPr bwMode="auto">
                <a:xfrm>
                  <a:off x="1094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1</a:t>
                  </a:r>
                </a:p>
              </p:txBody>
            </p:sp>
            <p:sp>
              <p:nvSpPr>
                <p:cNvPr id="60" name="Rectangle 24"/>
                <p:cNvSpPr>
                  <a:spLocks noChangeArrowheads="1"/>
                </p:cNvSpPr>
                <p:nvPr/>
              </p:nvSpPr>
              <p:spPr bwMode="auto">
                <a:xfrm>
                  <a:off x="1382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2</a:t>
                  </a:r>
                </a:p>
              </p:txBody>
            </p:sp>
            <p:sp>
              <p:nvSpPr>
                <p:cNvPr id="61" name="Rectangle 25"/>
                <p:cNvSpPr>
                  <a:spLocks noChangeArrowheads="1"/>
                </p:cNvSpPr>
                <p:nvPr/>
              </p:nvSpPr>
              <p:spPr bwMode="auto">
                <a:xfrm>
                  <a:off x="1718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3</a:t>
                  </a:r>
                </a:p>
              </p:txBody>
            </p:sp>
            <p:sp>
              <p:nvSpPr>
                <p:cNvPr id="62" name="Rectangle 26"/>
                <p:cNvSpPr>
                  <a:spLocks noChangeArrowheads="1"/>
                </p:cNvSpPr>
                <p:nvPr/>
              </p:nvSpPr>
              <p:spPr bwMode="auto">
                <a:xfrm>
                  <a:off x="1958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4</a:t>
                  </a:r>
                </a:p>
              </p:txBody>
            </p:sp>
            <p:sp>
              <p:nvSpPr>
                <p:cNvPr id="63" name="Rectangle 27"/>
                <p:cNvSpPr>
                  <a:spLocks noChangeArrowheads="1"/>
                </p:cNvSpPr>
                <p:nvPr/>
              </p:nvSpPr>
              <p:spPr bwMode="auto">
                <a:xfrm>
                  <a:off x="2246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 dirty="0">
                      <a:ea typeface="新細明體" charset="-120"/>
                    </a:rPr>
                    <a:t>5</a:t>
                  </a:r>
                </a:p>
              </p:txBody>
            </p:sp>
            <p:sp>
              <p:nvSpPr>
                <p:cNvPr id="64" name="Rectangle 28"/>
                <p:cNvSpPr>
                  <a:spLocks noChangeArrowheads="1"/>
                </p:cNvSpPr>
                <p:nvPr/>
              </p:nvSpPr>
              <p:spPr bwMode="auto">
                <a:xfrm>
                  <a:off x="2486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ea typeface="新細明體" charset="-120"/>
                    </a:rPr>
                    <a:t>6</a:t>
                  </a:r>
                </a:p>
              </p:txBody>
            </p:sp>
          </p:grpSp>
          <p:sp>
            <p:nvSpPr>
              <p:cNvPr id="37" name="Rectangle 29"/>
              <p:cNvSpPr>
                <a:spLocks noChangeArrowheads="1"/>
              </p:cNvSpPr>
              <p:nvPr/>
            </p:nvSpPr>
            <p:spPr bwMode="auto">
              <a:xfrm>
                <a:off x="768" y="1868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38" name="Rectangle 30"/>
              <p:cNvSpPr>
                <a:spLocks noChangeArrowheads="1"/>
              </p:cNvSpPr>
              <p:nvPr/>
            </p:nvSpPr>
            <p:spPr bwMode="auto">
              <a:xfrm>
                <a:off x="1056" y="186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1344" y="1868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1632" y="186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d</a:t>
                </a:r>
              </a:p>
            </p:txBody>
          </p:sp>
          <p:sp>
            <p:nvSpPr>
              <p:cNvPr id="41" name="Rectangle 33"/>
              <p:cNvSpPr>
                <a:spLocks noChangeArrowheads="1"/>
              </p:cNvSpPr>
              <p:nvPr/>
            </p:nvSpPr>
            <p:spPr bwMode="auto">
              <a:xfrm>
                <a:off x="1920" y="1868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e</a:t>
                </a:r>
              </a:p>
            </p:txBody>
          </p:sp>
        </p:grpSp>
        <p:grpSp>
          <p:nvGrpSpPr>
            <p:cNvPr id="35" name="群組 34"/>
            <p:cNvGrpSpPr/>
            <p:nvPr/>
          </p:nvGrpSpPr>
          <p:grpSpPr>
            <a:xfrm>
              <a:off x="3010485" y="2697485"/>
              <a:ext cx="608052" cy="648057"/>
              <a:chOff x="2180492" y="5370346"/>
              <a:chExt cx="608052" cy="648057"/>
            </a:xfrm>
          </p:grpSpPr>
          <p:sp>
            <p:nvSpPr>
              <p:cNvPr id="36" name="文字方塊 35"/>
              <p:cNvSpPr txBox="1"/>
              <p:nvPr/>
            </p:nvSpPr>
            <p:spPr>
              <a:xfrm>
                <a:off x="2180492" y="5556738"/>
                <a:ext cx="6080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0000CC"/>
                    </a:solidFill>
                  </a:rPr>
                  <a:t>top</a:t>
                </a:r>
                <a:endParaRPr lang="zh-TW" altLang="en-US" sz="2400" dirty="0">
                  <a:solidFill>
                    <a:srgbClr val="0000CC"/>
                  </a:solidFill>
                </a:endParaRPr>
              </a:p>
            </p:txBody>
          </p:sp>
          <p:cxnSp>
            <p:nvCxnSpPr>
              <p:cNvPr id="65" name="直線單箭頭接點 64"/>
              <p:cNvCxnSpPr/>
              <p:nvPr/>
            </p:nvCxnSpPr>
            <p:spPr>
              <a:xfrm flipH="1" flipV="1">
                <a:off x="2450711" y="5370346"/>
                <a:ext cx="2929" cy="283694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向右箭號 31"/>
          <p:cNvSpPr/>
          <p:nvPr/>
        </p:nvSpPr>
        <p:spPr>
          <a:xfrm>
            <a:off x="1419332" y="4375606"/>
            <a:ext cx="1074561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右箭號 67"/>
          <p:cNvSpPr/>
          <p:nvPr/>
        </p:nvSpPr>
        <p:spPr>
          <a:xfrm>
            <a:off x="3082577" y="4375606"/>
            <a:ext cx="1074561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向右箭號 68"/>
          <p:cNvSpPr/>
          <p:nvPr/>
        </p:nvSpPr>
        <p:spPr>
          <a:xfrm>
            <a:off x="4763632" y="4375606"/>
            <a:ext cx="1074561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6426877" y="4375606"/>
            <a:ext cx="1074561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Stack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48</a:t>
            </a:fld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793900" y="1921425"/>
            <a:ext cx="500185" cy="1906957"/>
            <a:chOff x="1109784" y="2155872"/>
            <a:chExt cx="500185" cy="1906957"/>
          </a:xfrm>
        </p:grpSpPr>
        <p:sp>
          <p:nvSpPr>
            <p:cNvPr id="7" name="矩形 6"/>
            <p:cNvSpPr/>
            <p:nvPr/>
          </p:nvSpPr>
          <p:spPr>
            <a:xfrm>
              <a:off x="1109784" y="2499749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09784" y="2812365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09784" y="3124981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109784" y="3437597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09784" y="3750213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1109784" y="2155872"/>
              <a:ext cx="500185" cy="1906957"/>
            </a:xfrm>
            <a:custGeom>
              <a:avLst/>
              <a:gdLst>
                <a:gd name="connsiteX0" fmla="*/ 0 w 515816"/>
                <a:gd name="connsiteY0" fmla="*/ 0 h 1555261"/>
                <a:gd name="connsiteX1" fmla="*/ 0 w 515816"/>
                <a:gd name="connsiteY1" fmla="*/ 1555261 h 1555261"/>
                <a:gd name="connsiteX2" fmla="*/ 515816 w 515816"/>
                <a:gd name="connsiteY2" fmla="*/ 1555261 h 1555261"/>
                <a:gd name="connsiteX3" fmla="*/ 515816 w 515816"/>
                <a:gd name="connsiteY3" fmla="*/ 0 h 155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16" h="1555261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378958" y="1921425"/>
            <a:ext cx="500185" cy="1906957"/>
            <a:chOff x="2692806" y="2155872"/>
            <a:chExt cx="500185" cy="1906957"/>
          </a:xfrm>
        </p:grpSpPr>
        <p:sp>
          <p:nvSpPr>
            <p:cNvPr id="13" name="矩形 12"/>
            <p:cNvSpPr/>
            <p:nvPr/>
          </p:nvSpPr>
          <p:spPr>
            <a:xfrm>
              <a:off x="2692806" y="2499749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692806" y="2812365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692806" y="3124981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92806" y="3437597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692806" y="3750213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2692806" y="2155872"/>
              <a:ext cx="500185" cy="1906957"/>
            </a:xfrm>
            <a:custGeom>
              <a:avLst/>
              <a:gdLst>
                <a:gd name="connsiteX0" fmla="*/ 0 w 515816"/>
                <a:gd name="connsiteY0" fmla="*/ 0 h 1555261"/>
                <a:gd name="connsiteX1" fmla="*/ 0 w 515816"/>
                <a:gd name="connsiteY1" fmla="*/ 1555261 h 1555261"/>
                <a:gd name="connsiteX2" fmla="*/ 515816 w 515816"/>
                <a:gd name="connsiteY2" fmla="*/ 1555261 h 1555261"/>
                <a:gd name="connsiteX3" fmla="*/ 515816 w 515816"/>
                <a:gd name="connsiteY3" fmla="*/ 0 h 155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16" h="1555261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/>
          <p:cNvGrpSpPr/>
          <p:nvPr/>
        </p:nvGrpSpPr>
        <p:grpSpPr>
          <a:xfrm>
            <a:off x="4055459" y="1921425"/>
            <a:ext cx="500185" cy="1906957"/>
            <a:chOff x="4275828" y="2155872"/>
            <a:chExt cx="500185" cy="1906957"/>
          </a:xfrm>
        </p:grpSpPr>
        <p:sp>
          <p:nvSpPr>
            <p:cNvPr id="19" name="矩形 18"/>
            <p:cNvSpPr/>
            <p:nvPr/>
          </p:nvSpPr>
          <p:spPr>
            <a:xfrm>
              <a:off x="4275828" y="2499749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275828" y="2812365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275828" y="3124981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275828" y="3437597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275828" y="3750213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4275828" y="2155872"/>
              <a:ext cx="500185" cy="1906957"/>
            </a:xfrm>
            <a:custGeom>
              <a:avLst/>
              <a:gdLst>
                <a:gd name="connsiteX0" fmla="*/ 0 w 515816"/>
                <a:gd name="connsiteY0" fmla="*/ 0 h 1555261"/>
                <a:gd name="connsiteX1" fmla="*/ 0 w 515816"/>
                <a:gd name="connsiteY1" fmla="*/ 1555261 h 1555261"/>
                <a:gd name="connsiteX2" fmla="*/ 515816 w 515816"/>
                <a:gd name="connsiteY2" fmla="*/ 1555261 h 1555261"/>
                <a:gd name="connsiteX3" fmla="*/ 515816 w 515816"/>
                <a:gd name="connsiteY3" fmla="*/ 0 h 155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16" h="1555261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790143" y="1923985"/>
            <a:ext cx="500185" cy="1906957"/>
            <a:chOff x="5856129" y="2171502"/>
            <a:chExt cx="500185" cy="1906957"/>
          </a:xfrm>
        </p:grpSpPr>
        <p:sp>
          <p:nvSpPr>
            <p:cNvPr id="25" name="矩形 24"/>
            <p:cNvSpPr/>
            <p:nvPr/>
          </p:nvSpPr>
          <p:spPr>
            <a:xfrm>
              <a:off x="5856129" y="2515379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856129" y="2827995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856129" y="3140611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856129" y="3453227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856129" y="3765843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5856129" y="2171502"/>
              <a:ext cx="500185" cy="1906957"/>
            </a:xfrm>
            <a:custGeom>
              <a:avLst/>
              <a:gdLst>
                <a:gd name="connsiteX0" fmla="*/ 0 w 515816"/>
                <a:gd name="connsiteY0" fmla="*/ 0 h 1555261"/>
                <a:gd name="connsiteX1" fmla="*/ 0 w 515816"/>
                <a:gd name="connsiteY1" fmla="*/ 1555261 h 1555261"/>
                <a:gd name="connsiteX2" fmla="*/ 515816 w 515816"/>
                <a:gd name="connsiteY2" fmla="*/ 1555261 h 1555261"/>
                <a:gd name="connsiteX3" fmla="*/ 515816 w 515816"/>
                <a:gd name="connsiteY3" fmla="*/ 0 h 155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16" h="1555261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1338184" y="3790832"/>
            <a:ext cx="735036" cy="461665"/>
            <a:chOff x="3967701" y="4762074"/>
            <a:chExt cx="735036" cy="461665"/>
          </a:xfrm>
        </p:grpSpPr>
        <p:cxnSp>
          <p:nvCxnSpPr>
            <p:cNvPr id="38" name="直線單箭頭接點 37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top</a:t>
              </a:r>
              <a:endParaRPr lang="zh-TW" altLang="en-US" sz="2400" dirty="0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2948395" y="3441241"/>
            <a:ext cx="735036" cy="461665"/>
            <a:chOff x="3967701" y="4762074"/>
            <a:chExt cx="735036" cy="461665"/>
          </a:xfrm>
        </p:grpSpPr>
        <p:cxnSp>
          <p:nvCxnSpPr>
            <p:cNvPr id="40" name="直線單箭頭接點 39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top</a:t>
              </a:r>
              <a:endParaRPr lang="zh-TW" altLang="en-US" sz="2400" dirty="0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4622486" y="3133217"/>
            <a:ext cx="735036" cy="461665"/>
            <a:chOff x="3967701" y="4762074"/>
            <a:chExt cx="735036" cy="461665"/>
          </a:xfrm>
        </p:grpSpPr>
        <p:cxnSp>
          <p:nvCxnSpPr>
            <p:cNvPr id="48" name="直線單箭頭接點 47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top</a:t>
              </a:r>
              <a:endParaRPr lang="zh-TW" altLang="en-US" sz="2400" dirty="0"/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355686" y="2816009"/>
            <a:ext cx="735036" cy="461665"/>
            <a:chOff x="3967701" y="4762074"/>
            <a:chExt cx="735036" cy="461665"/>
          </a:xfrm>
        </p:grpSpPr>
        <p:cxnSp>
          <p:nvCxnSpPr>
            <p:cNvPr id="51" name="直線單箭頭接點 50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top</a:t>
              </a:r>
              <a:endParaRPr lang="zh-TW" altLang="en-US" sz="2400" dirty="0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7507470" y="1917409"/>
            <a:ext cx="500185" cy="1906957"/>
            <a:chOff x="5856129" y="2171502"/>
            <a:chExt cx="500185" cy="1906957"/>
          </a:xfrm>
        </p:grpSpPr>
        <p:sp>
          <p:nvSpPr>
            <p:cNvPr id="54" name="矩形 53"/>
            <p:cNvSpPr/>
            <p:nvPr/>
          </p:nvSpPr>
          <p:spPr>
            <a:xfrm>
              <a:off x="5856129" y="2515379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856129" y="2827995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856129" y="3140611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856129" y="3453227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856129" y="3765843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手繪多邊形 58"/>
            <p:cNvSpPr/>
            <p:nvPr/>
          </p:nvSpPr>
          <p:spPr>
            <a:xfrm>
              <a:off x="5856129" y="2171502"/>
              <a:ext cx="500185" cy="1906957"/>
            </a:xfrm>
            <a:custGeom>
              <a:avLst/>
              <a:gdLst>
                <a:gd name="connsiteX0" fmla="*/ 0 w 515816"/>
                <a:gd name="connsiteY0" fmla="*/ 0 h 1555261"/>
                <a:gd name="connsiteX1" fmla="*/ 0 w 515816"/>
                <a:gd name="connsiteY1" fmla="*/ 1555261 h 1555261"/>
                <a:gd name="connsiteX2" fmla="*/ 515816 w 515816"/>
                <a:gd name="connsiteY2" fmla="*/ 1555261 h 1555261"/>
                <a:gd name="connsiteX3" fmla="*/ 515816 w 515816"/>
                <a:gd name="connsiteY3" fmla="*/ 0 h 155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16" h="1555261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8073013" y="3100377"/>
            <a:ext cx="735036" cy="461665"/>
            <a:chOff x="3967701" y="4762074"/>
            <a:chExt cx="735036" cy="461665"/>
          </a:xfrm>
        </p:grpSpPr>
        <p:cxnSp>
          <p:nvCxnSpPr>
            <p:cNvPr id="61" name="直線單箭頭接點 60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/>
            <p:cNvSpPr txBox="1"/>
            <p:nvPr/>
          </p:nvSpPr>
          <p:spPr>
            <a:xfrm>
              <a:off x="4094685" y="4762074"/>
              <a:ext cx="608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top</a:t>
              </a:r>
              <a:endParaRPr lang="zh-TW" altLang="en-US" sz="2400" dirty="0"/>
            </a:p>
          </p:txBody>
        </p:sp>
      </p:grpSp>
      <p:sp>
        <p:nvSpPr>
          <p:cNvPr id="6" name="文字方塊 5"/>
          <p:cNvSpPr txBox="1"/>
          <p:nvPr/>
        </p:nvSpPr>
        <p:spPr>
          <a:xfrm>
            <a:off x="1383458" y="4439942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push A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059959" y="4439942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push B</a:t>
            </a:r>
            <a:endParaRPr lang="zh-TW" altLang="en-US" sz="24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4738533" y="443994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push C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6625899" y="443994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pop</a:t>
            </a:r>
            <a:endParaRPr lang="zh-TW" altLang="en-US" sz="2400" dirty="0"/>
          </a:p>
        </p:txBody>
      </p:sp>
      <p:sp>
        <p:nvSpPr>
          <p:cNvPr id="67" name="矩形 66"/>
          <p:cNvSpPr/>
          <p:nvPr/>
        </p:nvSpPr>
        <p:spPr>
          <a:xfrm rot="1009212">
            <a:off x="8323678" y="2613380"/>
            <a:ext cx="500185" cy="3126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C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手繪多邊形 30"/>
          <p:cNvSpPr/>
          <p:nvPr/>
        </p:nvSpPr>
        <p:spPr>
          <a:xfrm>
            <a:off x="7780713" y="2667150"/>
            <a:ext cx="532014" cy="373617"/>
          </a:xfrm>
          <a:custGeom>
            <a:avLst/>
            <a:gdLst>
              <a:gd name="connsiteX0" fmla="*/ 0 w 532014"/>
              <a:gd name="connsiteY0" fmla="*/ 373617 h 373617"/>
              <a:gd name="connsiteX1" fmla="*/ 365760 w 532014"/>
              <a:gd name="connsiteY1" fmla="*/ 32795 h 373617"/>
              <a:gd name="connsiteX2" fmla="*/ 532014 w 532014"/>
              <a:gd name="connsiteY2" fmla="*/ 32795 h 37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014" h="373617">
                <a:moveTo>
                  <a:pt x="0" y="373617"/>
                </a:moveTo>
                <a:cubicBezTo>
                  <a:pt x="138545" y="231608"/>
                  <a:pt x="277091" y="89599"/>
                  <a:pt x="365760" y="32795"/>
                </a:cubicBezTo>
                <a:cubicBezTo>
                  <a:pt x="454429" y="-24009"/>
                  <a:pt x="493221" y="4393"/>
                  <a:pt x="532014" y="32795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793900" y="5192096"/>
            <a:ext cx="2235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push(): 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pop(): </a:t>
            </a:r>
            <a:r>
              <a:rPr lang="el-GR" altLang="zh-TW" sz="2400" dirty="0"/>
              <a:t>Θ</a:t>
            </a:r>
            <a:r>
              <a:rPr lang="en-US" altLang="zh-TW" sz="2400" dirty="0"/>
              <a:t>(1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xmlns="" val="246304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Stack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Stack(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stackCapacity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=10):capacity(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stackCapacity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(capacity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 1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“Stack capacity must be &gt; 0”;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 = new T[capacity];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top = -1;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indicate empty stack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const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  return top == -1;}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 T&amp;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top() const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“Stack is empty”;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stack[top];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Template can be instantiated to any data type</a:t>
            </a:r>
          </a:p>
          <a:p>
            <a:pPr lvl="1"/>
            <a:r>
              <a:rPr lang="en-US" altLang="zh-TW" dirty="0" smtClean="0"/>
              <a:t>So called "</a:t>
            </a:r>
            <a:r>
              <a:rPr lang="en-US" altLang="zh-TW" b="1" dirty="0" smtClean="0">
                <a:solidFill>
                  <a:srgbClr val="FF0000"/>
                </a:solidFill>
              </a:rPr>
              <a:t>parameterized types</a:t>
            </a:r>
            <a:r>
              <a:rPr lang="en-US" altLang="zh-TW" dirty="0" smtClean="0"/>
              <a:t>“</a:t>
            </a:r>
          </a:p>
          <a:p>
            <a:pPr lvl="1"/>
            <a:r>
              <a:rPr lang="en-US" altLang="zh-TW" dirty="0"/>
              <a:t>The simple idea is to </a:t>
            </a:r>
            <a:r>
              <a:rPr lang="en-US" altLang="zh-TW" dirty="0">
                <a:solidFill>
                  <a:srgbClr val="3333FF"/>
                </a:solidFill>
              </a:rPr>
              <a:t>pass data type as a parameter </a:t>
            </a:r>
            <a:r>
              <a:rPr lang="en-US" altLang="zh-TW" dirty="0"/>
              <a:t>so that we don’t need to write the same code for different data types.</a:t>
            </a:r>
            <a:endParaRPr lang="en-US" altLang="zh-TW" dirty="0" smtClean="0"/>
          </a:p>
          <a:p>
            <a:pPr lvl="1"/>
            <a:r>
              <a:rPr lang="en-US" altLang="zh-TW" dirty="0"/>
              <a:t>Templates are expanded at </a:t>
            </a:r>
            <a:r>
              <a:rPr lang="en-US" altLang="zh-TW" dirty="0" smtClean="0">
                <a:solidFill>
                  <a:srgbClr val="C00000"/>
                </a:solidFill>
              </a:rPr>
              <a:t>compile </a:t>
            </a:r>
            <a:r>
              <a:rPr lang="en-US" altLang="zh-TW" dirty="0">
                <a:solidFill>
                  <a:srgbClr val="C00000"/>
                </a:solidFill>
              </a:rPr>
              <a:t>time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Compiler </a:t>
            </a:r>
            <a:r>
              <a:rPr lang="en-US" altLang="zh-TW" dirty="0"/>
              <a:t>does type checking before template expansion</a:t>
            </a:r>
            <a:endParaRPr lang="en-US" altLang="zh-TW" dirty="0" smtClean="0"/>
          </a:p>
          <a:p>
            <a:r>
              <a:rPr lang="en-US" altLang="zh-TW" dirty="0" smtClean="0"/>
              <a:t>C++ language supports</a:t>
            </a:r>
          </a:p>
          <a:p>
            <a:pPr lvl="1"/>
            <a:r>
              <a:rPr lang="en-US" altLang="zh-TW" dirty="0" smtClean="0"/>
              <a:t>Template functions</a:t>
            </a:r>
          </a:p>
          <a:p>
            <a:pPr lvl="1"/>
            <a:r>
              <a:rPr lang="en-US" altLang="zh-TW" dirty="0" smtClean="0"/>
              <a:t>Template classes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098532" y="4394721"/>
            <a:ext cx="3403111" cy="20313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quickSort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a[],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lo,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hi);</a:t>
            </a:r>
          </a:p>
          <a:p>
            <a:r>
              <a:rPr lang="en-US" altLang="zh-TW" dirty="0" err="1" smtClean="0"/>
              <a:t>quickSort</a:t>
            </a:r>
            <a:r>
              <a:rPr lang="en-US" altLang="zh-TW" dirty="0" smtClean="0"/>
              <a:t>(float a[], </a:t>
            </a:r>
            <a:r>
              <a:rPr lang="en-US" altLang="zh-TW" dirty="0" err="1"/>
              <a:t>int</a:t>
            </a:r>
            <a:r>
              <a:rPr lang="en-US" altLang="zh-TW" dirty="0"/>
              <a:t> lo, </a:t>
            </a:r>
            <a:r>
              <a:rPr lang="en-US" altLang="zh-TW" dirty="0" err="1"/>
              <a:t>int</a:t>
            </a:r>
            <a:r>
              <a:rPr lang="en-US" altLang="zh-TW" dirty="0"/>
              <a:t> hi</a:t>
            </a:r>
            <a:r>
              <a:rPr lang="en-US" altLang="zh-TW" dirty="0" smtClean="0"/>
              <a:t>);</a:t>
            </a:r>
            <a:endParaRPr lang="zh-TW" altLang="en-US" dirty="0"/>
          </a:p>
          <a:p>
            <a:r>
              <a:rPr lang="en-US" altLang="zh-TW" dirty="0" err="1" smtClean="0"/>
              <a:t>quickSort</a:t>
            </a:r>
            <a:r>
              <a:rPr lang="en-US" altLang="zh-TW" dirty="0" smtClean="0"/>
              <a:t>(double a[], </a:t>
            </a:r>
            <a:r>
              <a:rPr lang="en-US" altLang="zh-TW" dirty="0" err="1"/>
              <a:t>int</a:t>
            </a:r>
            <a:r>
              <a:rPr lang="en-US" altLang="zh-TW" dirty="0"/>
              <a:t> lo, </a:t>
            </a:r>
            <a:r>
              <a:rPr lang="en-US" altLang="zh-TW" dirty="0" err="1"/>
              <a:t>int</a:t>
            </a:r>
            <a:r>
              <a:rPr lang="en-US" altLang="zh-TW" dirty="0"/>
              <a:t> hi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0000CC"/>
                </a:solidFill>
              </a:rPr>
              <a:t>template&lt;</a:t>
            </a:r>
            <a:r>
              <a:rPr lang="en-US" altLang="zh-TW" dirty="0" err="1" smtClean="0">
                <a:solidFill>
                  <a:srgbClr val="0000CC"/>
                </a:solidFill>
              </a:rPr>
              <a:t>typename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T</a:t>
            </a:r>
            <a:r>
              <a:rPr lang="en-US" altLang="zh-TW" dirty="0" smtClean="0">
                <a:solidFill>
                  <a:srgbClr val="0000CC"/>
                </a:solidFill>
              </a:rPr>
              <a:t>&gt;</a:t>
            </a:r>
          </a:p>
          <a:p>
            <a:r>
              <a:rPr lang="en-US" altLang="zh-TW" dirty="0" err="1" smtClean="0">
                <a:solidFill>
                  <a:srgbClr val="0000CC"/>
                </a:solidFill>
              </a:rPr>
              <a:t>quickSort</a:t>
            </a:r>
            <a:r>
              <a:rPr lang="en-US" altLang="zh-TW" dirty="0" smtClean="0">
                <a:solidFill>
                  <a:srgbClr val="0000CC"/>
                </a:solidFill>
              </a:rPr>
              <a:t>(</a:t>
            </a:r>
            <a:r>
              <a:rPr lang="en-US" altLang="zh-TW" dirty="0" smtClean="0">
                <a:solidFill>
                  <a:srgbClr val="C00000"/>
                </a:solidFill>
              </a:rPr>
              <a:t>T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>
                <a:solidFill>
                  <a:srgbClr val="0000CC"/>
                </a:solidFill>
              </a:rPr>
              <a:t>a[], </a:t>
            </a:r>
            <a:r>
              <a:rPr lang="en-US" altLang="zh-TW" dirty="0" err="1">
                <a:solidFill>
                  <a:srgbClr val="0000CC"/>
                </a:solidFill>
              </a:rPr>
              <a:t>int</a:t>
            </a:r>
            <a:r>
              <a:rPr lang="en-US" altLang="zh-TW" dirty="0">
                <a:solidFill>
                  <a:srgbClr val="0000CC"/>
                </a:solidFill>
              </a:rPr>
              <a:t> lo, </a:t>
            </a:r>
            <a:r>
              <a:rPr lang="en-US" altLang="zh-TW" dirty="0" err="1">
                <a:solidFill>
                  <a:srgbClr val="0000CC"/>
                </a:solidFill>
              </a:rPr>
              <a:t>int</a:t>
            </a:r>
            <a:r>
              <a:rPr lang="en-US" altLang="zh-TW" dirty="0">
                <a:solidFill>
                  <a:srgbClr val="0000CC"/>
                </a:solidFill>
              </a:rPr>
              <a:t> hi</a:t>
            </a:r>
            <a:r>
              <a:rPr lang="en-US" altLang="zh-TW" dirty="0" smtClean="0">
                <a:solidFill>
                  <a:srgbClr val="0000CC"/>
                </a:solidFill>
              </a:rPr>
              <a:t>){…}</a:t>
            </a:r>
          </a:p>
          <a:p>
            <a:r>
              <a:rPr lang="en-US" altLang="zh-TW" dirty="0" smtClean="0"/>
              <a:t>quicksort</a:t>
            </a:r>
            <a:r>
              <a:rPr lang="en-US" altLang="zh-TW" dirty="0" smtClean="0">
                <a:solidFill>
                  <a:srgbClr val="FF0000"/>
                </a:solidFill>
              </a:rPr>
              <a:t>&lt;double&gt;</a:t>
            </a:r>
            <a:r>
              <a:rPr lang="en-US" altLang="zh-TW" dirty="0" smtClean="0"/>
              <a:t>(a,0,100);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xmlns="" val="8537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Stack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T&amp;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x to stack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(top == capacity -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ChangeSize1D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(stack,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capacity, 2 * capacity);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capacity *= 2;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stack[++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x;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Pop( )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“Bag is empty, cannot delete”;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deletePos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top/2;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stack[top--].~T(); // destructor for 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Railroad Switching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823516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Switching Rule</a:t>
            </a:r>
          </a:p>
          <a:p>
            <a:pPr lvl="1"/>
            <a:r>
              <a:rPr lang="en-US" altLang="zh-TW" dirty="0" smtClean="0"/>
              <a:t>Initial: train 1, 2, …, </a:t>
            </a:r>
            <a:r>
              <a:rPr lang="en-US" altLang="zh-TW" i="1" dirty="0" smtClean="0"/>
              <a:t>n in the top right track segment</a:t>
            </a:r>
          </a:p>
          <a:p>
            <a:pPr lvl="1"/>
            <a:r>
              <a:rPr lang="en-US" altLang="zh-TW" dirty="0" smtClean="0"/>
              <a:t>Movement:</a:t>
            </a:r>
          </a:p>
          <a:p>
            <a:pPr lvl="2">
              <a:buNone/>
            </a:pPr>
            <a:r>
              <a:rPr lang="en-US" altLang="zh-TW" dirty="0" smtClean="0"/>
              <a:t>(1) from top-right to the vertical segment one at a time</a:t>
            </a:r>
          </a:p>
          <a:p>
            <a:pPr lvl="2">
              <a:buNone/>
            </a:pPr>
            <a:r>
              <a:rPr lang="en-US" altLang="zh-TW" dirty="0" smtClean="0"/>
              <a:t>(2) from the vertical to the top-left segment one at a time</a:t>
            </a:r>
          </a:p>
          <a:p>
            <a:pPr lvl="2">
              <a:buNone/>
            </a:pPr>
            <a:r>
              <a:rPr lang="en-US" altLang="zh-TW" dirty="0" smtClean="0"/>
              <a:t>(3) The vertical segment operates like a stack</a:t>
            </a:r>
          </a:p>
          <a:p>
            <a:r>
              <a:rPr lang="en-US" altLang="zh-TW" dirty="0" smtClean="0"/>
              <a:t>Question: What output permutations are not possible?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233" y="4232544"/>
            <a:ext cx="7097842" cy="239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3.1 Templates in C++</a:t>
            </a:r>
          </a:p>
          <a:p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3.2 The stack ADT</a:t>
            </a: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3.3 The queue ADT</a:t>
            </a:r>
          </a:p>
          <a:p>
            <a:r>
              <a:rPr lang="en-US" altLang="zh-TW" dirty="0" smtClean="0"/>
              <a:t>3.4 Subtyping and inheritance in C++</a:t>
            </a:r>
          </a:p>
          <a:p>
            <a:r>
              <a:rPr lang="en-US" altLang="zh-TW" dirty="0" smtClean="0"/>
              <a:t>3.5 A mazing problem</a:t>
            </a:r>
          </a:p>
          <a:p>
            <a:r>
              <a:rPr lang="en-US" altLang="zh-TW" dirty="0" smtClean="0"/>
              <a:t>3.6 Evaluation of expressions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157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91960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Queue</a:t>
            </a:r>
          </a:p>
          <a:p>
            <a:pPr lvl="1"/>
            <a:r>
              <a:rPr lang="en-US" altLang="zh-TW" dirty="0" smtClean="0"/>
              <a:t>Is an ordered (linear) list </a:t>
            </a:r>
          </a:p>
          <a:p>
            <a:pPr lvl="1"/>
            <a:r>
              <a:rPr lang="en-US" altLang="zh-TW" dirty="0" smtClean="0"/>
              <a:t>One end called</a:t>
            </a:r>
            <a:r>
              <a:rPr lang="en-US" altLang="zh-TW" b="1" dirty="0" smtClean="0"/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front</a:t>
            </a:r>
          </a:p>
          <a:p>
            <a:pPr lvl="1"/>
            <a:r>
              <a:rPr lang="en-US" altLang="zh-TW" dirty="0" smtClean="0"/>
              <a:t>The opposite end called</a:t>
            </a:r>
            <a:r>
              <a:rPr lang="en-US" altLang="zh-TW" b="1" dirty="0" smtClean="0"/>
              <a:t> </a:t>
            </a:r>
            <a:r>
              <a:rPr lang="en-US" altLang="zh-TW" b="1" i="1" dirty="0" smtClean="0">
                <a:solidFill>
                  <a:srgbClr val="FF0000"/>
                </a:solidFill>
              </a:rPr>
              <a:t>rear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Insertions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take place at 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rear</a:t>
            </a:r>
            <a:r>
              <a:rPr lang="en-US" altLang="zh-TW" b="1" dirty="0" smtClean="0"/>
              <a:t> only 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Deletions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take place from the </a:t>
            </a:r>
            <a:r>
              <a:rPr lang="en-US" altLang="zh-TW" b="1" i="1" dirty="0" smtClean="0">
                <a:solidFill>
                  <a:srgbClr val="FF0000"/>
                </a:solidFill>
              </a:rPr>
              <a:t>front </a:t>
            </a:r>
            <a:r>
              <a:rPr lang="en-US" altLang="zh-TW" b="1" dirty="0" smtClean="0"/>
              <a:t>only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Is also called </a:t>
            </a:r>
            <a:r>
              <a:rPr lang="en-US" altLang="zh-TW" dirty="0" smtClean="0">
                <a:solidFill>
                  <a:srgbClr val="C00000"/>
                </a:solidFill>
              </a:rPr>
              <a:t>First-In First-Out (FIFO)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Given a queue Q = (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, a</a:t>
            </a:r>
            <a:r>
              <a:rPr lang="en-US" altLang="zh-TW" baseline="-25000" dirty="0" smtClean="0"/>
              <a:t>1</a:t>
            </a:r>
            <a:r>
              <a:rPr lang="en-US" altLang="zh-TW" i="1" dirty="0" smtClean="0"/>
              <a:t>,…, 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i="1" dirty="0" smtClean="0"/>
              <a:t>a</a:t>
            </a:r>
            <a:r>
              <a:rPr lang="en-US" altLang="zh-TW" baseline="-25000" dirty="0" smtClean="0"/>
              <a:t>0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is the</a:t>
            </a:r>
            <a:r>
              <a:rPr lang="en-US" altLang="zh-TW" i="1" dirty="0" smtClean="0"/>
              <a:t> </a:t>
            </a:r>
            <a:r>
              <a:rPr lang="en-US" altLang="zh-TW" i="1" dirty="0" smtClean="0">
                <a:solidFill>
                  <a:srgbClr val="C00000"/>
                </a:solidFill>
              </a:rPr>
              <a:t>front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element,</a:t>
            </a:r>
            <a:r>
              <a:rPr lang="en-US" altLang="zh-TW" i="1" dirty="0" smtClean="0"/>
              <a:t> a</a:t>
            </a:r>
            <a:r>
              <a:rPr lang="en-US" altLang="zh-TW" baseline="-25000" dirty="0" smtClean="0"/>
              <a:t>n-1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is the </a:t>
            </a:r>
            <a:r>
              <a:rPr lang="en-US" altLang="zh-TW" i="1" dirty="0" smtClean="0">
                <a:solidFill>
                  <a:srgbClr val="C00000"/>
                </a:solidFill>
              </a:rPr>
              <a:t>rear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element</a:t>
            </a:r>
          </a:p>
          <a:p>
            <a:pPr lvl="1"/>
            <a:r>
              <a:rPr lang="en-US" altLang="zh-TW" i="1" dirty="0" err="1" smtClean="0"/>
              <a:t>a</a:t>
            </a:r>
            <a:r>
              <a:rPr lang="en-US" altLang="zh-TW" baseline="-25000" dirty="0" err="1" smtClean="0"/>
              <a:t>i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is </a:t>
            </a:r>
            <a:r>
              <a:rPr lang="en-US" altLang="zh-TW" i="1" dirty="0" smtClean="0">
                <a:solidFill>
                  <a:srgbClr val="0000CC"/>
                </a:solidFill>
              </a:rPr>
              <a:t>behind</a:t>
            </a:r>
            <a:r>
              <a:rPr lang="en-US" altLang="zh-TW" i="1" dirty="0" smtClean="0"/>
              <a:t> a</a:t>
            </a:r>
            <a:r>
              <a:rPr lang="en-US" altLang="zh-TW" baseline="-25000" dirty="0" smtClean="0"/>
              <a:t>i-1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for 1≦i≦n</a:t>
            </a:r>
          </a:p>
          <a:p>
            <a:pPr lvl="1"/>
            <a:r>
              <a:rPr lang="en-US" altLang="zh-TW" dirty="0" smtClean="0"/>
              <a:t>Delete at </a:t>
            </a:r>
            <a:r>
              <a:rPr lang="en-US" altLang="zh-TW" i="1" dirty="0" smtClean="0">
                <a:solidFill>
                  <a:srgbClr val="C00000"/>
                </a:solidFill>
              </a:rPr>
              <a:t>front</a:t>
            </a:r>
            <a:r>
              <a:rPr lang="en-US" altLang="zh-TW" dirty="0" smtClean="0"/>
              <a:t>, insert at </a:t>
            </a:r>
            <a:r>
              <a:rPr lang="en-US" altLang="zh-TW" i="1" dirty="0" smtClean="0">
                <a:solidFill>
                  <a:srgbClr val="C00000"/>
                </a:solidFill>
              </a:rPr>
              <a:t>rear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8" name="Picture 4" descr="Types of Queues in Data Structure | LaptrinhX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15230" y="1428822"/>
            <a:ext cx="7291873" cy="2510132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770137"/>
            <a:ext cx="7886700" cy="534572"/>
          </a:xfrm>
        </p:spPr>
        <p:txBody>
          <a:bodyPr/>
          <a:lstStyle/>
          <a:p>
            <a:r>
              <a:rPr lang="en-US" altLang="zh-TW" dirty="0" smtClean="0"/>
              <a:t>Bus Stop Queue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491175" y="2785403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Dequeue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67267" y="276899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Enqueue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1593196" y="4583780"/>
            <a:ext cx="1246188" cy="868363"/>
            <a:chOff x="144" y="1248"/>
            <a:chExt cx="785" cy="547"/>
          </a:xfrm>
        </p:grpSpPr>
        <p:sp>
          <p:nvSpPr>
            <p:cNvPr id="10" name="Text Box 50"/>
            <p:cNvSpPr txBox="1">
              <a:spLocks noChangeArrowheads="1"/>
            </p:cNvSpPr>
            <p:nvPr/>
          </p:nvSpPr>
          <p:spPr bwMode="auto">
            <a:xfrm>
              <a:off x="144" y="1344"/>
              <a:ext cx="576" cy="442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ea typeface="新細明體" charset="-120"/>
                </a:rPr>
                <a:t>Bus Stop</a:t>
              </a:r>
            </a:p>
          </p:txBody>
        </p:sp>
        <p:pic>
          <p:nvPicPr>
            <p:cNvPr id="11" name="Picture 49" descr="palmtree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32" y="1248"/>
              <a:ext cx="497" cy="547"/>
            </a:xfrm>
            <a:prstGeom prst="rect">
              <a:avLst/>
            </a:prstGeom>
            <a:noFill/>
          </p:spPr>
        </p:pic>
      </p:grpSp>
      <p:pic>
        <p:nvPicPr>
          <p:cNvPr id="12" name="Picture 54" descr="person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488796" y="4736180"/>
            <a:ext cx="457200" cy="762000"/>
          </a:xfrm>
          <a:prstGeom prst="rect">
            <a:avLst/>
          </a:prstGeom>
          <a:noFill/>
        </p:spPr>
      </p:pic>
      <p:pic>
        <p:nvPicPr>
          <p:cNvPr id="13" name="Picture 56" descr="person6"/>
          <p:cNvPicPr>
            <a:picLocks noChangeAspect="1" noChangeArrowheads="1" noCrop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50796" y="5040980"/>
            <a:ext cx="457200" cy="427038"/>
          </a:xfrm>
          <a:prstGeom prst="rect">
            <a:avLst/>
          </a:prstGeom>
          <a:noFill/>
        </p:spPr>
      </p:pic>
      <p:pic>
        <p:nvPicPr>
          <p:cNvPr id="14" name="Picture 57" descr="caveman1"/>
          <p:cNvPicPr>
            <a:picLocks noChangeAspect="1" noChangeArrowheads="1" noCrop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860396" y="4736180"/>
            <a:ext cx="762000" cy="762000"/>
          </a:xfrm>
          <a:prstGeom prst="rect">
            <a:avLst/>
          </a:prstGeom>
          <a:noFill/>
        </p:spPr>
      </p:pic>
      <p:sp>
        <p:nvSpPr>
          <p:cNvPr id="15" name="Text Box 58"/>
          <p:cNvSpPr txBox="1">
            <a:spLocks noChangeArrowheads="1"/>
          </p:cNvSpPr>
          <p:nvPr/>
        </p:nvSpPr>
        <p:spPr bwMode="auto">
          <a:xfrm>
            <a:off x="2736196" y="557438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0000CC"/>
                </a:solidFill>
                <a:ea typeface="新細明體" charset="-120"/>
              </a:rPr>
              <a:t>front</a:t>
            </a:r>
          </a:p>
        </p:txBody>
      </p:sp>
      <p:sp>
        <p:nvSpPr>
          <p:cNvPr id="16" name="Text Box 59"/>
          <p:cNvSpPr txBox="1">
            <a:spLocks noChangeArrowheads="1"/>
          </p:cNvSpPr>
          <p:nvPr/>
        </p:nvSpPr>
        <p:spPr bwMode="auto">
          <a:xfrm>
            <a:off x="2736196" y="587918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rear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3574396" y="557438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rear</a:t>
            </a:r>
          </a:p>
        </p:txBody>
      </p:sp>
      <p:sp>
        <p:nvSpPr>
          <p:cNvPr id="18" name="Rectangle 62"/>
          <p:cNvSpPr>
            <a:spLocks noChangeArrowheads="1"/>
          </p:cNvSpPr>
          <p:nvPr/>
        </p:nvSpPr>
        <p:spPr bwMode="auto">
          <a:xfrm>
            <a:off x="2583796" y="5955380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3498196" y="5650580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Text Box 64"/>
          <p:cNvSpPr txBox="1">
            <a:spLocks noChangeArrowheads="1"/>
          </p:cNvSpPr>
          <p:nvPr/>
        </p:nvSpPr>
        <p:spPr bwMode="auto">
          <a:xfrm>
            <a:off x="4412596" y="5574380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rear</a:t>
            </a:r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4183996" y="5574380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Text Box 66"/>
          <p:cNvSpPr txBox="1">
            <a:spLocks noChangeArrowheads="1"/>
          </p:cNvSpPr>
          <p:nvPr/>
        </p:nvSpPr>
        <p:spPr bwMode="auto">
          <a:xfrm>
            <a:off x="5174596" y="557438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rear</a:t>
            </a:r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4945996" y="5650580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" name="Text Box 68"/>
          <p:cNvSpPr txBox="1">
            <a:spLocks noChangeArrowheads="1"/>
          </p:cNvSpPr>
          <p:nvPr/>
        </p:nvSpPr>
        <p:spPr bwMode="auto">
          <a:xfrm>
            <a:off x="6012796" y="5574380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C00000"/>
                </a:solidFill>
                <a:ea typeface="新細明體" charset="-120"/>
              </a:rPr>
              <a:t>rear</a:t>
            </a:r>
          </a:p>
        </p:txBody>
      </p:sp>
      <p:pic>
        <p:nvPicPr>
          <p:cNvPr id="25" name="Picture 69" descr="FVBUS"/>
          <p:cNvPicPr>
            <a:picLocks noChangeAspect="1" noChangeArrowheads="1" noCrop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78996" y="5961240"/>
            <a:ext cx="1063625" cy="822325"/>
          </a:xfrm>
          <a:prstGeom prst="rect">
            <a:avLst/>
          </a:prstGeom>
          <a:noFill/>
        </p:spPr>
      </p:pic>
      <p:pic>
        <p:nvPicPr>
          <p:cNvPr id="26" name="Picture 70" descr="person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498196" y="4355180"/>
            <a:ext cx="742950" cy="1200150"/>
          </a:xfrm>
          <a:prstGeom prst="rect">
            <a:avLst/>
          </a:prstGeom>
          <a:noFill/>
        </p:spPr>
      </p:pic>
      <p:pic>
        <p:nvPicPr>
          <p:cNvPr id="27" name="Picture 71" descr="person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36196" y="4355180"/>
            <a:ext cx="685800" cy="1200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nimBg="1"/>
      <p:bldP spid="19" grpId="0" animBg="1"/>
      <p:bldP spid="20" grpId="0" autoUpdateAnimBg="0"/>
      <p:bldP spid="21" grpId="0" animBg="1"/>
      <p:bldP spid="22" grpId="0" autoUpdateAnimBg="0"/>
      <p:bldP spid="23" grpId="0" animBg="1"/>
      <p:bldP spid="2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1343464" y="1700984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rear</a:t>
            </a:r>
          </a:p>
        </p:txBody>
      </p:sp>
      <p:sp>
        <p:nvSpPr>
          <p:cNvPr id="13" name="Text Box 61"/>
          <p:cNvSpPr txBox="1">
            <a:spLocks noChangeArrowheads="1"/>
          </p:cNvSpPr>
          <p:nvPr/>
        </p:nvSpPr>
        <p:spPr bwMode="auto">
          <a:xfrm>
            <a:off x="2181664" y="1396184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rear</a:t>
            </a:r>
          </a:p>
        </p:txBody>
      </p:sp>
      <p:sp>
        <p:nvSpPr>
          <p:cNvPr id="14" name="Rectangle 62"/>
          <p:cNvSpPr>
            <a:spLocks noChangeArrowheads="1"/>
          </p:cNvSpPr>
          <p:nvPr/>
        </p:nvSpPr>
        <p:spPr bwMode="auto">
          <a:xfrm>
            <a:off x="1191064" y="177718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63"/>
          <p:cNvSpPr>
            <a:spLocks noChangeArrowheads="1"/>
          </p:cNvSpPr>
          <p:nvPr/>
        </p:nvSpPr>
        <p:spPr bwMode="auto">
          <a:xfrm>
            <a:off x="2105464" y="147238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Text Box 64"/>
          <p:cNvSpPr txBox="1">
            <a:spLocks noChangeArrowheads="1"/>
          </p:cNvSpPr>
          <p:nvPr/>
        </p:nvSpPr>
        <p:spPr bwMode="auto">
          <a:xfrm>
            <a:off x="3019864" y="1396184"/>
            <a:ext cx="6858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rear</a:t>
            </a: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2791264" y="139618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Text Box 66"/>
          <p:cNvSpPr txBox="1">
            <a:spLocks noChangeArrowheads="1"/>
          </p:cNvSpPr>
          <p:nvPr/>
        </p:nvSpPr>
        <p:spPr bwMode="auto">
          <a:xfrm>
            <a:off x="3781864" y="1396184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solidFill>
                  <a:schemeClr val="hlink"/>
                </a:solidFill>
                <a:ea typeface="新細明體" charset="-120"/>
              </a:rPr>
              <a:t>rear</a:t>
            </a:r>
          </a:p>
        </p:txBody>
      </p:sp>
      <p:sp>
        <p:nvSpPr>
          <p:cNvPr id="19" name="Rectangle 67"/>
          <p:cNvSpPr>
            <a:spLocks noChangeArrowheads="1"/>
          </p:cNvSpPr>
          <p:nvPr/>
        </p:nvSpPr>
        <p:spPr bwMode="auto">
          <a:xfrm>
            <a:off x="3553264" y="1472384"/>
            <a:ext cx="914400" cy="38100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1" name="Picture 69" descr="FVBU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204" y="1459480"/>
            <a:ext cx="1063625" cy="822325"/>
          </a:xfrm>
          <a:prstGeom prst="rect">
            <a:avLst/>
          </a:prstGeom>
          <a:noFill/>
        </p:spPr>
      </p:pic>
      <p:grpSp>
        <p:nvGrpSpPr>
          <p:cNvPr id="64" name="群組 63"/>
          <p:cNvGrpSpPr/>
          <p:nvPr/>
        </p:nvGrpSpPr>
        <p:grpSpPr>
          <a:xfrm>
            <a:off x="200464" y="176984"/>
            <a:ext cx="5791200" cy="1616075"/>
            <a:chOff x="200464" y="176984"/>
            <a:chExt cx="5791200" cy="1616075"/>
          </a:xfrm>
        </p:grpSpPr>
        <p:grpSp>
          <p:nvGrpSpPr>
            <p:cNvPr id="5" name="Group 51"/>
            <p:cNvGrpSpPr>
              <a:grpSpLocks/>
            </p:cNvGrpSpPr>
            <p:nvPr/>
          </p:nvGrpSpPr>
          <p:grpSpPr bwMode="auto">
            <a:xfrm>
              <a:off x="200464" y="405584"/>
              <a:ext cx="1246188" cy="868363"/>
              <a:chOff x="144" y="1248"/>
              <a:chExt cx="785" cy="547"/>
            </a:xfrm>
          </p:grpSpPr>
          <p:sp>
            <p:nvSpPr>
              <p:cNvPr id="6" name="Text Box 50"/>
              <p:cNvSpPr txBox="1">
                <a:spLocks noChangeArrowheads="1"/>
              </p:cNvSpPr>
              <p:nvPr/>
            </p:nvSpPr>
            <p:spPr bwMode="auto">
              <a:xfrm>
                <a:off x="144" y="1344"/>
                <a:ext cx="576" cy="442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ea typeface="新細明體" charset="-120"/>
                  </a:rPr>
                  <a:t>Bus Stop</a:t>
                </a:r>
              </a:p>
            </p:txBody>
          </p:sp>
          <p:pic>
            <p:nvPicPr>
              <p:cNvPr id="7" name="Picture 49" descr="palmtree"/>
              <p:cNvPicPr>
                <a:picLocks noChangeAspect="1" noChangeArrowheads="1" noCrop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2" y="1248"/>
                <a:ext cx="497" cy="547"/>
              </a:xfrm>
              <a:prstGeom prst="rect">
                <a:avLst/>
              </a:prstGeom>
              <a:noFill/>
            </p:spPr>
          </p:pic>
        </p:grpSp>
        <p:pic>
          <p:nvPicPr>
            <p:cNvPr id="8" name="Picture 54" descr="person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96064" y="557984"/>
              <a:ext cx="457200" cy="762000"/>
            </a:xfrm>
            <a:prstGeom prst="rect">
              <a:avLst/>
            </a:prstGeom>
            <a:noFill/>
          </p:spPr>
        </p:pic>
        <p:pic>
          <p:nvPicPr>
            <p:cNvPr id="9" name="Picture 56" descr="person6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8064" y="862784"/>
              <a:ext cx="457200" cy="427038"/>
            </a:xfrm>
            <a:prstGeom prst="rect">
              <a:avLst/>
            </a:prstGeom>
            <a:noFill/>
          </p:spPr>
        </p:pic>
        <p:pic>
          <p:nvPicPr>
            <p:cNvPr id="10" name="Picture 57" descr="caveman1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67664" y="557984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11" name="Text Box 58"/>
            <p:cNvSpPr txBox="1">
              <a:spLocks noChangeArrowheads="1"/>
            </p:cNvSpPr>
            <p:nvPr/>
          </p:nvSpPr>
          <p:spPr bwMode="auto">
            <a:xfrm>
              <a:off x="1343464" y="1396184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0000CC"/>
                  </a:solidFill>
                  <a:ea typeface="新細明體" charset="-120"/>
                </a:rPr>
                <a:t>front</a:t>
              </a:r>
            </a:p>
          </p:txBody>
        </p:sp>
        <p:sp>
          <p:nvSpPr>
            <p:cNvPr id="20" name="Text Box 68"/>
            <p:cNvSpPr txBox="1">
              <a:spLocks noChangeArrowheads="1"/>
            </p:cNvSpPr>
            <p:nvPr/>
          </p:nvSpPr>
          <p:spPr bwMode="auto">
            <a:xfrm>
              <a:off x="4620064" y="1396184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C00000"/>
                  </a:solidFill>
                  <a:ea typeface="新細明體" charset="-120"/>
                </a:rPr>
                <a:t>rear</a:t>
              </a:r>
            </a:p>
          </p:txBody>
        </p:sp>
        <p:pic>
          <p:nvPicPr>
            <p:cNvPr id="22" name="Picture 70" descr="person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105464" y="176984"/>
              <a:ext cx="742950" cy="1200150"/>
            </a:xfrm>
            <a:prstGeom prst="rect">
              <a:avLst/>
            </a:prstGeom>
            <a:noFill/>
          </p:spPr>
        </p:pic>
        <p:pic>
          <p:nvPicPr>
            <p:cNvPr id="23" name="Picture 71" descr="person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43464" y="176984"/>
              <a:ext cx="685800" cy="1200150"/>
            </a:xfrm>
            <a:prstGeom prst="rect">
              <a:avLst/>
            </a:prstGeom>
            <a:noFill/>
          </p:spPr>
        </p:pic>
      </p:grpSp>
      <p:grpSp>
        <p:nvGrpSpPr>
          <p:cNvPr id="25" name="群組 24"/>
          <p:cNvGrpSpPr/>
          <p:nvPr/>
        </p:nvGrpSpPr>
        <p:grpSpPr>
          <a:xfrm>
            <a:off x="1182876" y="2425516"/>
            <a:ext cx="5791200" cy="2020413"/>
            <a:chOff x="903864" y="1443104"/>
            <a:chExt cx="5791200" cy="2020413"/>
          </a:xfrm>
        </p:grpSpPr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903864" y="1671704"/>
              <a:ext cx="1246188" cy="868363"/>
              <a:chOff x="144" y="1248"/>
              <a:chExt cx="785" cy="547"/>
            </a:xfrm>
          </p:grpSpPr>
          <p:sp>
            <p:nvSpPr>
              <p:cNvPr id="43" name="Text Box 50"/>
              <p:cNvSpPr txBox="1">
                <a:spLocks noChangeArrowheads="1"/>
              </p:cNvSpPr>
              <p:nvPr/>
            </p:nvSpPr>
            <p:spPr bwMode="auto">
              <a:xfrm>
                <a:off x="144" y="1344"/>
                <a:ext cx="576" cy="442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ea typeface="新細明體" charset="-120"/>
                  </a:rPr>
                  <a:t>Bus Stop</a:t>
                </a:r>
              </a:p>
            </p:txBody>
          </p:sp>
          <p:pic>
            <p:nvPicPr>
              <p:cNvPr id="44" name="Picture 49" descr="palmtree"/>
              <p:cNvPicPr>
                <a:picLocks noChangeAspect="1" noChangeArrowheads="1" noCrop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2" y="1248"/>
                <a:ext cx="497" cy="547"/>
              </a:xfrm>
              <a:prstGeom prst="rect">
                <a:avLst/>
              </a:prstGeom>
              <a:noFill/>
            </p:spPr>
          </p:pic>
        </p:grpSp>
        <p:pic>
          <p:nvPicPr>
            <p:cNvPr id="27" name="Picture 54" descr="person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99464" y="1824104"/>
              <a:ext cx="457200" cy="762000"/>
            </a:xfrm>
            <a:prstGeom prst="rect">
              <a:avLst/>
            </a:prstGeom>
            <a:noFill/>
          </p:spPr>
        </p:pic>
        <p:pic>
          <p:nvPicPr>
            <p:cNvPr id="28" name="Picture 56" descr="person6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61464" y="2128904"/>
              <a:ext cx="457200" cy="427038"/>
            </a:xfrm>
            <a:prstGeom prst="rect">
              <a:avLst/>
            </a:prstGeom>
            <a:noFill/>
          </p:spPr>
        </p:pic>
        <p:pic>
          <p:nvPicPr>
            <p:cNvPr id="29" name="Picture 57" descr="caveman1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171064" y="1824104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30" name="Text Box 58"/>
            <p:cNvSpPr txBox="1">
              <a:spLocks noChangeArrowheads="1"/>
            </p:cNvSpPr>
            <p:nvPr/>
          </p:nvSpPr>
          <p:spPr bwMode="auto">
            <a:xfrm>
              <a:off x="2792467" y="2690439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0000CC"/>
                  </a:solidFill>
                  <a:ea typeface="新細明體" charset="-120"/>
                </a:rPr>
                <a:t>front</a:t>
              </a:r>
            </a:p>
          </p:txBody>
        </p:sp>
        <p:sp>
          <p:nvSpPr>
            <p:cNvPr id="31" name="Text Box 59"/>
            <p:cNvSpPr txBox="1">
              <a:spLocks noChangeArrowheads="1"/>
            </p:cNvSpPr>
            <p:nvPr/>
          </p:nvSpPr>
          <p:spPr bwMode="auto">
            <a:xfrm>
              <a:off x="2046864" y="2967104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rear</a:t>
              </a:r>
            </a:p>
          </p:txBody>
        </p:sp>
        <p:sp>
          <p:nvSpPr>
            <p:cNvPr id="33" name="Rectangle 62"/>
            <p:cNvSpPr>
              <a:spLocks noChangeArrowheads="1"/>
            </p:cNvSpPr>
            <p:nvPr/>
          </p:nvSpPr>
          <p:spPr bwMode="auto">
            <a:xfrm>
              <a:off x="1894464" y="3043304"/>
              <a:ext cx="914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auto">
            <a:xfrm>
              <a:off x="3723264" y="2662304"/>
              <a:ext cx="6858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rear</a:t>
              </a:r>
            </a:p>
          </p:txBody>
        </p:sp>
        <p:sp>
          <p:nvSpPr>
            <p:cNvPr id="36" name="Rectangle 65"/>
            <p:cNvSpPr>
              <a:spLocks noChangeArrowheads="1"/>
            </p:cNvSpPr>
            <p:nvPr/>
          </p:nvSpPr>
          <p:spPr bwMode="auto">
            <a:xfrm>
              <a:off x="3494664" y="2662304"/>
              <a:ext cx="914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Text Box 66"/>
            <p:cNvSpPr txBox="1">
              <a:spLocks noChangeArrowheads="1"/>
            </p:cNvSpPr>
            <p:nvPr/>
          </p:nvSpPr>
          <p:spPr bwMode="auto">
            <a:xfrm>
              <a:off x="4485264" y="2662304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rear</a:t>
              </a:r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4256664" y="2738504"/>
              <a:ext cx="914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5323464" y="2662304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rgbClr val="C00000"/>
                  </a:solidFill>
                  <a:ea typeface="新細明體" charset="-120"/>
                </a:rPr>
                <a:t>rear</a:t>
              </a:r>
            </a:p>
          </p:txBody>
        </p:sp>
        <p:pic>
          <p:nvPicPr>
            <p:cNvPr id="40" name="Picture 69" descr="FVBUS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9828" y="2641192"/>
              <a:ext cx="1063625" cy="822325"/>
            </a:xfrm>
            <a:prstGeom prst="rect">
              <a:avLst/>
            </a:prstGeom>
            <a:noFill/>
          </p:spPr>
        </p:pic>
        <p:pic>
          <p:nvPicPr>
            <p:cNvPr id="41" name="Picture 70" descr="person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08864" y="1443104"/>
              <a:ext cx="742950" cy="1200150"/>
            </a:xfrm>
            <a:prstGeom prst="rect">
              <a:avLst/>
            </a:prstGeom>
            <a:noFill/>
          </p:spPr>
        </p:pic>
      </p:grpSp>
      <p:grpSp>
        <p:nvGrpSpPr>
          <p:cNvPr id="63" name="群組 62"/>
          <p:cNvGrpSpPr/>
          <p:nvPr/>
        </p:nvGrpSpPr>
        <p:grpSpPr>
          <a:xfrm>
            <a:off x="2967164" y="4607220"/>
            <a:ext cx="5229840" cy="1834017"/>
            <a:chOff x="2967164" y="4607220"/>
            <a:chExt cx="5229840" cy="1834017"/>
          </a:xfrm>
        </p:grpSpPr>
        <p:grpSp>
          <p:nvGrpSpPr>
            <p:cNvPr id="46" name="Group 51"/>
            <p:cNvGrpSpPr>
              <a:grpSpLocks/>
            </p:cNvGrpSpPr>
            <p:nvPr/>
          </p:nvGrpSpPr>
          <p:grpSpPr bwMode="auto">
            <a:xfrm>
              <a:off x="2967164" y="4607220"/>
              <a:ext cx="1246188" cy="868363"/>
              <a:chOff x="144" y="1248"/>
              <a:chExt cx="785" cy="547"/>
            </a:xfrm>
          </p:grpSpPr>
          <p:sp>
            <p:nvSpPr>
              <p:cNvPr id="60" name="Text Box 50"/>
              <p:cNvSpPr txBox="1">
                <a:spLocks noChangeArrowheads="1"/>
              </p:cNvSpPr>
              <p:nvPr/>
            </p:nvSpPr>
            <p:spPr bwMode="auto">
              <a:xfrm>
                <a:off x="144" y="1344"/>
                <a:ext cx="576" cy="442"/>
              </a:xfrm>
              <a:prstGeom prst="rect">
                <a:avLst/>
              </a:prstGeom>
              <a:solidFill>
                <a:schemeClr val="accent2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000">
                    <a:ea typeface="新細明體" charset="-120"/>
                  </a:rPr>
                  <a:t>Bus Stop</a:t>
                </a:r>
              </a:p>
            </p:txBody>
          </p:sp>
          <p:pic>
            <p:nvPicPr>
              <p:cNvPr id="61" name="Picture 49" descr="palmtree"/>
              <p:cNvPicPr>
                <a:picLocks noChangeAspect="1" noChangeArrowheads="1" noCrop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2" y="1248"/>
                <a:ext cx="497" cy="547"/>
              </a:xfrm>
              <a:prstGeom prst="rect">
                <a:avLst/>
              </a:prstGeom>
              <a:noFill/>
            </p:spPr>
          </p:pic>
        </p:grpSp>
        <p:pic>
          <p:nvPicPr>
            <p:cNvPr id="47" name="Picture 54" descr="person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60888" y="4759620"/>
              <a:ext cx="457200" cy="762000"/>
            </a:xfrm>
            <a:prstGeom prst="rect">
              <a:avLst/>
            </a:prstGeom>
            <a:noFill/>
          </p:spPr>
        </p:pic>
        <p:pic>
          <p:nvPicPr>
            <p:cNvPr id="48" name="Picture 56" descr="person6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836956" y="5064420"/>
              <a:ext cx="457200" cy="427038"/>
            </a:xfrm>
            <a:prstGeom prst="rect">
              <a:avLst/>
            </a:prstGeom>
            <a:noFill/>
          </p:spPr>
        </p:pic>
        <p:pic>
          <p:nvPicPr>
            <p:cNvPr id="49" name="Picture 57" descr="caveman1"/>
            <p:cNvPicPr>
              <a:picLocks noChangeAspect="1" noChangeArrowheads="1" noCrop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60624" y="4759620"/>
              <a:ext cx="762000" cy="762000"/>
            </a:xfrm>
            <a:prstGeom prst="rect">
              <a:avLst/>
            </a:prstGeom>
            <a:noFill/>
          </p:spPr>
        </p:pic>
        <p:sp>
          <p:nvSpPr>
            <p:cNvPr id="50" name="Text Box 58"/>
            <p:cNvSpPr txBox="1">
              <a:spLocks noChangeArrowheads="1"/>
            </p:cNvSpPr>
            <p:nvPr/>
          </p:nvSpPr>
          <p:spPr bwMode="auto">
            <a:xfrm>
              <a:off x="4855767" y="5625955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0000CC"/>
                  </a:solidFill>
                  <a:ea typeface="新細明體" charset="-120"/>
                </a:rPr>
                <a:t>front</a:t>
              </a:r>
            </a:p>
          </p:txBody>
        </p:sp>
        <p:sp>
          <p:nvSpPr>
            <p:cNvPr id="51" name="Text Box 59"/>
            <p:cNvSpPr txBox="1">
              <a:spLocks noChangeArrowheads="1"/>
            </p:cNvSpPr>
            <p:nvPr/>
          </p:nvSpPr>
          <p:spPr bwMode="auto">
            <a:xfrm>
              <a:off x="4110164" y="5902620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rear</a:t>
              </a: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3957764" y="5978820"/>
              <a:ext cx="914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3" name="Text Box 64"/>
            <p:cNvSpPr txBox="1">
              <a:spLocks noChangeArrowheads="1"/>
            </p:cNvSpPr>
            <p:nvPr/>
          </p:nvSpPr>
          <p:spPr bwMode="auto">
            <a:xfrm>
              <a:off x="5786564" y="5597820"/>
              <a:ext cx="6858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rear</a:t>
              </a:r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5557964" y="5597820"/>
              <a:ext cx="914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6548564" y="5597820"/>
              <a:ext cx="13716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solidFill>
                    <a:schemeClr val="hlink"/>
                  </a:solidFill>
                  <a:ea typeface="新細明體" charset="-120"/>
                </a:rPr>
                <a:t>rear</a:t>
              </a: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6319964" y="5674020"/>
              <a:ext cx="914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" name="Text Box 68"/>
            <p:cNvSpPr txBox="1">
              <a:spLocks noChangeArrowheads="1"/>
            </p:cNvSpPr>
            <p:nvPr/>
          </p:nvSpPr>
          <p:spPr bwMode="auto">
            <a:xfrm>
              <a:off x="7428968" y="5597820"/>
              <a:ext cx="716214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 dirty="0">
                  <a:solidFill>
                    <a:srgbClr val="C00000"/>
                  </a:solidFill>
                  <a:ea typeface="新細明體" charset="-120"/>
                </a:rPr>
                <a:t>rear</a:t>
              </a:r>
            </a:p>
          </p:txBody>
        </p:sp>
        <p:pic>
          <p:nvPicPr>
            <p:cNvPr id="58" name="Picture 69" descr="FVBUS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01264" y="5618912"/>
              <a:ext cx="1063625" cy="822325"/>
            </a:xfrm>
            <a:prstGeom prst="rect">
              <a:avLst/>
            </a:prstGeom>
            <a:noFill/>
          </p:spPr>
        </p:pic>
        <p:pic>
          <p:nvPicPr>
            <p:cNvPr id="62" name="Picture 14" descr="person7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7317529" y="4710333"/>
              <a:ext cx="879475" cy="89852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IsEmpty</a:t>
            </a:r>
            <a:r>
              <a:rPr lang="en-US" altLang="zh-TW" dirty="0" smtClean="0">
                <a:ea typeface="新細明體" charset="-120"/>
              </a:rPr>
              <a:t> … return true </a:t>
            </a:r>
            <a:r>
              <a:rPr lang="en-US" altLang="zh-TW" dirty="0" err="1" smtClean="0">
                <a:ea typeface="新細明體" charset="-120"/>
              </a:rPr>
              <a:t>iff</a:t>
            </a:r>
            <a:r>
              <a:rPr lang="en-US" altLang="zh-TW" dirty="0" smtClean="0">
                <a:ea typeface="新細明體" charset="-120"/>
              </a:rPr>
              <a:t> queue is empty</a:t>
            </a:r>
          </a:p>
          <a:p>
            <a:r>
              <a:rPr lang="en-US" altLang="zh-TW" dirty="0" smtClean="0">
                <a:ea typeface="新細明體" charset="-120"/>
              </a:rPr>
              <a:t>Front … return front element of queue</a:t>
            </a:r>
          </a:p>
          <a:p>
            <a:r>
              <a:rPr lang="en-US" altLang="zh-TW" dirty="0" smtClean="0">
                <a:ea typeface="新細明體" charset="-120"/>
              </a:rPr>
              <a:t>Rear … return rear element of queue</a:t>
            </a:r>
          </a:p>
          <a:p>
            <a:r>
              <a:rPr lang="en-US" altLang="zh-TW" dirty="0" smtClean="0">
                <a:ea typeface="新細明體" charset="-120"/>
              </a:rPr>
              <a:t>Push … add an element at the rear of the queue</a:t>
            </a:r>
          </a:p>
          <a:p>
            <a:r>
              <a:rPr lang="en-US" altLang="zh-TW" dirty="0" smtClean="0">
                <a:ea typeface="新細明體" charset="-120"/>
              </a:rPr>
              <a:t>Pop … delete the front element of the queue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List, Stack, and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838778"/>
          </a:xfrm>
        </p:spPr>
        <p:txBody>
          <a:bodyPr/>
          <a:lstStyle/>
          <a:p>
            <a:r>
              <a:rPr lang="en-US" altLang="zh-TW" dirty="0" smtClean="0"/>
              <a:t>Stack &amp; Queue are two frequently used data structures</a:t>
            </a:r>
          </a:p>
          <a:p>
            <a:r>
              <a:rPr lang="en-US" altLang="zh-TW" dirty="0" smtClean="0"/>
              <a:t>They are special cases of the more general data structure type, </a:t>
            </a:r>
            <a:r>
              <a:rPr lang="en-US" altLang="zh-TW" b="1" dirty="0" smtClean="0">
                <a:solidFill>
                  <a:srgbClr val="0000CC"/>
                </a:solidFill>
              </a:rPr>
              <a:t>lists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57</a:t>
            </a:fld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3504323" y="3172945"/>
            <a:ext cx="1968296" cy="3081951"/>
            <a:chOff x="3504323" y="3172945"/>
            <a:chExt cx="1968296" cy="3081951"/>
          </a:xfrm>
        </p:grpSpPr>
        <p:sp>
          <p:nvSpPr>
            <p:cNvPr id="13" name="矩形 12"/>
            <p:cNvSpPr/>
            <p:nvPr/>
          </p:nvSpPr>
          <p:spPr>
            <a:xfrm>
              <a:off x="4214934" y="3766436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214934" y="407905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214934" y="4391668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14934" y="4704284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214934" y="5016900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4214934" y="3422559"/>
              <a:ext cx="500185" cy="1906957"/>
            </a:xfrm>
            <a:custGeom>
              <a:avLst/>
              <a:gdLst>
                <a:gd name="connsiteX0" fmla="*/ 0 w 515816"/>
                <a:gd name="connsiteY0" fmla="*/ 0 h 1555261"/>
                <a:gd name="connsiteX1" fmla="*/ 0 w 515816"/>
                <a:gd name="connsiteY1" fmla="*/ 1555261 h 1555261"/>
                <a:gd name="connsiteX2" fmla="*/ 515816 w 515816"/>
                <a:gd name="connsiteY2" fmla="*/ 1555261 h 1555261"/>
                <a:gd name="connsiteX3" fmla="*/ 515816 w 515816"/>
                <a:gd name="connsiteY3" fmla="*/ 0 h 155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16" h="1555261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3504323" y="5547010"/>
              <a:ext cx="19682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Stack</a:t>
              </a:r>
            </a:p>
            <a:p>
              <a:pPr algn="ctr"/>
              <a:r>
                <a:rPr lang="en-US" altLang="zh-TW" sz="2000" dirty="0" smtClean="0"/>
                <a:t>(Last In First Out)</a:t>
              </a:r>
              <a:endParaRPr lang="zh-TW" altLang="en-US" sz="2000" dirty="0"/>
            </a:p>
          </p:txBody>
        </p:sp>
        <p:sp>
          <p:nvSpPr>
            <p:cNvPr id="34" name="向右箭號 33"/>
            <p:cNvSpPr/>
            <p:nvPr/>
          </p:nvSpPr>
          <p:spPr>
            <a:xfrm rot="5400000">
              <a:off x="4244159" y="3172522"/>
              <a:ext cx="168198" cy="22664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向右箭號 34"/>
            <p:cNvSpPr/>
            <p:nvPr/>
          </p:nvSpPr>
          <p:spPr>
            <a:xfrm rot="16200000">
              <a:off x="4517696" y="3143720"/>
              <a:ext cx="168198" cy="226648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707639" y="3245661"/>
            <a:ext cx="2000804" cy="3009848"/>
            <a:chOff x="5707639" y="3245661"/>
            <a:chExt cx="2000804" cy="3009848"/>
          </a:xfrm>
        </p:grpSpPr>
        <p:sp>
          <p:nvSpPr>
            <p:cNvPr id="22" name="矩形 21"/>
            <p:cNvSpPr/>
            <p:nvPr/>
          </p:nvSpPr>
          <p:spPr>
            <a:xfrm>
              <a:off x="6457950" y="3610128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457950" y="3922744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457950" y="4235360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57950" y="4547976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57950" y="486059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5707639" y="5547623"/>
              <a:ext cx="20008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Queue</a:t>
              </a:r>
            </a:p>
            <a:p>
              <a:pPr algn="ctr"/>
              <a:r>
                <a:rPr lang="en-US" altLang="zh-TW" sz="2000" dirty="0" smtClean="0"/>
                <a:t>(First In First Out)</a:t>
              </a:r>
              <a:endParaRPr lang="zh-TW" altLang="en-US" sz="2000" dirty="0"/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6457950" y="3610128"/>
              <a:ext cx="0" cy="156308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6958135" y="3610128"/>
              <a:ext cx="0" cy="156308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6" name="向右箭號 35"/>
            <p:cNvSpPr/>
            <p:nvPr/>
          </p:nvSpPr>
          <p:spPr>
            <a:xfrm rot="5400000">
              <a:off x="6623942" y="3216436"/>
              <a:ext cx="168198" cy="22664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右箭號 36"/>
            <p:cNvSpPr/>
            <p:nvPr/>
          </p:nvSpPr>
          <p:spPr>
            <a:xfrm rot="5400000">
              <a:off x="6623942" y="5315921"/>
              <a:ext cx="168198" cy="226648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1179096" y="3766436"/>
            <a:ext cx="2085827" cy="2499790"/>
            <a:chOff x="1179096" y="3766436"/>
            <a:chExt cx="2085827" cy="2499790"/>
          </a:xfrm>
        </p:grpSpPr>
        <p:sp>
          <p:nvSpPr>
            <p:cNvPr id="6" name="矩形 5"/>
            <p:cNvSpPr/>
            <p:nvPr/>
          </p:nvSpPr>
          <p:spPr>
            <a:xfrm>
              <a:off x="1971918" y="3766436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71918" y="407905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971918" y="4391668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71918" y="4704284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971918" y="5016900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1179096" y="5558340"/>
              <a:ext cx="20858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 smtClean="0"/>
                <a:t>List</a:t>
              </a:r>
            </a:p>
            <a:p>
              <a:pPr algn="ctr"/>
              <a:r>
                <a:rPr lang="en-US" altLang="zh-TW" sz="2000" dirty="0" smtClean="0"/>
                <a:t>(Random add/del)</a:t>
              </a:r>
              <a:endParaRPr lang="zh-TW" altLang="en-US" sz="2000" dirty="0"/>
            </a:p>
          </p:txBody>
        </p:sp>
        <p:grpSp>
          <p:nvGrpSpPr>
            <p:cNvPr id="40" name="群組 39"/>
            <p:cNvGrpSpPr/>
            <p:nvPr/>
          </p:nvGrpSpPr>
          <p:grpSpPr>
            <a:xfrm>
              <a:off x="1635196" y="5016900"/>
              <a:ext cx="306115" cy="280313"/>
              <a:chOff x="1635196" y="4721472"/>
              <a:chExt cx="306115" cy="280313"/>
            </a:xfrm>
          </p:grpSpPr>
          <p:sp>
            <p:nvSpPr>
              <p:cNvPr id="33" name="向右箭號 32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向右箭號 38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1" name="群組 40"/>
            <p:cNvGrpSpPr/>
            <p:nvPr/>
          </p:nvGrpSpPr>
          <p:grpSpPr>
            <a:xfrm>
              <a:off x="1625426" y="4712359"/>
              <a:ext cx="306115" cy="280313"/>
              <a:chOff x="1635196" y="4721472"/>
              <a:chExt cx="306115" cy="280313"/>
            </a:xfrm>
          </p:grpSpPr>
          <p:sp>
            <p:nvSpPr>
              <p:cNvPr id="42" name="向右箭號 41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向右箭號 42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1635196" y="4407819"/>
              <a:ext cx="306115" cy="280313"/>
              <a:chOff x="1635196" y="4721472"/>
              <a:chExt cx="306115" cy="280313"/>
            </a:xfrm>
          </p:grpSpPr>
          <p:sp>
            <p:nvSpPr>
              <p:cNvPr id="45" name="向右箭號 44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向右箭號 45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7" name="群組 46"/>
            <p:cNvGrpSpPr/>
            <p:nvPr/>
          </p:nvGrpSpPr>
          <p:grpSpPr>
            <a:xfrm>
              <a:off x="1635196" y="4103279"/>
              <a:ext cx="306115" cy="280313"/>
              <a:chOff x="1635196" y="4721472"/>
              <a:chExt cx="306115" cy="280313"/>
            </a:xfrm>
          </p:grpSpPr>
          <p:sp>
            <p:nvSpPr>
              <p:cNvPr id="48" name="向右箭號 47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向右箭號 48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1620055" y="3798739"/>
              <a:ext cx="306115" cy="280313"/>
              <a:chOff x="1635196" y="4721472"/>
              <a:chExt cx="306115" cy="280313"/>
            </a:xfrm>
          </p:grpSpPr>
          <p:sp>
            <p:nvSpPr>
              <p:cNvPr id="51" name="向右箭號 50"/>
              <p:cNvSpPr/>
              <p:nvPr/>
            </p:nvSpPr>
            <p:spPr>
              <a:xfrm rot="10800000">
                <a:off x="1635196" y="4721472"/>
                <a:ext cx="168198" cy="226648"/>
              </a:xfrm>
              <a:prstGeom prst="righ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向右箭號 51"/>
              <p:cNvSpPr/>
              <p:nvPr/>
            </p:nvSpPr>
            <p:spPr>
              <a:xfrm>
                <a:off x="1773113" y="4775137"/>
                <a:ext cx="168198" cy="226648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401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in an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810642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Use a 1D array to represent a queue</a:t>
            </a:r>
          </a:p>
          <a:p>
            <a:r>
              <a:rPr lang="en-US" altLang="zh-TW" dirty="0" smtClean="0">
                <a:ea typeface="新細明體" charset="-120"/>
              </a:rPr>
              <a:t>Suppose queue elements are stored with the front element in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queue[0]</a:t>
            </a:r>
            <a:r>
              <a:rPr lang="en-US" altLang="zh-TW" dirty="0" smtClean="0">
                <a:ea typeface="新細明體" charset="-120"/>
              </a:rPr>
              <a:t>, the next in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queue[1]</a:t>
            </a:r>
            <a:r>
              <a:rPr lang="en-US" altLang="zh-TW" dirty="0" smtClean="0">
                <a:ea typeface="新細明體" charset="-120"/>
              </a:rPr>
              <a:t>, and so 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35" name="內容版面配置區 2"/>
          <p:cNvSpPr txBox="1">
            <a:spLocks/>
          </p:cNvSpPr>
          <p:nvPr/>
        </p:nvSpPr>
        <p:spPr>
          <a:xfrm>
            <a:off x="626302" y="4855169"/>
            <a:ext cx="7886700" cy="1810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Pop =&gt; remove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queue[0]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, shift left queue one place.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hlink"/>
                </a:solidFill>
                <a:ea typeface="新細明體" charset="-120"/>
              </a:rPr>
              <a:t>O(queue size)</a:t>
            </a:r>
            <a:r>
              <a:rPr lang="en-US" altLang="zh-TW" sz="2800" dirty="0" smtClean="0">
                <a:ea typeface="新細明體" charset="-120"/>
              </a:rPr>
              <a:t> time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Push =&gt; </a:t>
            </a:r>
            <a:r>
              <a:rPr lang="en-US" altLang="zh-TW" sz="2800" dirty="0" smtClean="0">
                <a:ea typeface="新細明體" charset="-120"/>
              </a:rPr>
              <a:t>if there is capacity, add at right end 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chemeClr val="hlink"/>
                </a:solidFill>
                <a:ea typeface="新細明體" charset="-120"/>
              </a:rPr>
              <a:t>O(1)</a:t>
            </a:r>
            <a:r>
              <a:rPr lang="en-US" altLang="zh-TW" sz="2800" dirty="0" smtClean="0">
                <a:ea typeface="新細明體" charset="-120"/>
              </a:rPr>
              <a:t> time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1143000" y="3446640"/>
            <a:ext cx="6845300" cy="1390077"/>
            <a:chOff x="1143000" y="3516980"/>
            <a:chExt cx="6845300" cy="139007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143000" y="3516980"/>
              <a:ext cx="6845300" cy="1066800"/>
              <a:chOff x="720" y="1824"/>
              <a:chExt cx="4312" cy="672"/>
            </a:xfrm>
          </p:grpSpPr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720" y="1824"/>
                <a:ext cx="4312" cy="672"/>
                <a:chOff x="724" y="1622"/>
                <a:chExt cx="4312" cy="672"/>
              </a:xfrm>
            </p:grpSpPr>
            <p:sp>
              <p:nvSpPr>
                <p:cNvPr id="12" name="Rectangle 6"/>
                <p:cNvSpPr>
                  <a:spLocks noChangeArrowheads="1"/>
                </p:cNvSpPr>
                <p:nvPr/>
              </p:nvSpPr>
              <p:spPr bwMode="auto">
                <a:xfrm>
                  <a:off x="724" y="1636"/>
                  <a:ext cx="4312" cy="328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13" name="Line 7"/>
                <p:cNvSpPr>
                  <a:spLocks noChangeShapeType="1"/>
                </p:cNvSpPr>
                <p:nvPr/>
              </p:nvSpPr>
              <p:spPr bwMode="auto">
                <a:xfrm>
                  <a:off x="100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" name="Line 8"/>
                <p:cNvSpPr>
                  <a:spLocks noChangeShapeType="1"/>
                </p:cNvSpPr>
                <p:nvPr/>
              </p:nvSpPr>
              <p:spPr bwMode="auto">
                <a:xfrm>
                  <a:off x="129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5" name="Line 9"/>
                <p:cNvSpPr>
                  <a:spLocks noChangeShapeType="1"/>
                </p:cNvSpPr>
                <p:nvPr/>
              </p:nvSpPr>
              <p:spPr bwMode="auto">
                <a:xfrm>
                  <a:off x="158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6" name="Line 10"/>
                <p:cNvSpPr>
                  <a:spLocks noChangeShapeType="1"/>
                </p:cNvSpPr>
                <p:nvPr/>
              </p:nvSpPr>
              <p:spPr bwMode="auto">
                <a:xfrm>
                  <a:off x="187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>
                  <a:off x="2160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244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9" name="Line 13"/>
                <p:cNvSpPr>
                  <a:spLocks noChangeShapeType="1"/>
                </p:cNvSpPr>
                <p:nvPr/>
              </p:nvSpPr>
              <p:spPr bwMode="auto">
                <a:xfrm>
                  <a:off x="273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0" name="Line 14"/>
                <p:cNvSpPr>
                  <a:spLocks noChangeShapeType="1"/>
                </p:cNvSpPr>
                <p:nvPr/>
              </p:nvSpPr>
              <p:spPr bwMode="auto">
                <a:xfrm>
                  <a:off x="302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1" name="Line 15"/>
                <p:cNvSpPr>
                  <a:spLocks noChangeShapeType="1"/>
                </p:cNvSpPr>
                <p:nvPr/>
              </p:nvSpPr>
              <p:spPr bwMode="auto">
                <a:xfrm>
                  <a:off x="331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2" name="Line 16"/>
                <p:cNvSpPr>
                  <a:spLocks noChangeShapeType="1"/>
                </p:cNvSpPr>
                <p:nvPr/>
              </p:nvSpPr>
              <p:spPr bwMode="auto">
                <a:xfrm>
                  <a:off x="3600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>
                  <a:off x="3888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>
                  <a:off x="4176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4464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>
                  <a:off x="4752" y="1632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27" name="Rectangle 21"/>
                <p:cNvSpPr>
                  <a:spLocks noChangeArrowheads="1"/>
                </p:cNvSpPr>
                <p:nvPr/>
              </p:nvSpPr>
              <p:spPr bwMode="auto">
                <a:xfrm>
                  <a:off x="806" y="1622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28" name="Rectangle 22"/>
                <p:cNvSpPr>
                  <a:spLocks noChangeArrowheads="1"/>
                </p:cNvSpPr>
                <p:nvPr/>
              </p:nvSpPr>
              <p:spPr bwMode="auto">
                <a:xfrm>
                  <a:off x="771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chemeClr val="hlink"/>
                      </a:solidFill>
                      <a:ea typeface="新細明體" charset="-120"/>
                    </a:rPr>
                    <a:t>0</a:t>
                  </a:r>
                </a:p>
              </p:txBody>
            </p:sp>
            <p:sp>
              <p:nvSpPr>
                <p:cNvPr id="29" name="Rectangle 23"/>
                <p:cNvSpPr>
                  <a:spLocks noChangeArrowheads="1"/>
                </p:cNvSpPr>
                <p:nvPr/>
              </p:nvSpPr>
              <p:spPr bwMode="auto">
                <a:xfrm>
                  <a:off x="1067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chemeClr val="hlink"/>
                      </a:solidFill>
                      <a:ea typeface="新細明體" charset="-120"/>
                    </a:rPr>
                    <a:t>1</a:t>
                  </a: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355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chemeClr val="hlink"/>
                      </a:solidFill>
                      <a:ea typeface="新細明體" charset="-120"/>
                    </a:rPr>
                    <a:t>2</a:t>
                  </a:r>
                </a:p>
              </p:txBody>
            </p:sp>
            <p:sp>
              <p:nvSpPr>
                <p:cNvPr id="31" name="Rectangle 25"/>
                <p:cNvSpPr>
                  <a:spLocks noChangeArrowheads="1"/>
                </p:cNvSpPr>
                <p:nvPr/>
              </p:nvSpPr>
              <p:spPr bwMode="auto">
                <a:xfrm>
                  <a:off x="1656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chemeClr val="hlink"/>
                      </a:solidFill>
                      <a:ea typeface="新細明體" charset="-120"/>
                    </a:rPr>
                    <a:t>3</a:t>
                  </a:r>
                </a:p>
              </p:txBody>
            </p:sp>
            <p:sp>
              <p:nvSpPr>
                <p:cNvPr id="32" name="Rectangle 26"/>
                <p:cNvSpPr>
                  <a:spLocks noChangeArrowheads="1"/>
                </p:cNvSpPr>
                <p:nvPr/>
              </p:nvSpPr>
              <p:spPr bwMode="auto">
                <a:xfrm>
                  <a:off x="1931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solidFill>
                        <a:schemeClr val="hlink"/>
                      </a:solidFill>
                      <a:ea typeface="新細明體" charset="-120"/>
                    </a:rPr>
                    <a:t>4</a:t>
                  </a:r>
                </a:p>
              </p:txBody>
            </p:sp>
            <p:sp>
              <p:nvSpPr>
                <p:cNvPr id="33" name="Rectangle 27"/>
                <p:cNvSpPr>
                  <a:spLocks noChangeArrowheads="1"/>
                </p:cNvSpPr>
                <p:nvPr/>
              </p:nvSpPr>
              <p:spPr bwMode="auto">
                <a:xfrm>
                  <a:off x="2219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 dirty="0">
                      <a:solidFill>
                        <a:schemeClr val="hlink"/>
                      </a:solidFill>
                      <a:ea typeface="新細明體" charset="-120"/>
                    </a:rPr>
                    <a:t>5</a:t>
                  </a:r>
                </a:p>
              </p:txBody>
            </p:sp>
            <p:sp>
              <p:nvSpPr>
                <p:cNvPr id="34" name="Rectangle 28"/>
                <p:cNvSpPr>
                  <a:spLocks noChangeArrowheads="1"/>
                </p:cNvSpPr>
                <p:nvPr/>
              </p:nvSpPr>
              <p:spPr bwMode="auto">
                <a:xfrm>
                  <a:off x="2486" y="200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zh-TW" sz="2400">
                      <a:solidFill>
                        <a:schemeClr val="hlink"/>
                      </a:solidFill>
                      <a:ea typeface="新細明體" charset="-120"/>
                    </a:rPr>
                    <a:t>6</a:t>
                  </a:r>
                </a:p>
              </p:txBody>
            </p:sp>
          </p:grpSp>
          <p:sp>
            <p:nvSpPr>
              <p:cNvPr id="7" name="Rectangle 29"/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8" name="Rectangle 30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  <p:sp>
            <p:nvSpPr>
              <p:cNvPr id="10" name="Rectangle 32"/>
              <p:cNvSpPr>
                <a:spLocks noChangeArrowheads="1"/>
              </p:cNvSpPr>
              <p:nvPr/>
            </p:nvSpPr>
            <p:spPr bwMode="auto">
              <a:xfrm>
                <a:off x="1632" y="182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d</a:t>
                </a:r>
              </a:p>
            </p:txBody>
          </p:sp>
          <p:sp>
            <p:nvSpPr>
              <p:cNvPr id="11" name="Rectangle 33"/>
              <p:cNvSpPr>
                <a:spLocks noChangeArrowheads="1"/>
              </p:cNvSpPr>
              <p:nvPr/>
            </p:nvSpPr>
            <p:spPr bwMode="auto">
              <a:xfrm>
                <a:off x="1920" y="1824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e</a:t>
                </a:r>
              </a:p>
            </p:txBody>
          </p:sp>
        </p:grpSp>
        <p:sp>
          <p:nvSpPr>
            <p:cNvPr id="36" name="文字方塊 35"/>
            <p:cNvSpPr txBox="1"/>
            <p:nvPr/>
          </p:nvSpPr>
          <p:spPr>
            <a:xfrm>
              <a:off x="2855740" y="4445392"/>
              <a:ext cx="69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CC"/>
                  </a:solidFill>
                </a:rPr>
                <a:t>rear</a:t>
              </a:r>
              <a:endParaRPr lang="zh-TW" altLang="en-US" sz="2400" dirty="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(Single Pointer)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193" name="文字方塊 192"/>
          <p:cNvSpPr txBox="1"/>
          <p:nvPr/>
        </p:nvSpPr>
        <p:spPr>
          <a:xfrm>
            <a:off x="793900" y="5163960"/>
            <a:ext cx="608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push(): 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(1) (exclusive of array resizing 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pop(): </a:t>
            </a:r>
            <a:r>
              <a:rPr lang="el-GR" altLang="zh-TW" sz="2400" dirty="0"/>
              <a:t>Θ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size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grpSp>
        <p:nvGrpSpPr>
          <p:cNvPr id="79" name="群組 78"/>
          <p:cNvGrpSpPr/>
          <p:nvPr/>
        </p:nvGrpSpPr>
        <p:grpSpPr>
          <a:xfrm>
            <a:off x="253219" y="1769802"/>
            <a:ext cx="8669402" cy="2619353"/>
            <a:chOff x="253219" y="1910482"/>
            <a:chExt cx="8669402" cy="2619353"/>
          </a:xfrm>
        </p:grpSpPr>
        <p:grpSp>
          <p:nvGrpSpPr>
            <p:cNvPr id="109" name="群組 108"/>
            <p:cNvGrpSpPr/>
            <p:nvPr/>
          </p:nvGrpSpPr>
          <p:grpSpPr>
            <a:xfrm>
              <a:off x="793900" y="1918795"/>
              <a:ext cx="500185" cy="1571393"/>
              <a:chOff x="6457950" y="3306387"/>
              <a:chExt cx="500185" cy="1571393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直線接點 114"/>
              <p:cNvCxnSpPr/>
              <p:nvPr/>
            </p:nvCxnSpPr>
            <p:spPr>
              <a:xfrm>
                <a:off x="6457950" y="3314700"/>
                <a:ext cx="0" cy="15630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7" name="群組 116"/>
            <p:cNvGrpSpPr/>
            <p:nvPr/>
          </p:nvGrpSpPr>
          <p:grpSpPr>
            <a:xfrm>
              <a:off x="2373503" y="1910482"/>
              <a:ext cx="500185" cy="1592565"/>
              <a:chOff x="6457950" y="3298074"/>
              <a:chExt cx="500185" cy="1592565"/>
            </a:xfrm>
          </p:grpSpPr>
          <p:sp>
            <p:nvSpPr>
              <p:cNvPr id="118" name="矩形 117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3" name="直線接點 122"/>
              <p:cNvCxnSpPr/>
              <p:nvPr/>
            </p:nvCxnSpPr>
            <p:spPr>
              <a:xfrm>
                <a:off x="6457950" y="3298074"/>
                <a:ext cx="0" cy="159256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直線接點 123"/>
              <p:cNvCxnSpPr/>
              <p:nvPr/>
            </p:nvCxnSpPr>
            <p:spPr>
              <a:xfrm>
                <a:off x="6958135" y="3298074"/>
                <a:ext cx="0" cy="159256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5" name="群組 124"/>
            <p:cNvGrpSpPr/>
            <p:nvPr/>
          </p:nvGrpSpPr>
          <p:grpSpPr>
            <a:xfrm>
              <a:off x="4055459" y="1918795"/>
              <a:ext cx="500185" cy="1592565"/>
              <a:chOff x="6457950" y="3306387"/>
              <a:chExt cx="500185" cy="1592565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線接點 130"/>
              <p:cNvCxnSpPr/>
              <p:nvPr/>
            </p:nvCxnSpPr>
            <p:spPr>
              <a:xfrm>
                <a:off x="6457950" y="3306387"/>
                <a:ext cx="0" cy="159256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直線接點 131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3" name="群組 132"/>
            <p:cNvGrpSpPr/>
            <p:nvPr/>
          </p:nvGrpSpPr>
          <p:grpSpPr>
            <a:xfrm>
              <a:off x="5790443" y="1918795"/>
              <a:ext cx="2558492" cy="2211564"/>
              <a:chOff x="6457950" y="3306387"/>
              <a:chExt cx="2558492" cy="2211564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9" name="直線接點 138"/>
              <p:cNvCxnSpPr/>
              <p:nvPr/>
            </p:nvCxnSpPr>
            <p:spPr>
              <a:xfrm>
                <a:off x="6457950" y="3314700"/>
                <a:ext cx="0" cy="15630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1" name="矩形 190"/>
              <p:cNvSpPr/>
              <p:nvPr/>
            </p:nvSpPr>
            <p:spPr>
              <a:xfrm rot="20193525">
                <a:off x="8516257" y="5205335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群組 140"/>
            <p:cNvGrpSpPr/>
            <p:nvPr/>
          </p:nvGrpSpPr>
          <p:grpSpPr>
            <a:xfrm>
              <a:off x="7510363" y="1918795"/>
              <a:ext cx="500185" cy="1571393"/>
              <a:chOff x="6457950" y="3306387"/>
              <a:chExt cx="500185" cy="1571393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直線接點 146"/>
              <p:cNvCxnSpPr/>
              <p:nvPr/>
            </p:nvCxnSpPr>
            <p:spPr>
              <a:xfrm>
                <a:off x="6457950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線接點 147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9" name="向右箭號 148"/>
            <p:cNvSpPr/>
            <p:nvPr/>
          </p:nvSpPr>
          <p:spPr>
            <a:xfrm>
              <a:off x="1419332" y="3939498"/>
              <a:ext cx="1074561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向右箭號 149"/>
            <p:cNvSpPr/>
            <p:nvPr/>
          </p:nvSpPr>
          <p:spPr>
            <a:xfrm>
              <a:off x="3082577" y="3939498"/>
              <a:ext cx="1074561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向右箭號 150"/>
            <p:cNvSpPr/>
            <p:nvPr/>
          </p:nvSpPr>
          <p:spPr>
            <a:xfrm>
              <a:off x="4763632" y="3939498"/>
              <a:ext cx="1074561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向右箭號 151"/>
            <p:cNvSpPr/>
            <p:nvPr/>
          </p:nvSpPr>
          <p:spPr>
            <a:xfrm>
              <a:off x="6426877" y="3939498"/>
              <a:ext cx="1074561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文字方塊 152"/>
            <p:cNvSpPr txBox="1"/>
            <p:nvPr/>
          </p:nvSpPr>
          <p:spPr>
            <a:xfrm>
              <a:off x="1383458" y="4003834"/>
              <a:ext cx="1037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push A</a:t>
              </a:r>
              <a:endParaRPr lang="zh-TW" altLang="en-US" sz="2400" dirty="0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3059959" y="4003834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push B</a:t>
              </a:r>
              <a:endParaRPr lang="zh-TW" altLang="en-US" sz="2400" dirty="0"/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4738533" y="4003834"/>
              <a:ext cx="1023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push C</a:t>
              </a:r>
              <a:endParaRPr lang="zh-TW" altLang="en-US" sz="2400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6625899" y="4003834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pop</a:t>
              </a:r>
              <a:endParaRPr lang="zh-TW" altLang="en-US" sz="2400" dirty="0"/>
            </a:p>
          </p:txBody>
        </p:sp>
        <p:grpSp>
          <p:nvGrpSpPr>
            <p:cNvPr id="157" name="群組 156"/>
            <p:cNvGrpSpPr/>
            <p:nvPr/>
          </p:nvGrpSpPr>
          <p:grpSpPr>
            <a:xfrm>
              <a:off x="1337798" y="3451233"/>
              <a:ext cx="823778" cy="461665"/>
              <a:chOff x="3967701" y="4762074"/>
              <a:chExt cx="823778" cy="461665"/>
            </a:xfrm>
          </p:grpSpPr>
          <p:cxnSp>
            <p:nvCxnSpPr>
              <p:cNvPr id="158" name="直線單箭頭接點 157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文字方塊 158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60" name="群組 159"/>
            <p:cNvGrpSpPr/>
            <p:nvPr/>
          </p:nvGrpSpPr>
          <p:grpSpPr>
            <a:xfrm>
              <a:off x="2961983" y="3074208"/>
              <a:ext cx="823778" cy="461665"/>
              <a:chOff x="3967701" y="4762074"/>
              <a:chExt cx="823778" cy="461665"/>
            </a:xfrm>
          </p:grpSpPr>
          <p:cxnSp>
            <p:nvCxnSpPr>
              <p:cNvPr id="161" name="直線單箭頭接點 160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文字方塊 161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63" name="群組 162"/>
            <p:cNvGrpSpPr/>
            <p:nvPr/>
          </p:nvGrpSpPr>
          <p:grpSpPr>
            <a:xfrm>
              <a:off x="4633158" y="2790431"/>
              <a:ext cx="823778" cy="461665"/>
              <a:chOff x="3967701" y="4762074"/>
              <a:chExt cx="823778" cy="461665"/>
            </a:xfrm>
          </p:grpSpPr>
          <p:cxnSp>
            <p:nvCxnSpPr>
              <p:cNvPr id="164" name="直線單箭頭接點 163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文字方塊 164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66" name="群組 165"/>
            <p:cNvGrpSpPr/>
            <p:nvPr/>
          </p:nvGrpSpPr>
          <p:grpSpPr>
            <a:xfrm>
              <a:off x="6354850" y="2484244"/>
              <a:ext cx="823778" cy="461665"/>
              <a:chOff x="3967701" y="4762074"/>
              <a:chExt cx="823778" cy="461665"/>
            </a:xfrm>
          </p:grpSpPr>
          <p:cxnSp>
            <p:nvCxnSpPr>
              <p:cNvPr id="167" name="直線單箭頭接點 166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文字方塊 167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8098843" y="2806846"/>
              <a:ext cx="823778" cy="461665"/>
              <a:chOff x="3967701" y="4762074"/>
              <a:chExt cx="823778" cy="461665"/>
            </a:xfrm>
          </p:grpSpPr>
          <p:cxnSp>
            <p:nvCxnSpPr>
              <p:cNvPr id="170" name="直線單箭頭接點 169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文字方塊 170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sp>
          <p:nvSpPr>
            <p:cNvPr id="192" name="手繪多邊形 191"/>
            <p:cNvSpPr/>
            <p:nvPr/>
          </p:nvSpPr>
          <p:spPr>
            <a:xfrm>
              <a:off x="7747462" y="3561908"/>
              <a:ext cx="232756" cy="232756"/>
            </a:xfrm>
            <a:custGeom>
              <a:avLst/>
              <a:gdLst>
                <a:gd name="connsiteX0" fmla="*/ 0 w 232756"/>
                <a:gd name="connsiteY0" fmla="*/ 0 h 232756"/>
                <a:gd name="connsiteX1" fmla="*/ 58189 w 232756"/>
                <a:gd name="connsiteY1" fmla="*/ 149629 h 232756"/>
                <a:gd name="connsiteX2" fmla="*/ 232756 w 232756"/>
                <a:gd name="connsiteY2" fmla="*/ 232756 h 23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756" h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5" name="直線單箭頭接點 194"/>
            <p:cNvCxnSpPr/>
            <p:nvPr/>
          </p:nvCxnSpPr>
          <p:spPr>
            <a:xfrm>
              <a:off x="7396120" y="2727745"/>
              <a:ext cx="0" cy="274421"/>
            </a:xfrm>
            <a:prstGeom prst="straightConnector1">
              <a:avLst/>
            </a:prstGeom>
            <a:noFill/>
            <a:ln>
              <a:prstDash val="sysDash"/>
              <a:headEnd type="none" w="med" len="med"/>
              <a:tailEnd type="triangl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6" name="直線單箭頭接點 195"/>
            <p:cNvCxnSpPr/>
            <p:nvPr/>
          </p:nvCxnSpPr>
          <p:spPr>
            <a:xfrm>
              <a:off x="7396120" y="3078139"/>
              <a:ext cx="0" cy="283777"/>
            </a:xfrm>
            <a:prstGeom prst="straightConnector1">
              <a:avLst/>
            </a:prstGeom>
            <a:noFill/>
            <a:ln>
              <a:prstDash val="sysDash"/>
              <a:headEnd type="none" w="med" len="med"/>
              <a:tailEnd type="triangl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" name="向下箭號 2"/>
            <p:cNvSpPr/>
            <p:nvPr/>
          </p:nvSpPr>
          <p:spPr>
            <a:xfrm>
              <a:off x="293716" y="2396032"/>
              <a:ext cx="302342" cy="567122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436098" y="31370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447821" y="28533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75956" y="24876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253219" y="3685731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Pop 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8" name="直線單箭頭接點 77"/>
            <p:cNvCxnSpPr>
              <a:stCxn id="76" idx="0"/>
            </p:cNvCxnSpPr>
            <p:nvPr/>
          </p:nvCxnSpPr>
          <p:spPr>
            <a:xfrm flipV="1">
              <a:off x="554744" y="3502852"/>
              <a:ext cx="218979" cy="182879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文字方塊 79"/>
          <p:cNvSpPr txBox="1"/>
          <p:nvPr/>
        </p:nvSpPr>
        <p:spPr>
          <a:xfrm>
            <a:off x="5387923" y="4473525"/>
            <a:ext cx="3113673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rear = -1 =&gt; queue empty</a:t>
            </a:r>
          </a:p>
          <a:p>
            <a:r>
              <a:rPr lang="en-US" altLang="zh-TW" dirty="0" smtClean="0"/>
              <a:t>the last element in queue[rear]</a:t>
            </a:r>
          </a:p>
          <a:p>
            <a:r>
              <a:rPr lang="en-US" altLang="zh-TW" dirty="0" smtClean="0"/>
              <a:t>The front element in queue[0]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154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840357"/>
          </a:xfrm>
        </p:spPr>
        <p:txBody>
          <a:bodyPr/>
          <a:lstStyle/>
          <a:p>
            <a:r>
              <a:rPr lang="en-US" altLang="zh-TW" dirty="0"/>
              <a:t>We write a </a:t>
            </a:r>
            <a:r>
              <a:rPr lang="en-US" altLang="zh-TW" dirty="0">
                <a:solidFill>
                  <a:srgbClr val="3333FF"/>
                </a:solidFill>
              </a:rPr>
              <a:t>generic function </a:t>
            </a:r>
            <a:r>
              <a:rPr lang="en-US" altLang="zh-TW" dirty="0"/>
              <a:t>that can be used for different data types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Examples of function templates are sort(), max(), min(), </a:t>
            </a:r>
            <a:r>
              <a:rPr lang="en-US" altLang="zh-TW" dirty="0" err="1"/>
              <a:t>printArray</a:t>
            </a:r>
            <a:r>
              <a:rPr lang="en-US" altLang="zh-TW" dirty="0"/>
              <a:t>().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87626" y="3247363"/>
            <a:ext cx="6018245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#include &lt;</a:t>
            </a:r>
            <a:r>
              <a:rPr lang="en-US" altLang="zh-TW" sz="1600" dirty="0" err="1"/>
              <a:t>iostream</a:t>
            </a:r>
            <a:r>
              <a:rPr lang="en-US" altLang="zh-TW" sz="1600" dirty="0"/>
              <a:t>&gt; </a:t>
            </a:r>
          </a:p>
          <a:p>
            <a:r>
              <a:rPr lang="en-US" altLang="zh-TW" sz="1600" dirty="0"/>
              <a:t>using namespace </a:t>
            </a:r>
            <a:r>
              <a:rPr lang="en-US" altLang="zh-TW" sz="1600" dirty="0" err="1"/>
              <a:t>std</a:t>
            </a:r>
            <a:r>
              <a:rPr lang="en-US" altLang="zh-TW" sz="1600" dirty="0"/>
              <a:t>; </a:t>
            </a:r>
          </a:p>
          <a:p>
            <a:r>
              <a:rPr lang="en-US" altLang="zh-TW" sz="1600" dirty="0" smtClean="0"/>
              <a:t>// </a:t>
            </a:r>
            <a:r>
              <a:rPr lang="en-US" altLang="zh-TW" sz="1600" dirty="0"/>
              <a:t>One function works for all data types. This would work </a:t>
            </a:r>
          </a:p>
          <a:p>
            <a:r>
              <a:rPr lang="en-US" altLang="zh-TW" sz="1600" dirty="0"/>
              <a:t>// even for user defined types if operator '&gt;' is overloaded </a:t>
            </a:r>
          </a:p>
          <a:p>
            <a:r>
              <a:rPr lang="en-US" altLang="zh-TW" sz="1600" b="1" dirty="0">
                <a:solidFill>
                  <a:srgbClr val="0000CC"/>
                </a:solidFill>
              </a:rPr>
              <a:t>template &lt;</a:t>
            </a:r>
            <a:r>
              <a:rPr lang="en-US" altLang="zh-TW" sz="1600" b="1" dirty="0" err="1">
                <a:solidFill>
                  <a:srgbClr val="0000CC"/>
                </a:solidFill>
              </a:rPr>
              <a:t>typename</a:t>
            </a:r>
            <a:r>
              <a:rPr lang="en-US" altLang="zh-TW" sz="1600" b="1" dirty="0">
                <a:solidFill>
                  <a:srgbClr val="0000CC"/>
                </a:solidFill>
              </a:rPr>
              <a:t> T&gt; </a:t>
            </a:r>
          </a:p>
          <a:p>
            <a:r>
              <a:rPr lang="en-US" altLang="zh-TW" sz="1600" b="1" dirty="0">
                <a:solidFill>
                  <a:srgbClr val="0000CC"/>
                </a:solidFill>
              </a:rPr>
              <a:t>T </a:t>
            </a:r>
            <a:r>
              <a:rPr lang="en-US" altLang="zh-TW" sz="1600" b="1" dirty="0" err="1">
                <a:solidFill>
                  <a:srgbClr val="0000CC"/>
                </a:solidFill>
              </a:rPr>
              <a:t>myMax</a:t>
            </a:r>
            <a:r>
              <a:rPr lang="en-US" altLang="zh-TW" sz="1600" b="1" dirty="0">
                <a:solidFill>
                  <a:srgbClr val="0000CC"/>
                </a:solidFill>
              </a:rPr>
              <a:t>(T x, T y</a:t>
            </a:r>
            <a:r>
              <a:rPr lang="en-US" altLang="zh-TW" sz="1600" b="1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altLang="zh-TW" sz="1600" b="1" dirty="0" smtClean="0">
                <a:solidFill>
                  <a:srgbClr val="0000CC"/>
                </a:solidFill>
              </a:rPr>
              <a:t>{   return </a:t>
            </a:r>
            <a:r>
              <a:rPr lang="en-US" altLang="zh-TW" sz="1600" b="1" dirty="0">
                <a:solidFill>
                  <a:srgbClr val="0000CC"/>
                </a:solidFill>
              </a:rPr>
              <a:t>(x &gt; y)? x: y; </a:t>
            </a:r>
            <a:r>
              <a:rPr lang="en-US" altLang="zh-TW" sz="1600" b="1" dirty="0" smtClean="0">
                <a:solidFill>
                  <a:srgbClr val="0000CC"/>
                </a:solidFill>
              </a:rPr>
              <a:t>} </a:t>
            </a:r>
          </a:p>
          <a:p>
            <a:endParaRPr lang="en-US" altLang="zh-TW" sz="1600" dirty="0">
              <a:solidFill>
                <a:srgbClr val="0000CC"/>
              </a:solidFill>
            </a:endParaRPr>
          </a:p>
          <a:p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main(){ 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 &lt;&lt; </a:t>
            </a:r>
            <a:r>
              <a:rPr lang="en-US" altLang="zh-TW" sz="1600" b="1" dirty="0" err="1" smtClean="0"/>
              <a:t>myMax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&lt;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&gt;</a:t>
            </a:r>
            <a:r>
              <a:rPr lang="en-US" altLang="zh-TW" sz="1600" dirty="0" smtClean="0"/>
              <a:t>(3, 7) &lt;&lt; 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 // Call </a:t>
            </a:r>
            <a:r>
              <a:rPr lang="en-US" altLang="zh-TW" sz="1600" dirty="0" err="1" smtClean="0"/>
              <a:t>myMax</a:t>
            </a:r>
            <a:r>
              <a:rPr lang="en-US" altLang="zh-TW" sz="1600" dirty="0" smtClean="0"/>
              <a:t> for </a:t>
            </a:r>
            <a:r>
              <a:rPr lang="en-US" altLang="zh-TW" sz="1600" dirty="0" err="1" smtClean="0"/>
              <a:t>int</a:t>
            </a:r>
            <a:r>
              <a:rPr lang="en-US" altLang="zh-TW" sz="1600" dirty="0" smtClean="0"/>
              <a:t> 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 &lt;&lt; </a:t>
            </a:r>
            <a:r>
              <a:rPr lang="en-US" altLang="zh-TW" sz="1600" b="1" dirty="0" err="1" smtClean="0"/>
              <a:t>myMax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&lt;double&gt;</a:t>
            </a:r>
            <a:r>
              <a:rPr lang="en-US" altLang="zh-TW" sz="1600" dirty="0" smtClean="0"/>
              <a:t>(3.0, 7.0) &lt;&lt; 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 // call </a:t>
            </a:r>
            <a:r>
              <a:rPr lang="en-US" altLang="zh-TW" sz="1600" dirty="0" err="1" smtClean="0"/>
              <a:t>myMax</a:t>
            </a:r>
            <a:r>
              <a:rPr lang="en-US" altLang="zh-TW" sz="1600" dirty="0" smtClean="0"/>
              <a:t> for double </a:t>
            </a:r>
          </a:p>
          <a:p>
            <a:r>
              <a:rPr lang="en-US" altLang="zh-TW" sz="1600" dirty="0" smtClean="0"/>
              <a:t>   </a:t>
            </a:r>
            <a:r>
              <a:rPr lang="en-US" altLang="zh-TW" sz="1600" dirty="0" err="1" smtClean="0"/>
              <a:t>cout</a:t>
            </a:r>
            <a:r>
              <a:rPr lang="en-US" altLang="zh-TW" sz="1600" dirty="0" smtClean="0"/>
              <a:t> &lt;&lt; </a:t>
            </a:r>
            <a:r>
              <a:rPr lang="en-US" altLang="zh-TW" sz="1600" b="1" dirty="0" err="1" smtClean="0"/>
              <a:t>myMax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&lt;char&gt;</a:t>
            </a:r>
            <a:r>
              <a:rPr lang="en-US" altLang="zh-TW" sz="1600" dirty="0" smtClean="0"/>
              <a:t>('g', 'e') &lt;&lt; </a:t>
            </a:r>
            <a:r>
              <a:rPr lang="en-US" altLang="zh-TW" sz="1600" dirty="0" err="1" smtClean="0"/>
              <a:t>endl</a:t>
            </a:r>
            <a:r>
              <a:rPr lang="en-US" altLang="zh-TW" sz="1600" dirty="0" smtClean="0"/>
              <a:t>; // call </a:t>
            </a:r>
            <a:r>
              <a:rPr lang="en-US" altLang="zh-TW" sz="1600" dirty="0" err="1" smtClean="0"/>
              <a:t>myMax</a:t>
            </a:r>
            <a:r>
              <a:rPr lang="en-US" altLang="zh-TW" sz="1600" dirty="0" smtClean="0"/>
              <a:t> for char </a:t>
            </a:r>
          </a:p>
          <a:p>
            <a:r>
              <a:rPr lang="en-US" altLang="zh-TW" sz="1600" dirty="0" smtClean="0"/>
              <a:t>   return 0; </a:t>
            </a:r>
          </a:p>
          <a:p>
            <a:r>
              <a:rPr lang="en-US" altLang="zh-TW" sz="1600" dirty="0" smtClean="0"/>
              <a:t>}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xmlns="" val="1248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(Dual Pointers)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60</a:t>
            </a:fld>
            <a:endParaRPr lang="zh-TW" altLang="en-US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635802" y="4712677"/>
            <a:ext cx="7879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push(): </a:t>
            </a:r>
            <a:r>
              <a:rPr lang="en-US" altLang="zh-TW" sz="2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O(size)   </a:t>
            </a:r>
            <a:r>
              <a:rPr lang="en-US" altLang="zh-TW" sz="2400" dirty="0" smtClean="0"/>
              <a:t>(when no array resizing needed)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effectLst/>
              </a:rPr>
              <a:t>When the rear pointer reaches the boundary and a push occurs, data need to be 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pop(): 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(1)</a:t>
            </a:r>
            <a:endParaRPr lang="en-US" altLang="zh-TW" sz="2400" dirty="0"/>
          </a:p>
        </p:txBody>
      </p:sp>
      <p:grpSp>
        <p:nvGrpSpPr>
          <p:cNvPr id="118" name="群組 117"/>
          <p:cNvGrpSpPr/>
          <p:nvPr/>
        </p:nvGrpSpPr>
        <p:grpSpPr>
          <a:xfrm>
            <a:off x="639152" y="1757160"/>
            <a:ext cx="8425222" cy="2857083"/>
            <a:chOff x="639152" y="1757160"/>
            <a:chExt cx="8425222" cy="2857083"/>
          </a:xfrm>
        </p:grpSpPr>
        <p:grpSp>
          <p:nvGrpSpPr>
            <p:cNvPr id="109" name="群組 108"/>
            <p:cNvGrpSpPr/>
            <p:nvPr/>
          </p:nvGrpSpPr>
          <p:grpSpPr>
            <a:xfrm>
              <a:off x="639152" y="1806251"/>
              <a:ext cx="500185" cy="1571393"/>
              <a:chOff x="6457950" y="3306387"/>
              <a:chExt cx="500185" cy="1571393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直線接點 114"/>
              <p:cNvCxnSpPr/>
              <p:nvPr/>
            </p:nvCxnSpPr>
            <p:spPr>
              <a:xfrm>
                <a:off x="6457950" y="3314700"/>
                <a:ext cx="0" cy="15630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33" name="群組 132"/>
            <p:cNvGrpSpPr/>
            <p:nvPr/>
          </p:nvGrpSpPr>
          <p:grpSpPr>
            <a:xfrm>
              <a:off x="2398895" y="1806251"/>
              <a:ext cx="2558492" cy="2211564"/>
              <a:chOff x="6457950" y="3306387"/>
              <a:chExt cx="2558492" cy="2211564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9" name="直線接點 138"/>
              <p:cNvCxnSpPr/>
              <p:nvPr/>
            </p:nvCxnSpPr>
            <p:spPr>
              <a:xfrm>
                <a:off x="6457950" y="3314700"/>
                <a:ext cx="0" cy="15630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1" name="矩形 190"/>
              <p:cNvSpPr/>
              <p:nvPr/>
            </p:nvSpPr>
            <p:spPr>
              <a:xfrm rot="20193525">
                <a:off x="8516257" y="5205335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A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41" name="群組 140"/>
            <p:cNvGrpSpPr/>
            <p:nvPr/>
          </p:nvGrpSpPr>
          <p:grpSpPr>
            <a:xfrm>
              <a:off x="4118815" y="1806251"/>
              <a:ext cx="500185" cy="1571393"/>
              <a:chOff x="6457950" y="3306387"/>
              <a:chExt cx="500185" cy="1571393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直線接點 146"/>
              <p:cNvCxnSpPr/>
              <p:nvPr/>
            </p:nvCxnSpPr>
            <p:spPr>
              <a:xfrm>
                <a:off x="6457950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線接點 147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0" name="向右箭號 149"/>
            <p:cNvSpPr/>
            <p:nvPr/>
          </p:nvSpPr>
          <p:spPr>
            <a:xfrm>
              <a:off x="961473" y="4023906"/>
              <a:ext cx="1702939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向右箭號 151"/>
            <p:cNvSpPr/>
            <p:nvPr/>
          </p:nvSpPr>
          <p:spPr>
            <a:xfrm>
              <a:off x="2994869" y="4023906"/>
              <a:ext cx="1074561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938855" y="4088242"/>
              <a:ext cx="1657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push A, B, C</a:t>
              </a:r>
              <a:endParaRPr lang="zh-TW" altLang="en-US" sz="2400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193891" y="4088242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pop</a:t>
              </a:r>
              <a:endParaRPr lang="zh-TW" altLang="en-US" sz="2400" dirty="0"/>
            </a:p>
          </p:txBody>
        </p:sp>
        <p:grpSp>
          <p:nvGrpSpPr>
            <p:cNvPr id="157" name="群組 156"/>
            <p:cNvGrpSpPr/>
            <p:nvPr/>
          </p:nvGrpSpPr>
          <p:grpSpPr>
            <a:xfrm>
              <a:off x="1183050" y="3306321"/>
              <a:ext cx="823778" cy="461665"/>
              <a:chOff x="3967701" y="4762074"/>
              <a:chExt cx="823778" cy="461665"/>
            </a:xfrm>
          </p:grpSpPr>
          <p:cxnSp>
            <p:nvCxnSpPr>
              <p:cNvPr id="158" name="直線單箭頭接點 157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文字方塊 158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66" name="群組 165"/>
            <p:cNvGrpSpPr/>
            <p:nvPr/>
          </p:nvGrpSpPr>
          <p:grpSpPr>
            <a:xfrm>
              <a:off x="2963302" y="2371700"/>
              <a:ext cx="823778" cy="461665"/>
              <a:chOff x="3967701" y="4762074"/>
              <a:chExt cx="823778" cy="461665"/>
            </a:xfrm>
          </p:grpSpPr>
          <p:cxnSp>
            <p:nvCxnSpPr>
              <p:cNvPr id="167" name="直線單箭頭接點 166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文字方塊 167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69" name="群組 168"/>
            <p:cNvGrpSpPr/>
            <p:nvPr/>
          </p:nvGrpSpPr>
          <p:grpSpPr>
            <a:xfrm>
              <a:off x="4695604" y="2388115"/>
              <a:ext cx="823778" cy="461665"/>
              <a:chOff x="3967701" y="4762074"/>
              <a:chExt cx="823778" cy="461665"/>
            </a:xfrm>
          </p:grpSpPr>
          <p:cxnSp>
            <p:nvCxnSpPr>
              <p:cNvPr id="170" name="直線單箭頭接點 169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文字方塊 170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sp>
          <p:nvSpPr>
            <p:cNvPr id="192" name="手繪多邊形 191"/>
            <p:cNvSpPr/>
            <p:nvPr/>
          </p:nvSpPr>
          <p:spPr>
            <a:xfrm>
              <a:off x="4355914" y="3449364"/>
              <a:ext cx="232756" cy="232756"/>
            </a:xfrm>
            <a:custGeom>
              <a:avLst/>
              <a:gdLst>
                <a:gd name="connsiteX0" fmla="*/ 0 w 232756"/>
                <a:gd name="connsiteY0" fmla="*/ 0 h 232756"/>
                <a:gd name="connsiteX1" fmla="*/ 58189 w 232756"/>
                <a:gd name="connsiteY1" fmla="*/ 149629 h 232756"/>
                <a:gd name="connsiteX2" fmla="*/ 232756 w 232756"/>
                <a:gd name="connsiteY2" fmla="*/ 232756 h 23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756" h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0" name="群組 69"/>
            <p:cNvGrpSpPr/>
            <p:nvPr/>
          </p:nvGrpSpPr>
          <p:grpSpPr>
            <a:xfrm>
              <a:off x="1171705" y="3477013"/>
              <a:ext cx="932204" cy="461665"/>
              <a:chOff x="3967701" y="4818346"/>
              <a:chExt cx="932204" cy="461665"/>
            </a:xfrm>
          </p:grpSpPr>
          <p:cxnSp>
            <p:nvCxnSpPr>
              <p:cNvPr id="71" name="直線單箭頭接點 70"/>
              <p:cNvCxnSpPr/>
              <p:nvPr/>
            </p:nvCxnSpPr>
            <p:spPr>
              <a:xfrm flipH="1">
                <a:off x="3967701" y="5065594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/>
              <p:cNvSpPr txBox="1"/>
              <p:nvPr/>
            </p:nvSpPr>
            <p:spPr>
              <a:xfrm>
                <a:off x="4094685" y="4818346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2899080" y="2998701"/>
              <a:ext cx="932204" cy="461665"/>
              <a:chOff x="3967701" y="4340034"/>
              <a:chExt cx="932204" cy="461665"/>
            </a:xfrm>
          </p:grpSpPr>
          <p:cxnSp>
            <p:nvCxnSpPr>
              <p:cNvPr id="80" name="直線單箭頭接點 79"/>
              <p:cNvCxnSpPr/>
              <p:nvPr/>
            </p:nvCxnSpPr>
            <p:spPr>
              <a:xfrm flipH="1">
                <a:off x="3967701" y="458728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字方塊 80"/>
              <p:cNvSpPr txBox="1"/>
              <p:nvPr/>
            </p:nvSpPr>
            <p:spPr>
              <a:xfrm>
                <a:off x="4094685" y="4340034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grpSp>
          <p:nvGrpSpPr>
            <p:cNvPr id="82" name="群組 81"/>
            <p:cNvGrpSpPr/>
            <p:nvPr/>
          </p:nvGrpSpPr>
          <p:grpSpPr>
            <a:xfrm>
              <a:off x="4669045" y="2700297"/>
              <a:ext cx="932204" cy="461665"/>
              <a:chOff x="3967701" y="4494782"/>
              <a:chExt cx="932204" cy="461665"/>
            </a:xfrm>
          </p:grpSpPr>
          <p:cxnSp>
            <p:nvCxnSpPr>
              <p:cNvPr id="83" name="直線單箭頭接點 82"/>
              <p:cNvCxnSpPr/>
              <p:nvPr/>
            </p:nvCxnSpPr>
            <p:spPr>
              <a:xfrm flipH="1">
                <a:off x="3967701" y="4742030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字方塊 83"/>
              <p:cNvSpPr txBox="1"/>
              <p:nvPr/>
            </p:nvSpPr>
            <p:spPr>
              <a:xfrm>
                <a:off x="4094685" y="4494782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grpSp>
          <p:nvGrpSpPr>
            <p:cNvPr id="86" name="群組 85"/>
            <p:cNvGrpSpPr/>
            <p:nvPr/>
          </p:nvGrpSpPr>
          <p:grpSpPr>
            <a:xfrm>
              <a:off x="5887327" y="1814564"/>
              <a:ext cx="500185" cy="1571393"/>
              <a:chOff x="6457950" y="3306387"/>
              <a:chExt cx="500185" cy="157139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E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D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6457950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94" name="群組 93"/>
            <p:cNvGrpSpPr/>
            <p:nvPr/>
          </p:nvGrpSpPr>
          <p:grpSpPr>
            <a:xfrm>
              <a:off x="6464116" y="1757160"/>
              <a:ext cx="823778" cy="461665"/>
              <a:chOff x="3967701" y="4762074"/>
              <a:chExt cx="823778" cy="461665"/>
            </a:xfrm>
          </p:grpSpPr>
          <p:cxnSp>
            <p:nvCxnSpPr>
              <p:cNvPr id="95" name="直線單箭頭接點 94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字方塊 95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6452576" y="2046300"/>
              <a:ext cx="932204" cy="461665"/>
              <a:chOff x="3967701" y="4466646"/>
              <a:chExt cx="932204" cy="461665"/>
            </a:xfrm>
          </p:grpSpPr>
          <p:cxnSp>
            <p:nvCxnSpPr>
              <p:cNvPr id="98" name="直線單箭頭接點 97"/>
              <p:cNvCxnSpPr/>
              <p:nvPr/>
            </p:nvCxnSpPr>
            <p:spPr>
              <a:xfrm flipH="1">
                <a:off x="3967701" y="4713894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字方塊 98"/>
              <p:cNvSpPr txBox="1"/>
              <p:nvPr/>
            </p:nvSpPr>
            <p:spPr>
              <a:xfrm>
                <a:off x="4094685" y="4466646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sp>
          <p:nvSpPr>
            <p:cNvPr id="100" name="向右箭號 99"/>
            <p:cNvSpPr/>
            <p:nvPr/>
          </p:nvSpPr>
          <p:spPr>
            <a:xfrm>
              <a:off x="4626098" y="4023906"/>
              <a:ext cx="1310950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972052" y="401812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…</a:t>
              </a:r>
              <a:endParaRPr lang="zh-TW" altLang="en-US" sz="2400" dirty="0"/>
            </a:p>
          </p:txBody>
        </p:sp>
        <p:sp>
          <p:nvSpPr>
            <p:cNvPr id="102" name="向右箭號 101"/>
            <p:cNvSpPr/>
            <p:nvPr/>
          </p:nvSpPr>
          <p:spPr>
            <a:xfrm>
              <a:off x="6587988" y="4018317"/>
              <a:ext cx="1052297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6564413" y="4063972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Push F</a:t>
              </a:r>
              <a:endParaRPr lang="zh-TW" altLang="en-US" sz="2400" dirty="0"/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7555381" y="1806251"/>
              <a:ext cx="500185" cy="1571393"/>
              <a:chOff x="6457950" y="3306387"/>
              <a:chExt cx="500185" cy="1571393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F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D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直線接點 172"/>
              <p:cNvCxnSpPr/>
              <p:nvPr/>
            </p:nvCxnSpPr>
            <p:spPr>
              <a:xfrm>
                <a:off x="6457950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直線接點 173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75" name="群組 174"/>
            <p:cNvGrpSpPr/>
            <p:nvPr/>
          </p:nvGrpSpPr>
          <p:grpSpPr>
            <a:xfrm>
              <a:off x="8132170" y="2365093"/>
              <a:ext cx="823778" cy="461665"/>
              <a:chOff x="3967701" y="4762074"/>
              <a:chExt cx="823778" cy="461665"/>
            </a:xfrm>
          </p:grpSpPr>
          <p:cxnSp>
            <p:nvCxnSpPr>
              <p:cNvPr id="176" name="直線單箭頭接點 175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文字方塊 176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78" name="群組 177"/>
            <p:cNvGrpSpPr/>
            <p:nvPr/>
          </p:nvGrpSpPr>
          <p:grpSpPr>
            <a:xfrm>
              <a:off x="8132170" y="2993245"/>
              <a:ext cx="932204" cy="461665"/>
              <a:chOff x="3967701" y="4452578"/>
              <a:chExt cx="932204" cy="461665"/>
            </a:xfrm>
          </p:grpSpPr>
          <p:cxnSp>
            <p:nvCxnSpPr>
              <p:cNvPr id="179" name="直線單箭頭接點 178"/>
              <p:cNvCxnSpPr/>
              <p:nvPr/>
            </p:nvCxnSpPr>
            <p:spPr>
              <a:xfrm flipH="1">
                <a:off x="3967701" y="4699826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字方塊 179"/>
              <p:cNvSpPr txBox="1"/>
              <p:nvPr/>
            </p:nvSpPr>
            <p:spPr>
              <a:xfrm>
                <a:off x="4094685" y="4452578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sp>
          <p:nvSpPr>
            <p:cNvPr id="127" name="矩形 126"/>
            <p:cNvSpPr/>
            <p:nvPr/>
          </p:nvSpPr>
          <p:spPr>
            <a:xfrm rot="20899208">
              <a:off x="6202484" y="3834636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手繪多邊形 127"/>
            <p:cNvSpPr/>
            <p:nvPr/>
          </p:nvSpPr>
          <p:spPr>
            <a:xfrm>
              <a:off x="6109284" y="3387731"/>
              <a:ext cx="232756" cy="232756"/>
            </a:xfrm>
            <a:custGeom>
              <a:avLst/>
              <a:gdLst>
                <a:gd name="connsiteX0" fmla="*/ 0 w 232756"/>
                <a:gd name="connsiteY0" fmla="*/ 0 h 232756"/>
                <a:gd name="connsiteX1" fmla="*/ 58189 w 232756"/>
                <a:gd name="connsiteY1" fmla="*/ 149629 h 232756"/>
                <a:gd name="connsiteX2" fmla="*/ 232756 w 232756"/>
                <a:gd name="connsiteY2" fmla="*/ 232756 h 23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756" h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 rot="20193525">
              <a:off x="6130166" y="3656254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線單箭頭接點 116"/>
            <p:cNvCxnSpPr/>
            <p:nvPr/>
          </p:nvCxnSpPr>
          <p:spPr>
            <a:xfrm>
              <a:off x="7455224" y="2341728"/>
              <a:ext cx="0" cy="274421"/>
            </a:xfrm>
            <a:prstGeom prst="straightConnector1">
              <a:avLst/>
            </a:prstGeom>
            <a:noFill/>
            <a:ln>
              <a:prstDash val="sysDash"/>
              <a:headEnd type="none" w="med" len="med"/>
              <a:tailEnd type="triangl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7455224" y="2676167"/>
              <a:ext cx="0" cy="274421"/>
            </a:xfrm>
            <a:prstGeom prst="straightConnector1">
              <a:avLst/>
            </a:prstGeom>
            <a:noFill/>
            <a:ln>
              <a:prstDash val="sysDash"/>
              <a:headEnd type="none" w="med" len="med"/>
              <a:tailEnd type="triangl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>
              <a:off x="7462598" y="2967589"/>
              <a:ext cx="0" cy="274421"/>
            </a:xfrm>
            <a:prstGeom prst="straightConnector1">
              <a:avLst/>
            </a:prstGeom>
            <a:noFill/>
            <a:ln>
              <a:prstDash val="sysDash"/>
              <a:headEnd type="none" w="med" len="med"/>
              <a:tailEnd type="triangl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文字方塊 120"/>
          <p:cNvSpPr txBox="1"/>
          <p:nvPr/>
        </p:nvSpPr>
        <p:spPr>
          <a:xfrm>
            <a:off x="5162865" y="4543865"/>
            <a:ext cx="3368871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last element in queue[rear]</a:t>
            </a:r>
          </a:p>
          <a:p>
            <a:r>
              <a:rPr lang="en-US" altLang="zh-TW" dirty="0" smtClean="0"/>
              <a:t>The front element in queue[front]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04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(Dual Pointers)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61</a:t>
            </a:fld>
            <a:endParaRPr lang="zh-TW" altLang="en-US" dirty="0"/>
          </a:p>
        </p:txBody>
      </p:sp>
      <p:sp>
        <p:nvSpPr>
          <p:cNvPr id="184" name="文字方塊 183"/>
          <p:cNvSpPr txBox="1"/>
          <p:nvPr/>
        </p:nvSpPr>
        <p:spPr>
          <a:xfrm>
            <a:off x="635802" y="4712677"/>
            <a:ext cx="78795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push(): </a:t>
            </a:r>
            <a:r>
              <a:rPr lang="en-US" altLang="zh-TW" sz="2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O(size)   </a:t>
            </a:r>
            <a:r>
              <a:rPr lang="en-US" altLang="zh-TW" sz="2400" dirty="0" smtClean="0"/>
              <a:t>(when no array resizing needed)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effectLst/>
              </a:rPr>
              <a:t>When the rear pointer reaches the boundary and a push occurs, data need to be moved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pop(): 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(1)</a:t>
            </a:r>
            <a:endParaRPr lang="en-US" altLang="zh-TW" sz="2400" dirty="0"/>
          </a:p>
        </p:txBody>
      </p:sp>
      <p:grpSp>
        <p:nvGrpSpPr>
          <p:cNvPr id="3" name="群組 117"/>
          <p:cNvGrpSpPr/>
          <p:nvPr/>
        </p:nvGrpSpPr>
        <p:grpSpPr>
          <a:xfrm>
            <a:off x="639152" y="1757160"/>
            <a:ext cx="8425222" cy="2857083"/>
            <a:chOff x="639152" y="1757160"/>
            <a:chExt cx="8425222" cy="2857083"/>
          </a:xfrm>
        </p:grpSpPr>
        <p:grpSp>
          <p:nvGrpSpPr>
            <p:cNvPr id="5" name="群組 108"/>
            <p:cNvGrpSpPr/>
            <p:nvPr/>
          </p:nvGrpSpPr>
          <p:grpSpPr>
            <a:xfrm>
              <a:off x="639152" y="1806251"/>
              <a:ext cx="500185" cy="1571393"/>
              <a:chOff x="6457950" y="3306387"/>
              <a:chExt cx="500185" cy="1571393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直線接點 114"/>
              <p:cNvCxnSpPr/>
              <p:nvPr/>
            </p:nvCxnSpPr>
            <p:spPr>
              <a:xfrm>
                <a:off x="6457950" y="3314700"/>
                <a:ext cx="0" cy="15630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6" name="直線接點 115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6" name="群組 132"/>
            <p:cNvGrpSpPr/>
            <p:nvPr/>
          </p:nvGrpSpPr>
          <p:grpSpPr>
            <a:xfrm>
              <a:off x="2398895" y="1806251"/>
              <a:ext cx="2558492" cy="2211564"/>
              <a:chOff x="6457950" y="3306387"/>
              <a:chExt cx="2558492" cy="2211564"/>
            </a:xfrm>
          </p:grpSpPr>
          <p:sp>
            <p:nvSpPr>
              <p:cNvPr id="134" name="矩形 133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9" name="直線接點 138"/>
              <p:cNvCxnSpPr/>
              <p:nvPr/>
            </p:nvCxnSpPr>
            <p:spPr>
              <a:xfrm>
                <a:off x="6457950" y="3314700"/>
                <a:ext cx="0" cy="15630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0" name="直線接點 139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1" name="矩形 190"/>
              <p:cNvSpPr/>
              <p:nvPr/>
            </p:nvSpPr>
            <p:spPr>
              <a:xfrm rot="20193525">
                <a:off x="8516257" y="5205335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A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" name="群組 140"/>
            <p:cNvGrpSpPr/>
            <p:nvPr/>
          </p:nvGrpSpPr>
          <p:grpSpPr>
            <a:xfrm>
              <a:off x="4118815" y="1806251"/>
              <a:ext cx="500185" cy="1571393"/>
              <a:chOff x="6457950" y="3306387"/>
              <a:chExt cx="500185" cy="1571393"/>
            </a:xfrm>
          </p:grpSpPr>
          <p:sp>
            <p:nvSpPr>
              <p:cNvPr id="142" name="矩形 141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7" name="直線接點 146"/>
              <p:cNvCxnSpPr/>
              <p:nvPr/>
            </p:nvCxnSpPr>
            <p:spPr>
              <a:xfrm>
                <a:off x="6457950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直線接點 147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0" name="向右箭號 149"/>
            <p:cNvSpPr/>
            <p:nvPr/>
          </p:nvSpPr>
          <p:spPr>
            <a:xfrm>
              <a:off x="961473" y="4023906"/>
              <a:ext cx="1702939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向右箭號 151"/>
            <p:cNvSpPr/>
            <p:nvPr/>
          </p:nvSpPr>
          <p:spPr>
            <a:xfrm>
              <a:off x="2994869" y="4023906"/>
              <a:ext cx="1074561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文字方塊 153"/>
            <p:cNvSpPr txBox="1"/>
            <p:nvPr/>
          </p:nvSpPr>
          <p:spPr>
            <a:xfrm>
              <a:off x="938855" y="4088242"/>
              <a:ext cx="1657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push A, B, C</a:t>
              </a:r>
              <a:endParaRPr lang="zh-TW" altLang="en-US" sz="2400" dirty="0"/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3193891" y="4088242"/>
              <a:ext cx="670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pop</a:t>
              </a:r>
              <a:endParaRPr lang="zh-TW" altLang="en-US" sz="2400" dirty="0"/>
            </a:p>
          </p:txBody>
        </p:sp>
        <p:grpSp>
          <p:nvGrpSpPr>
            <p:cNvPr id="8" name="群組 156"/>
            <p:cNvGrpSpPr/>
            <p:nvPr/>
          </p:nvGrpSpPr>
          <p:grpSpPr>
            <a:xfrm>
              <a:off x="1183050" y="3306321"/>
              <a:ext cx="823778" cy="461665"/>
              <a:chOff x="3967701" y="4762074"/>
              <a:chExt cx="823778" cy="461665"/>
            </a:xfrm>
          </p:grpSpPr>
          <p:cxnSp>
            <p:nvCxnSpPr>
              <p:cNvPr id="158" name="直線單箭頭接點 157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文字方塊 158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9" name="群組 165"/>
            <p:cNvGrpSpPr/>
            <p:nvPr/>
          </p:nvGrpSpPr>
          <p:grpSpPr>
            <a:xfrm>
              <a:off x="2963302" y="2371700"/>
              <a:ext cx="823778" cy="461665"/>
              <a:chOff x="3967701" y="4762074"/>
              <a:chExt cx="823778" cy="461665"/>
            </a:xfrm>
          </p:grpSpPr>
          <p:cxnSp>
            <p:nvCxnSpPr>
              <p:cNvPr id="167" name="直線單箭頭接點 166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文字方塊 167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0" name="群組 168"/>
            <p:cNvGrpSpPr/>
            <p:nvPr/>
          </p:nvGrpSpPr>
          <p:grpSpPr>
            <a:xfrm>
              <a:off x="4695604" y="2388115"/>
              <a:ext cx="823778" cy="461665"/>
              <a:chOff x="3967701" y="4762074"/>
              <a:chExt cx="823778" cy="461665"/>
            </a:xfrm>
          </p:grpSpPr>
          <p:cxnSp>
            <p:nvCxnSpPr>
              <p:cNvPr id="170" name="直線單箭頭接點 169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文字方塊 170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sp>
          <p:nvSpPr>
            <p:cNvPr id="192" name="手繪多邊形 191"/>
            <p:cNvSpPr/>
            <p:nvPr/>
          </p:nvSpPr>
          <p:spPr>
            <a:xfrm>
              <a:off x="4355914" y="3449364"/>
              <a:ext cx="232756" cy="232756"/>
            </a:xfrm>
            <a:custGeom>
              <a:avLst/>
              <a:gdLst>
                <a:gd name="connsiteX0" fmla="*/ 0 w 232756"/>
                <a:gd name="connsiteY0" fmla="*/ 0 h 232756"/>
                <a:gd name="connsiteX1" fmla="*/ 58189 w 232756"/>
                <a:gd name="connsiteY1" fmla="*/ 149629 h 232756"/>
                <a:gd name="connsiteX2" fmla="*/ 232756 w 232756"/>
                <a:gd name="connsiteY2" fmla="*/ 232756 h 23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756" h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69"/>
            <p:cNvGrpSpPr/>
            <p:nvPr/>
          </p:nvGrpSpPr>
          <p:grpSpPr>
            <a:xfrm>
              <a:off x="1171705" y="3477013"/>
              <a:ext cx="932204" cy="461665"/>
              <a:chOff x="3967701" y="4818346"/>
              <a:chExt cx="932204" cy="461665"/>
            </a:xfrm>
          </p:grpSpPr>
          <p:cxnSp>
            <p:nvCxnSpPr>
              <p:cNvPr id="71" name="直線單箭頭接點 70"/>
              <p:cNvCxnSpPr/>
              <p:nvPr/>
            </p:nvCxnSpPr>
            <p:spPr>
              <a:xfrm flipH="1">
                <a:off x="3967701" y="5065594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字方塊 71"/>
              <p:cNvSpPr txBox="1"/>
              <p:nvPr/>
            </p:nvSpPr>
            <p:spPr>
              <a:xfrm>
                <a:off x="4094685" y="4818346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grpSp>
          <p:nvGrpSpPr>
            <p:cNvPr id="12" name="群組 78"/>
            <p:cNvGrpSpPr/>
            <p:nvPr/>
          </p:nvGrpSpPr>
          <p:grpSpPr>
            <a:xfrm>
              <a:off x="2899080" y="3294129"/>
              <a:ext cx="932204" cy="461665"/>
              <a:chOff x="3967701" y="4635462"/>
              <a:chExt cx="932204" cy="461665"/>
            </a:xfrm>
          </p:grpSpPr>
          <p:cxnSp>
            <p:nvCxnSpPr>
              <p:cNvPr id="80" name="直線單箭頭接點 79"/>
              <p:cNvCxnSpPr/>
              <p:nvPr/>
            </p:nvCxnSpPr>
            <p:spPr>
              <a:xfrm flipH="1">
                <a:off x="3967701" y="4882710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字方塊 80"/>
              <p:cNvSpPr txBox="1"/>
              <p:nvPr/>
            </p:nvSpPr>
            <p:spPr>
              <a:xfrm>
                <a:off x="4094685" y="4635462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grpSp>
          <p:nvGrpSpPr>
            <p:cNvPr id="13" name="群組 81"/>
            <p:cNvGrpSpPr/>
            <p:nvPr/>
          </p:nvGrpSpPr>
          <p:grpSpPr>
            <a:xfrm>
              <a:off x="4669045" y="2953521"/>
              <a:ext cx="932204" cy="461665"/>
              <a:chOff x="3967701" y="4748006"/>
              <a:chExt cx="932204" cy="461665"/>
            </a:xfrm>
          </p:grpSpPr>
          <p:cxnSp>
            <p:nvCxnSpPr>
              <p:cNvPr id="83" name="直線單箭頭接點 82"/>
              <p:cNvCxnSpPr/>
              <p:nvPr/>
            </p:nvCxnSpPr>
            <p:spPr>
              <a:xfrm flipH="1">
                <a:off x="3967701" y="4995254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字方塊 83"/>
              <p:cNvSpPr txBox="1"/>
              <p:nvPr/>
            </p:nvSpPr>
            <p:spPr>
              <a:xfrm>
                <a:off x="4094685" y="4748006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grpSp>
          <p:nvGrpSpPr>
            <p:cNvPr id="14" name="群組 85"/>
            <p:cNvGrpSpPr/>
            <p:nvPr/>
          </p:nvGrpSpPr>
          <p:grpSpPr>
            <a:xfrm>
              <a:off x="5887327" y="1814564"/>
              <a:ext cx="500185" cy="1571393"/>
              <a:chOff x="6457950" y="3306387"/>
              <a:chExt cx="500185" cy="157139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E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D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6457950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5" name="群組 93"/>
            <p:cNvGrpSpPr/>
            <p:nvPr/>
          </p:nvGrpSpPr>
          <p:grpSpPr>
            <a:xfrm>
              <a:off x="6464116" y="1757160"/>
              <a:ext cx="823778" cy="461665"/>
              <a:chOff x="3967701" y="4762074"/>
              <a:chExt cx="823778" cy="461665"/>
            </a:xfrm>
          </p:grpSpPr>
          <p:cxnSp>
            <p:nvCxnSpPr>
              <p:cNvPr id="95" name="直線單箭頭接點 94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字方塊 95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6" name="群組 96"/>
            <p:cNvGrpSpPr/>
            <p:nvPr/>
          </p:nvGrpSpPr>
          <p:grpSpPr>
            <a:xfrm>
              <a:off x="6452576" y="2355796"/>
              <a:ext cx="932204" cy="461665"/>
              <a:chOff x="3967701" y="4776142"/>
              <a:chExt cx="932204" cy="461665"/>
            </a:xfrm>
          </p:grpSpPr>
          <p:cxnSp>
            <p:nvCxnSpPr>
              <p:cNvPr id="98" name="直線單箭頭接點 97"/>
              <p:cNvCxnSpPr/>
              <p:nvPr/>
            </p:nvCxnSpPr>
            <p:spPr>
              <a:xfrm flipH="1">
                <a:off x="3967701" y="5023390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文字方塊 98"/>
              <p:cNvSpPr txBox="1"/>
              <p:nvPr/>
            </p:nvSpPr>
            <p:spPr>
              <a:xfrm>
                <a:off x="4094685" y="4776142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sp>
          <p:nvSpPr>
            <p:cNvPr id="100" name="向右箭號 99"/>
            <p:cNvSpPr/>
            <p:nvPr/>
          </p:nvSpPr>
          <p:spPr>
            <a:xfrm>
              <a:off x="4626098" y="4023906"/>
              <a:ext cx="1310950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972052" y="4018127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…</a:t>
              </a:r>
              <a:endParaRPr lang="zh-TW" altLang="en-US" sz="2400" dirty="0"/>
            </a:p>
          </p:txBody>
        </p:sp>
        <p:sp>
          <p:nvSpPr>
            <p:cNvPr id="102" name="向右箭號 101"/>
            <p:cNvSpPr/>
            <p:nvPr/>
          </p:nvSpPr>
          <p:spPr>
            <a:xfrm>
              <a:off x="6587988" y="4018317"/>
              <a:ext cx="1052297" cy="590337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6564413" y="4063972"/>
              <a:ext cx="997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Push F</a:t>
              </a:r>
              <a:endParaRPr lang="zh-TW" altLang="en-US" sz="2400" dirty="0"/>
            </a:p>
          </p:txBody>
        </p:sp>
        <p:grpSp>
          <p:nvGrpSpPr>
            <p:cNvPr id="17" name="群組 103"/>
            <p:cNvGrpSpPr/>
            <p:nvPr/>
          </p:nvGrpSpPr>
          <p:grpSpPr>
            <a:xfrm>
              <a:off x="7555381" y="1806251"/>
              <a:ext cx="500185" cy="1571393"/>
              <a:chOff x="6457950" y="3306387"/>
              <a:chExt cx="500185" cy="1571393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6457950" y="3314700"/>
                <a:ext cx="500185" cy="312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6457950" y="3627316"/>
                <a:ext cx="500185" cy="312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6457950" y="3939932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rgbClr val="C00000"/>
                    </a:solidFill>
                  </a:rPr>
                  <a:t>F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6457950" y="4252548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6457950" y="4565164"/>
                <a:ext cx="500185" cy="31261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D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直線接點 172"/>
              <p:cNvCxnSpPr/>
              <p:nvPr/>
            </p:nvCxnSpPr>
            <p:spPr>
              <a:xfrm>
                <a:off x="6457950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直線接點 173"/>
              <p:cNvCxnSpPr/>
              <p:nvPr/>
            </p:nvCxnSpPr>
            <p:spPr>
              <a:xfrm>
                <a:off x="6958135" y="3306387"/>
                <a:ext cx="0" cy="157139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" name="群組 174"/>
            <p:cNvGrpSpPr/>
            <p:nvPr/>
          </p:nvGrpSpPr>
          <p:grpSpPr>
            <a:xfrm>
              <a:off x="8132170" y="2365093"/>
              <a:ext cx="823778" cy="461665"/>
              <a:chOff x="3967701" y="4762074"/>
              <a:chExt cx="823778" cy="461665"/>
            </a:xfrm>
          </p:grpSpPr>
          <p:cxnSp>
            <p:nvCxnSpPr>
              <p:cNvPr id="176" name="直線單箭頭接點 175"/>
              <p:cNvCxnSpPr/>
              <p:nvPr/>
            </p:nvCxnSpPr>
            <p:spPr>
              <a:xfrm flipH="1">
                <a:off x="3967701" y="500932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文字方塊 176"/>
              <p:cNvSpPr txBox="1"/>
              <p:nvPr/>
            </p:nvSpPr>
            <p:spPr>
              <a:xfrm>
                <a:off x="4094685" y="4762074"/>
                <a:ext cx="696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rear</a:t>
                </a:r>
                <a:endParaRPr lang="zh-TW" altLang="en-US" sz="2400" dirty="0"/>
              </a:p>
            </p:txBody>
          </p:sp>
        </p:grpSp>
        <p:grpSp>
          <p:nvGrpSpPr>
            <p:cNvPr id="19" name="群組 177"/>
            <p:cNvGrpSpPr/>
            <p:nvPr/>
          </p:nvGrpSpPr>
          <p:grpSpPr>
            <a:xfrm>
              <a:off x="8132170" y="3232401"/>
              <a:ext cx="932204" cy="461665"/>
              <a:chOff x="3967701" y="4691734"/>
              <a:chExt cx="932204" cy="461665"/>
            </a:xfrm>
          </p:grpSpPr>
          <p:cxnSp>
            <p:nvCxnSpPr>
              <p:cNvPr id="179" name="直線單箭頭接點 178"/>
              <p:cNvCxnSpPr/>
              <p:nvPr/>
            </p:nvCxnSpPr>
            <p:spPr>
              <a:xfrm flipH="1">
                <a:off x="3967701" y="4938982"/>
                <a:ext cx="18288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文字方塊 179"/>
              <p:cNvSpPr txBox="1"/>
              <p:nvPr/>
            </p:nvSpPr>
            <p:spPr>
              <a:xfrm>
                <a:off x="4094685" y="4691734"/>
                <a:ext cx="8052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front</a:t>
                </a:r>
                <a:endParaRPr lang="zh-TW" altLang="en-US" sz="2400" dirty="0"/>
              </a:p>
            </p:txBody>
          </p:sp>
        </p:grpSp>
        <p:sp>
          <p:nvSpPr>
            <p:cNvPr id="127" name="矩形 126"/>
            <p:cNvSpPr/>
            <p:nvPr/>
          </p:nvSpPr>
          <p:spPr>
            <a:xfrm rot="20899208">
              <a:off x="6202484" y="3834636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8" name="手繪多邊形 127"/>
            <p:cNvSpPr/>
            <p:nvPr/>
          </p:nvSpPr>
          <p:spPr>
            <a:xfrm>
              <a:off x="6109284" y="3387731"/>
              <a:ext cx="232756" cy="232756"/>
            </a:xfrm>
            <a:custGeom>
              <a:avLst/>
              <a:gdLst>
                <a:gd name="connsiteX0" fmla="*/ 0 w 232756"/>
                <a:gd name="connsiteY0" fmla="*/ 0 h 232756"/>
                <a:gd name="connsiteX1" fmla="*/ 58189 w 232756"/>
                <a:gd name="connsiteY1" fmla="*/ 149629 h 232756"/>
                <a:gd name="connsiteX2" fmla="*/ 232756 w 232756"/>
                <a:gd name="connsiteY2" fmla="*/ 232756 h 23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2756" h="232756">
                  <a:moveTo>
                    <a:pt x="0" y="0"/>
                  </a:moveTo>
                  <a:cubicBezTo>
                    <a:pt x="9698" y="55418"/>
                    <a:pt x="19396" y="110836"/>
                    <a:pt x="58189" y="149629"/>
                  </a:cubicBezTo>
                  <a:cubicBezTo>
                    <a:pt x="96982" y="188422"/>
                    <a:pt x="164869" y="210589"/>
                    <a:pt x="232756" y="232756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/>
          </p:nvSpPr>
          <p:spPr>
            <a:xfrm rot="20193525">
              <a:off x="6130166" y="3656254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線單箭頭接點 116"/>
            <p:cNvCxnSpPr/>
            <p:nvPr/>
          </p:nvCxnSpPr>
          <p:spPr>
            <a:xfrm>
              <a:off x="7455224" y="2341728"/>
              <a:ext cx="0" cy="274421"/>
            </a:xfrm>
            <a:prstGeom prst="straightConnector1">
              <a:avLst/>
            </a:prstGeom>
            <a:noFill/>
            <a:ln>
              <a:prstDash val="sysDash"/>
              <a:headEnd type="none" w="med" len="med"/>
              <a:tailEnd type="triangl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7455224" y="2676167"/>
              <a:ext cx="0" cy="274421"/>
            </a:xfrm>
            <a:prstGeom prst="straightConnector1">
              <a:avLst/>
            </a:prstGeom>
            <a:noFill/>
            <a:ln>
              <a:prstDash val="sysDash"/>
              <a:headEnd type="none" w="med" len="med"/>
              <a:tailEnd type="triangl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>
              <a:off x="7462598" y="2967589"/>
              <a:ext cx="0" cy="274421"/>
            </a:xfrm>
            <a:prstGeom prst="straightConnector1">
              <a:avLst/>
            </a:prstGeom>
            <a:noFill/>
            <a:ln>
              <a:prstDash val="sysDash"/>
              <a:headEnd type="none" w="med" len="med"/>
              <a:tailEnd type="triangle" w="med" len="med"/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4" name="文字方塊 93"/>
          <p:cNvSpPr txBox="1"/>
          <p:nvPr/>
        </p:nvSpPr>
        <p:spPr>
          <a:xfrm>
            <a:off x="5162865" y="4543865"/>
            <a:ext cx="3601307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last element in queue[rear]</a:t>
            </a:r>
          </a:p>
          <a:p>
            <a:r>
              <a:rPr lang="en-US" altLang="zh-TW" dirty="0" smtClean="0"/>
              <a:t>The front element in queue[front+1]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004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O(1) Pop and Push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To perform each operation in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O(1)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time (excluding array doubling), we use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circular</a:t>
            </a:r>
            <a:r>
              <a:rPr lang="en-US" altLang="zh-TW" dirty="0" smtClean="0">
                <a:ea typeface="新細明體" charset="-120"/>
              </a:rPr>
              <a:t> representation –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circular queue</a:t>
            </a:r>
          </a:p>
          <a:p>
            <a:endParaRPr lang="en-US" altLang="zh-TW" dirty="0" smtClean="0">
              <a:solidFill>
                <a:srgbClr val="0000CC"/>
              </a:solidFill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Use a 1D array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queue</a:t>
            </a:r>
          </a:p>
          <a:p>
            <a:endParaRPr lang="en-US" altLang="zh-TW" dirty="0" smtClean="0">
              <a:solidFill>
                <a:schemeClr val="hlink"/>
              </a:solidFill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Circular view of array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62</a:t>
            </a:fld>
            <a:endParaRPr lang="zh-TW" altLang="en-US"/>
          </a:p>
        </p:txBody>
      </p:sp>
      <p:grpSp>
        <p:nvGrpSpPr>
          <p:cNvPr id="5" name="Group 1035"/>
          <p:cNvGrpSpPr>
            <a:grpSpLocks/>
          </p:cNvGrpSpPr>
          <p:nvPr/>
        </p:nvGrpSpPr>
        <p:grpSpPr bwMode="auto">
          <a:xfrm>
            <a:off x="4214446" y="3738492"/>
            <a:ext cx="3422650" cy="461963"/>
            <a:chOff x="1104" y="1584"/>
            <a:chExt cx="2156" cy="291"/>
          </a:xfrm>
        </p:grpSpPr>
        <p:sp>
          <p:nvSpPr>
            <p:cNvPr id="6" name="Rectangle 1028"/>
            <p:cNvSpPr>
              <a:spLocks noChangeArrowheads="1"/>
            </p:cNvSpPr>
            <p:nvPr/>
          </p:nvSpPr>
          <p:spPr bwMode="auto">
            <a:xfrm>
              <a:off x="2116" y="1636"/>
              <a:ext cx="184" cy="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1029"/>
            <p:cNvSpPr>
              <a:spLocks noChangeArrowheads="1"/>
            </p:cNvSpPr>
            <p:nvPr/>
          </p:nvSpPr>
          <p:spPr bwMode="auto">
            <a:xfrm>
              <a:off x="2308" y="1636"/>
              <a:ext cx="184" cy="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1030"/>
            <p:cNvSpPr>
              <a:spLocks noChangeArrowheads="1"/>
            </p:cNvSpPr>
            <p:nvPr/>
          </p:nvSpPr>
          <p:spPr bwMode="auto">
            <a:xfrm>
              <a:off x="2500" y="1636"/>
              <a:ext cx="184" cy="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1031"/>
            <p:cNvSpPr>
              <a:spLocks noChangeArrowheads="1"/>
            </p:cNvSpPr>
            <p:nvPr/>
          </p:nvSpPr>
          <p:spPr bwMode="auto">
            <a:xfrm>
              <a:off x="2692" y="1636"/>
              <a:ext cx="184" cy="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Rectangle 1032"/>
            <p:cNvSpPr>
              <a:spLocks noChangeArrowheads="1"/>
            </p:cNvSpPr>
            <p:nvPr/>
          </p:nvSpPr>
          <p:spPr bwMode="auto">
            <a:xfrm>
              <a:off x="2884" y="1636"/>
              <a:ext cx="184" cy="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1033"/>
            <p:cNvSpPr>
              <a:spLocks noChangeArrowheads="1"/>
            </p:cNvSpPr>
            <p:nvPr/>
          </p:nvSpPr>
          <p:spPr bwMode="auto">
            <a:xfrm>
              <a:off x="3076" y="1636"/>
              <a:ext cx="184" cy="1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1034"/>
            <p:cNvSpPr>
              <a:spLocks noChangeArrowheads="1"/>
            </p:cNvSpPr>
            <p:nvPr/>
          </p:nvSpPr>
          <p:spPr bwMode="auto">
            <a:xfrm>
              <a:off x="1104" y="1584"/>
              <a:ext cx="81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0000CC"/>
                  </a:solidFill>
                  <a:ea typeface="新細明體" charset="-120"/>
                </a:rPr>
                <a:t>queue[]</a:t>
              </a:r>
            </a:p>
          </p:txBody>
        </p:sp>
      </p:grpSp>
      <p:grpSp>
        <p:nvGrpSpPr>
          <p:cNvPr id="13" name="Group 1051"/>
          <p:cNvGrpSpPr>
            <a:grpSpLocks/>
          </p:cNvGrpSpPr>
          <p:nvPr/>
        </p:nvGrpSpPr>
        <p:grpSpPr bwMode="auto">
          <a:xfrm>
            <a:off x="4600136" y="4586067"/>
            <a:ext cx="2785403" cy="1916723"/>
            <a:chOff x="1680" y="2544"/>
            <a:chExt cx="2256" cy="1632"/>
          </a:xfrm>
        </p:grpSpPr>
        <p:sp>
          <p:nvSpPr>
            <p:cNvPr id="14" name="Oval 1037"/>
            <p:cNvSpPr>
              <a:spLocks noChangeArrowheads="1"/>
            </p:cNvSpPr>
            <p:nvPr/>
          </p:nvSpPr>
          <p:spPr bwMode="auto">
            <a:xfrm>
              <a:off x="2020" y="2692"/>
              <a:ext cx="1384" cy="1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Oval 1038"/>
            <p:cNvSpPr>
              <a:spLocks noChangeArrowheads="1"/>
            </p:cNvSpPr>
            <p:nvPr/>
          </p:nvSpPr>
          <p:spPr bwMode="auto">
            <a:xfrm>
              <a:off x="2404" y="3124"/>
              <a:ext cx="616" cy="616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>
              <a:off x="2688" y="2688"/>
              <a:ext cx="0" cy="432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040"/>
            <p:cNvSpPr>
              <a:spLocks noChangeShapeType="1"/>
            </p:cNvSpPr>
            <p:nvPr/>
          </p:nvSpPr>
          <p:spPr bwMode="auto">
            <a:xfrm>
              <a:off x="2688" y="3744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041"/>
            <p:cNvSpPr>
              <a:spLocks noChangeShapeType="1"/>
            </p:cNvSpPr>
            <p:nvPr/>
          </p:nvSpPr>
          <p:spPr bwMode="auto">
            <a:xfrm>
              <a:off x="2112" y="3024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H="1">
              <a:off x="2112" y="3552"/>
              <a:ext cx="33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 flipV="1">
              <a:off x="2976" y="3072"/>
              <a:ext cx="38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044"/>
            <p:cNvSpPr>
              <a:spLocks noChangeShapeType="1"/>
            </p:cNvSpPr>
            <p:nvPr/>
          </p:nvSpPr>
          <p:spPr bwMode="auto">
            <a:xfrm>
              <a:off x="2976" y="3600"/>
              <a:ext cx="2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045"/>
            <p:cNvSpPr>
              <a:spLocks noChangeArrowheads="1"/>
            </p:cNvSpPr>
            <p:nvPr/>
          </p:nvSpPr>
          <p:spPr bwMode="auto">
            <a:xfrm>
              <a:off x="1968" y="388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[0]</a:t>
              </a:r>
            </a:p>
          </p:txBody>
        </p:sp>
        <p:sp>
          <p:nvSpPr>
            <p:cNvPr id="23" name="Rectangle 1046"/>
            <p:cNvSpPr>
              <a:spLocks noChangeArrowheads="1"/>
            </p:cNvSpPr>
            <p:nvPr/>
          </p:nvSpPr>
          <p:spPr bwMode="auto">
            <a:xfrm>
              <a:off x="1680" y="33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[1]</a:t>
              </a:r>
            </a:p>
          </p:txBody>
        </p:sp>
        <p:sp>
          <p:nvSpPr>
            <p:cNvPr id="24" name="Rectangle 1047"/>
            <p:cNvSpPr>
              <a:spLocks noChangeArrowheads="1"/>
            </p:cNvSpPr>
            <p:nvPr/>
          </p:nvSpPr>
          <p:spPr bwMode="auto">
            <a:xfrm>
              <a:off x="2016" y="254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[2]</a:t>
              </a:r>
            </a:p>
          </p:txBody>
        </p:sp>
        <p:sp>
          <p:nvSpPr>
            <p:cNvPr id="25" name="Rectangle 1048"/>
            <p:cNvSpPr>
              <a:spLocks noChangeArrowheads="1"/>
            </p:cNvSpPr>
            <p:nvPr/>
          </p:nvSpPr>
          <p:spPr bwMode="auto">
            <a:xfrm>
              <a:off x="3072" y="2544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[3]</a:t>
              </a:r>
            </a:p>
          </p:txBody>
        </p:sp>
        <p:sp>
          <p:nvSpPr>
            <p:cNvPr id="26" name="Rectangle 1049"/>
            <p:cNvSpPr>
              <a:spLocks noChangeArrowheads="1"/>
            </p:cNvSpPr>
            <p:nvPr/>
          </p:nvSpPr>
          <p:spPr bwMode="auto">
            <a:xfrm>
              <a:off x="3408" y="3312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[4]</a:t>
              </a:r>
            </a:p>
          </p:txBody>
        </p:sp>
        <p:sp>
          <p:nvSpPr>
            <p:cNvPr id="27" name="Rectangle 1050"/>
            <p:cNvSpPr>
              <a:spLocks noChangeArrowheads="1"/>
            </p:cNvSpPr>
            <p:nvPr/>
          </p:nvSpPr>
          <p:spPr bwMode="auto">
            <a:xfrm>
              <a:off x="3072" y="3888"/>
              <a:ext cx="5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[5]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Circular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Permit the queue to </a:t>
            </a:r>
            <a:r>
              <a:rPr lang="en-US" altLang="zh-TW" dirty="0" smtClean="0">
                <a:solidFill>
                  <a:srgbClr val="0000CC"/>
                </a:solidFill>
              </a:rPr>
              <a:t>wrap around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the end space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63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2759072" y="2088684"/>
            <a:ext cx="500185" cy="1571393"/>
            <a:chOff x="6457950" y="3306387"/>
            <a:chExt cx="500185" cy="1571393"/>
          </a:xfrm>
        </p:grpSpPr>
        <p:sp>
          <p:nvSpPr>
            <p:cNvPr id="6" name="矩形 5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D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6457950" y="3306387"/>
              <a:ext cx="0" cy="157139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6958135" y="3306387"/>
              <a:ext cx="0" cy="157139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3335861" y="2031280"/>
            <a:ext cx="823778" cy="461665"/>
            <a:chOff x="3967701" y="4762074"/>
            <a:chExt cx="823778" cy="461665"/>
          </a:xfrm>
        </p:grpSpPr>
        <p:cxnSp>
          <p:nvCxnSpPr>
            <p:cNvPr id="14" name="直線單箭頭接點 13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4094685" y="4762074"/>
              <a:ext cx="69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rear</a:t>
              </a:r>
              <a:endParaRPr lang="zh-TW" altLang="en-US" sz="24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3335861" y="2655534"/>
            <a:ext cx="932204" cy="461665"/>
            <a:chOff x="3967701" y="4762074"/>
            <a:chExt cx="932204" cy="461665"/>
          </a:xfrm>
        </p:grpSpPr>
        <p:cxnSp>
          <p:nvCxnSpPr>
            <p:cNvPr id="17" name="直線單箭頭接點 16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094685" y="4762074"/>
              <a:ext cx="805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front</a:t>
              </a:r>
              <a:endParaRPr lang="zh-TW" altLang="en-US" sz="2400" dirty="0"/>
            </a:p>
          </p:txBody>
        </p:sp>
      </p:grpSp>
      <p:sp>
        <p:nvSpPr>
          <p:cNvPr id="19" name="向右箭號 18"/>
          <p:cNvSpPr/>
          <p:nvPr/>
        </p:nvSpPr>
        <p:spPr>
          <a:xfrm>
            <a:off x="3633490" y="3935794"/>
            <a:ext cx="1052297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3633490" y="4000129"/>
            <a:ext cx="99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Push F</a:t>
            </a:r>
            <a:endParaRPr lang="zh-TW" altLang="en-US" sz="2400" dirty="0"/>
          </a:p>
        </p:txBody>
      </p:sp>
      <p:grpSp>
        <p:nvGrpSpPr>
          <p:cNvPr id="21" name="群組 20"/>
          <p:cNvGrpSpPr/>
          <p:nvPr/>
        </p:nvGrpSpPr>
        <p:grpSpPr>
          <a:xfrm>
            <a:off x="4990231" y="2085708"/>
            <a:ext cx="500185" cy="1571393"/>
            <a:chOff x="6457950" y="3306387"/>
            <a:chExt cx="500185" cy="1571393"/>
          </a:xfrm>
        </p:grpSpPr>
        <p:sp>
          <p:nvSpPr>
            <p:cNvPr id="22" name="矩形 21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D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C00000"/>
                  </a:solidFill>
                </a:rPr>
                <a:t>F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直線接點 26"/>
            <p:cNvCxnSpPr/>
            <p:nvPr/>
          </p:nvCxnSpPr>
          <p:spPr>
            <a:xfrm>
              <a:off x="6457950" y="3306387"/>
              <a:ext cx="0" cy="157139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6958135" y="3306387"/>
              <a:ext cx="0" cy="157139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群組 28"/>
          <p:cNvGrpSpPr/>
          <p:nvPr/>
        </p:nvGrpSpPr>
        <p:grpSpPr>
          <a:xfrm>
            <a:off x="5567020" y="3284101"/>
            <a:ext cx="823778" cy="461665"/>
            <a:chOff x="3967701" y="4762074"/>
            <a:chExt cx="823778" cy="461665"/>
          </a:xfrm>
        </p:grpSpPr>
        <p:cxnSp>
          <p:nvCxnSpPr>
            <p:cNvPr id="30" name="直線單箭頭接點 29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4094685" y="4762074"/>
              <a:ext cx="69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rear</a:t>
              </a:r>
              <a:endParaRPr lang="zh-TW" altLang="en-US" sz="2400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5567020" y="2652558"/>
            <a:ext cx="932204" cy="461665"/>
            <a:chOff x="3967701" y="4762074"/>
            <a:chExt cx="932204" cy="461665"/>
          </a:xfrm>
        </p:grpSpPr>
        <p:cxnSp>
          <p:nvCxnSpPr>
            <p:cNvPr id="33" name="直線單箭頭接點 32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4094685" y="4762074"/>
              <a:ext cx="805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front</a:t>
              </a:r>
              <a:endParaRPr lang="zh-TW" altLang="en-US" sz="2400" dirty="0"/>
            </a:p>
          </p:txBody>
        </p:sp>
      </p:grpSp>
      <p:sp>
        <p:nvSpPr>
          <p:cNvPr id="35" name="向右箭號 34"/>
          <p:cNvSpPr/>
          <p:nvPr/>
        </p:nvSpPr>
        <p:spPr>
          <a:xfrm>
            <a:off x="5860879" y="3935794"/>
            <a:ext cx="1052297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5860879" y="4000129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Push G</a:t>
            </a:r>
            <a:endParaRPr lang="zh-TW" altLang="en-US" sz="2400" dirty="0"/>
          </a:p>
        </p:txBody>
      </p:sp>
      <p:grpSp>
        <p:nvGrpSpPr>
          <p:cNvPr id="37" name="群組 36"/>
          <p:cNvGrpSpPr/>
          <p:nvPr/>
        </p:nvGrpSpPr>
        <p:grpSpPr>
          <a:xfrm>
            <a:off x="7162151" y="2088684"/>
            <a:ext cx="500185" cy="1571393"/>
            <a:chOff x="6457950" y="3306387"/>
            <a:chExt cx="500185" cy="1571393"/>
          </a:xfrm>
        </p:grpSpPr>
        <p:sp>
          <p:nvSpPr>
            <p:cNvPr id="38" name="矩形 37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D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rgbClr val="C00000"/>
                  </a:solidFill>
                </a:rPr>
                <a:t>G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/>
            <p:cNvCxnSpPr/>
            <p:nvPr/>
          </p:nvCxnSpPr>
          <p:spPr>
            <a:xfrm>
              <a:off x="6457950" y="3306387"/>
              <a:ext cx="0" cy="157139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4" name="直線接點 43"/>
            <p:cNvCxnSpPr/>
            <p:nvPr/>
          </p:nvCxnSpPr>
          <p:spPr>
            <a:xfrm>
              <a:off x="6958135" y="3306387"/>
              <a:ext cx="0" cy="157139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7738940" y="2957344"/>
            <a:ext cx="823778" cy="461665"/>
            <a:chOff x="3967701" y="4762074"/>
            <a:chExt cx="823778" cy="461665"/>
          </a:xfrm>
        </p:grpSpPr>
        <p:cxnSp>
          <p:nvCxnSpPr>
            <p:cNvPr id="46" name="直線單箭頭接點 45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字方塊 46"/>
            <p:cNvSpPr txBox="1"/>
            <p:nvPr/>
          </p:nvSpPr>
          <p:spPr>
            <a:xfrm>
              <a:off x="4094685" y="4762074"/>
              <a:ext cx="69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rear</a:t>
              </a:r>
              <a:endParaRPr lang="zh-TW" altLang="en-US" sz="2400" dirty="0"/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7738940" y="2655534"/>
            <a:ext cx="932204" cy="461665"/>
            <a:chOff x="3967701" y="4762074"/>
            <a:chExt cx="932204" cy="461665"/>
          </a:xfrm>
        </p:grpSpPr>
        <p:cxnSp>
          <p:nvCxnSpPr>
            <p:cNvPr id="49" name="直線單箭頭接點 48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/>
            <p:cNvSpPr txBox="1"/>
            <p:nvPr/>
          </p:nvSpPr>
          <p:spPr>
            <a:xfrm>
              <a:off x="4094685" y="4762074"/>
              <a:ext cx="805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front</a:t>
              </a:r>
              <a:endParaRPr lang="zh-TW" altLang="en-US" sz="2400" dirty="0"/>
            </a:p>
          </p:txBody>
        </p:sp>
      </p:grpSp>
      <p:sp>
        <p:nvSpPr>
          <p:cNvPr id="51" name="文字方塊 50"/>
          <p:cNvSpPr txBox="1"/>
          <p:nvPr/>
        </p:nvSpPr>
        <p:spPr>
          <a:xfrm>
            <a:off x="635802" y="4861400"/>
            <a:ext cx="7879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Time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push(): </a:t>
            </a:r>
            <a:r>
              <a:rPr lang="el-GR" altLang="zh-TW" sz="2400" dirty="0"/>
              <a:t>Θ</a:t>
            </a:r>
            <a:r>
              <a:rPr lang="en-US" altLang="zh-TW" sz="2400" dirty="0"/>
              <a:t>(1) </a:t>
            </a:r>
            <a:r>
              <a:rPr lang="en-US" altLang="zh-TW" sz="24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</a:t>
            </a:r>
            <a:endParaRPr lang="en-US" altLang="zh-TW" sz="2000" dirty="0" smtClean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pop(): </a:t>
            </a:r>
            <a:r>
              <a:rPr lang="el-GR" altLang="zh-TW" sz="2400" dirty="0" smtClean="0"/>
              <a:t>Θ</a:t>
            </a:r>
            <a:r>
              <a:rPr lang="en-US" altLang="zh-TW" sz="2400" dirty="0" smtClean="0"/>
              <a:t>(1)</a:t>
            </a:r>
            <a:endParaRPr lang="en-US" altLang="zh-TW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418141" y="4962873"/>
            <a:ext cx="5248519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sz="2000" dirty="0" smtClean="0"/>
              <a:t>Note that in this version of circular buffer, the position that the </a:t>
            </a:r>
            <a:r>
              <a:rPr lang="en-US" altLang="zh-TW" sz="2000" b="1" dirty="0" smtClean="0"/>
              <a:t>front</a:t>
            </a:r>
            <a:r>
              <a:rPr lang="en-US" altLang="zh-TW" sz="2000" dirty="0" smtClean="0"/>
              <a:t> pointer points to is a 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dead space</a:t>
            </a:r>
            <a:r>
              <a:rPr lang="en-US" altLang="zh-TW" sz="2000" dirty="0" smtClean="0"/>
              <a:t>.  A slot is deliberately unused.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Otherwise, we cannot determine whether the queue is empty or full.</a:t>
            </a:r>
            <a:endParaRPr lang="zh-TW" altLang="en-US" sz="2000" dirty="0"/>
          </a:p>
        </p:txBody>
      </p:sp>
      <p:grpSp>
        <p:nvGrpSpPr>
          <p:cNvPr id="53" name="群組 52"/>
          <p:cNvGrpSpPr/>
          <p:nvPr/>
        </p:nvGrpSpPr>
        <p:grpSpPr>
          <a:xfrm>
            <a:off x="793900" y="2087611"/>
            <a:ext cx="500185" cy="1571393"/>
            <a:chOff x="6457950" y="3306387"/>
            <a:chExt cx="500185" cy="1571393"/>
          </a:xfrm>
        </p:grpSpPr>
        <p:sp>
          <p:nvSpPr>
            <p:cNvPr id="54" name="矩形 53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59" name="直線接點 58"/>
            <p:cNvCxnSpPr/>
            <p:nvPr/>
          </p:nvCxnSpPr>
          <p:spPr>
            <a:xfrm>
              <a:off x="6457950" y="3314700"/>
              <a:ext cx="0" cy="156308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直線接點 59"/>
            <p:cNvCxnSpPr/>
            <p:nvPr/>
          </p:nvCxnSpPr>
          <p:spPr>
            <a:xfrm>
              <a:off x="6958135" y="3306387"/>
              <a:ext cx="0" cy="1571393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1337798" y="3587681"/>
            <a:ext cx="823778" cy="461665"/>
            <a:chOff x="3967701" y="4762074"/>
            <a:chExt cx="823778" cy="461665"/>
          </a:xfrm>
        </p:grpSpPr>
        <p:cxnSp>
          <p:nvCxnSpPr>
            <p:cNvPr id="62" name="直線單箭頭接點 61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4094685" y="4762074"/>
              <a:ext cx="69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rear</a:t>
              </a:r>
              <a:endParaRPr lang="zh-TW" altLang="en-US" sz="2400" dirty="0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326453" y="3702101"/>
            <a:ext cx="932204" cy="461665"/>
            <a:chOff x="3967701" y="4762074"/>
            <a:chExt cx="932204" cy="461665"/>
          </a:xfrm>
        </p:grpSpPr>
        <p:cxnSp>
          <p:nvCxnSpPr>
            <p:cNvPr id="65" name="直線單箭頭接點 64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/>
            <p:cNvSpPr txBox="1"/>
            <p:nvPr/>
          </p:nvSpPr>
          <p:spPr>
            <a:xfrm>
              <a:off x="4094685" y="4762074"/>
              <a:ext cx="805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front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0290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403738" y="2352572"/>
            <a:ext cx="1333251" cy="1323129"/>
            <a:chOff x="-351177" y="3579212"/>
            <a:chExt cx="1333251" cy="1323129"/>
          </a:xfrm>
        </p:grpSpPr>
        <p:sp>
          <p:nvSpPr>
            <p:cNvPr id="110" name="手繪多邊形 109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avLst/>
              <a:gdLst>
                <a:gd name="connsiteX0" fmla="*/ 518810 w 518810"/>
                <a:gd name="connsiteY0" fmla="*/ 293986 h 441666"/>
                <a:gd name="connsiteX1" fmla="*/ 263022 w 518810"/>
                <a:gd name="connsiteY1" fmla="*/ 441666 h 441666"/>
                <a:gd name="connsiteX2" fmla="*/ 31950 w 518810"/>
                <a:gd name="connsiteY2" fmla="*/ 301881 h 441666"/>
                <a:gd name="connsiteX3" fmla="*/ 0 w 518810"/>
                <a:gd name="connsiteY3" fmla="*/ 303181 h 441666"/>
                <a:gd name="connsiteX4" fmla="*/ 0 w 518810"/>
                <a:gd name="connsiteY4" fmla="*/ 1273 h 441666"/>
                <a:gd name="connsiteX5" fmla="*/ 48345 w 518810"/>
                <a:gd name="connsiteY5" fmla="*/ 0 h 441666"/>
                <a:gd name="connsiteX6" fmla="*/ 448892 w 518810"/>
                <a:gd name="connsiteY6" fmla="*/ 196887 h 441666"/>
                <a:gd name="connsiteX7" fmla="*/ 518810 w 518810"/>
                <a:gd name="connsiteY7" fmla="*/ 293986 h 44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810" h="441666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1" name="手繪多邊形 110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avLst/>
              <a:gdLst>
                <a:gd name="connsiteX0" fmla="*/ 512120 w 512120"/>
                <a:gd name="connsiteY0" fmla="*/ 150965 h 437841"/>
                <a:gd name="connsiteX1" fmla="*/ 478510 w 512120"/>
                <a:gd name="connsiteY1" fmla="*/ 205795 h 437841"/>
                <a:gd name="connsiteX2" fmla="*/ 302592 w 512120"/>
                <a:gd name="connsiteY2" fmla="*/ 360964 h 437841"/>
                <a:gd name="connsiteX3" fmla="*/ 80253 w 512120"/>
                <a:gd name="connsiteY3" fmla="*/ 435729 h 437841"/>
                <a:gd name="connsiteX4" fmla="*/ 0 w 512120"/>
                <a:gd name="connsiteY4" fmla="*/ 437841 h 437841"/>
                <a:gd name="connsiteX5" fmla="*/ 0 w 512120"/>
                <a:gd name="connsiteY5" fmla="*/ 136140 h 437841"/>
                <a:gd name="connsiteX6" fmla="*/ 39117 w 512120"/>
                <a:gd name="connsiteY6" fmla="*/ 134548 h 437841"/>
                <a:gd name="connsiteX7" fmla="*/ 149893 w 512120"/>
                <a:gd name="connsiteY7" fmla="*/ 96482 h 437841"/>
                <a:gd name="connsiteX8" fmla="*/ 238248 w 512120"/>
                <a:gd name="connsiteY8" fmla="*/ 19580 h 437841"/>
                <a:gd name="connsiteX9" fmla="*/ 250640 w 512120"/>
                <a:gd name="connsiteY9" fmla="*/ 0 h 437841"/>
                <a:gd name="connsiteX10" fmla="*/ 512120 w 512120"/>
                <a:gd name="connsiteY10" fmla="*/ 150965 h 43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2120" h="437841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2" name="手繪多邊形 111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avLst/>
              <a:gdLst>
                <a:gd name="connsiteX0" fmla="*/ 338063 w 338063"/>
                <a:gd name="connsiteY0" fmla="*/ 150839 h 582044"/>
                <a:gd name="connsiteX1" fmla="*/ 329506 w 338063"/>
                <a:gd name="connsiteY1" fmla="*/ 164359 h 582044"/>
                <a:gd name="connsiteX2" fmla="*/ 335028 w 338063"/>
                <a:gd name="connsiteY2" fmla="*/ 434365 h 582044"/>
                <a:gd name="connsiteX3" fmla="*/ 79240 w 338063"/>
                <a:gd name="connsiteY3" fmla="*/ 582044 h 582044"/>
                <a:gd name="connsiteX4" fmla="*/ 30108 w 338063"/>
                <a:gd name="connsiteY4" fmla="*/ 472944 h 582044"/>
                <a:gd name="connsiteX5" fmla="*/ 59873 w 338063"/>
                <a:gd name="connsiteY5" fmla="*/ 27616 h 582044"/>
                <a:gd name="connsiteX6" fmla="*/ 76802 w 338063"/>
                <a:gd name="connsiteY6" fmla="*/ 0 h 582044"/>
                <a:gd name="connsiteX7" fmla="*/ 338063 w 338063"/>
                <a:gd name="connsiteY7" fmla="*/ 150839 h 5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63" h="582044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3" name="手繪多邊形 112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avLst/>
              <a:gdLst>
                <a:gd name="connsiteX0" fmla="*/ 268171 w 347410"/>
                <a:gd name="connsiteY0" fmla="*/ 1 h 596939"/>
                <a:gd name="connsiteX1" fmla="*/ 287538 w 347410"/>
                <a:gd name="connsiteY1" fmla="*/ 554430 h 596939"/>
                <a:gd name="connsiteX2" fmla="*/ 261480 w 347410"/>
                <a:gd name="connsiteY2" fmla="*/ 596939 h 596939"/>
                <a:gd name="connsiteX3" fmla="*/ 0 w 347410"/>
                <a:gd name="connsiteY3" fmla="*/ 445974 h 596939"/>
                <a:gd name="connsiteX4" fmla="*/ 17903 w 347410"/>
                <a:gd name="connsiteY4" fmla="*/ 417686 h 596939"/>
                <a:gd name="connsiteX5" fmla="*/ 12382 w 347410"/>
                <a:gd name="connsiteY5" fmla="*/ 147680 h 596939"/>
                <a:gd name="connsiteX6" fmla="*/ 268170 w 347410"/>
                <a:gd name="connsiteY6" fmla="*/ 0 h 596939"/>
                <a:gd name="connsiteX7" fmla="*/ 268171 w 347410"/>
                <a:gd name="connsiteY7" fmla="*/ 1 h 59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410" h="596939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4" name="手繪多邊形 113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avLst/>
              <a:gdLst>
                <a:gd name="connsiteX0" fmla="*/ 506783 w 506783"/>
                <a:gd name="connsiteY0" fmla="*/ 0 h 452227"/>
                <a:gd name="connsiteX1" fmla="*/ 506783 w 506783"/>
                <a:gd name="connsiteY1" fmla="*/ 301908 h 452227"/>
                <a:gd name="connsiteX2" fmla="*/ 482131 w 506783"/>
                <a:gd name="connsiteY2" fmla="*/ 302911 h 452227"/>
                <a:gd name="connsiteX3" fmla="*/ 371354 w 506783"/>
                <a:gd name="connsiteY3" fmla="*/ 340977 h 452227"/>
                <a:gd name="connsiteX4" fmla="*/ 283000 w 506783"/>
                <a:gd name="connsiteY4" fmla="*/ 417879 h 452227"/>
                <a:gd name="connsiteX5" fmla="*/ 261261 w 506783"/>
                <a:gd name="connsiteY5" fmla="*/ 452227 h 452227"/>
                <a:gd name="connsiteX6" fmla="*/ 0 w 506783"/>
                <a:gd name="connsiteY6" fmla="*/ 301388 h 452227"/>
                <a:gd name="connsiteX7" fmla="*/ 42739 w 506783"/>
                <a:gd name="connsiteY7" fmla="*/ 231666 h 452227"/>
                <a:gd name="connsiteX8" fmla="*/ 218656 w 506783"/>
                <a:gd name="connsiteY8" fmla="*/ 76496 h 452227"/>
                <a:gd name="connsiteX9" fmla="*/ 440996 w 506783"/>
                <a:gd name="connsiteY9" fmla="*/ 1732 h 452227"/>
                <a:gd name="connsiteX10" fmla="*/ 506783 w 506783"/>
                <a:gd name="connsiteY10" fmla="*/ 0 h 45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783" h="452227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15" name="手繪多邊形 114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avLst/>
              <a:gdLst>
                <a:gd name="connsiteX0" fmla="*/ 504345 w 504345"/>
                <a:gd name="connsiteY0" fmla="*/ 139074 h 441667"/>
                <a:gd name="connsiteX1" fmla="*/ 504345 w 504345"/>
                <a:gd name="connsiteY1" fmla="*/ 440775 h 441667"/>
                <a:gd name="connsiteX2" fmla="*/ 470466 w 504345"/>
                <a:gd name="connsiteY2" fmla="*/ 441667 h 441667"/>
                <a:gd name="connsiteX3" fmla="*/ 0 w 504345"/>
                <a:gd name="connsiteY3" fmla="*/ 147680 h 441667"/>
                <a:gd name="connsiteX4" fmla="*/ 0 w 504345"/>
                <a:gd name="connsiteY4" fmla="*/ 147679 h 441667"/>
                <a:gd name="connsiteX5" fmla="*/ 255788 w 504345"/>
                <a:gd name="connsiteY5" fmla="*/ 0 h 441667"/>
                <a:gd name="connsiteX6" fmla="*/ 486859 w 504345"/>
                <a:gd name="connsiteY6" fmla="*/ 139785 h 441667"/>
                <a:gd name="connsiteX7" fmla="*/ 504345 w 504345"/>
                <a:gd name="connsiteY7" fmla="*/ 139074 h 4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345" h="441667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65184" cy="10194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Circular Queue (Circular Illustration)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483870" y="2411427"/>
            <a:ext cx="1181437" cy="11814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89266" y="2706786"/>
            <a:ext cx="570644" cy="590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1" name="群組 90"/>
          <p:cNvGrpSpPr/>
          <p:nvPr/>
        </p:nvGrpSpPr>
        <p:grpSpPr>
          <a:xfrm rot="18338624">
            <a:off x="1295805" y="2075250"/>
            <a:ext cx="503850" cy="292068"/>
            <a:chOff x="3967701" y="4846873"/>
            <a:chExt cx="503850" cy="292068"/>
          </a:xfrm>
        </p:grpSpPr>
        <p:cxnSp>
          <p:nvCxnSpPr>
            <p:cNvPr id="92" name="直線單箭頭接點 91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/>
            <p:cNvSpPr txBox="1"/>
            <p:nvPr/>
          </p:nvSpPr>
          <p:spPr>
            <a:xfrm rot="2842678">
              <a:off x="4094685" y="4762074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</a:t>
              </a:r>
              <a:endParaRPr lang="zh-TW" altLang="en-US" sz="2400" dirty="0"/>
            </a:p>
          </p:txBody>
        </p:sp>
      </p:grpSp>
      <p:grpSp>
        <p:nvGrpSpPr>
          <p:cNvPr id="94" name="群組 93"/>
          <p:cNvGrpSpPr/>
          <p:nvPr/>
        </p:nvGrpSpPr>
        <p:grpSpPr>
          <a:xfrm rot="14251058">
            <a:off x="359070" y="2111380"/>
            <a:ext cx="497437" cy="279244"/>
            <a:chOff x="3967701" y="4853285"/>
            <a:chExt cx="497437" cy="279244"/>
          </a:xfrm>
        </p:grpSpPr>
        <p:cxnSp>
          <p:nvCxnSpPr>
            <p:cNvPr id="95" name="直線單箭頭接點 94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字方塊 95"/>
            <p:cNvSpPr txBox="1"/>
            <p:nvPr/>
          </p:nvSpPr>
          <p:spPr>
            <a:xfrm rot="7348942">
              <a:off x="4094684" y="476207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</a:t>
              </a:r>
              <a:endParaRPr lang="zh-TW" altLang="en-US" sz="2400" dirty="0"/>
            </a:p>
          </p:txBody>
        </p:sp>
      </p:grpSp>
      <p:sp>
        <p:nvSpPr>
          <p:cNvPr id="117" name="向右箭號 116"/>
          <p:cNvSpPr/>
          <p:nvPr/>
        </p:nvSpPr>
        <p:spPr>
          <a:xfrm>
            <a:off x="1116221" y="4375606"/>
            <a:ext cx="1702939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向右箭號 117"/>
          <p:cNvSpPr/>
          <p:nvPr/>
        </p:nvSpPr>
        <p:spPr>
          <a:xfrm>
            <a:off x="3149617" y="4375606"/>
            <a:ext cx="1074561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文字方塊 118"/>
          <p:cNvSpPr txBox="1"/>
          <p:nvPr/>
        </p:nvSpPr>
        <p:spPr>
          <a:xfrm>
            <a:off x="1093603" y="4439942"/>
            <a:ext cx="1657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push A, B, C</a:t>
            </a:r>
            <a:endParaRPr lang="zh-TW" altLang="en-US" sz="2400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3348639" y="4439942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pop</a:t>
            </a:r>
            <a:endParaRPr lang="zh-TW" altLang="en-US" sz="2400" dirty="0"/>
          </a:p>
        </p:txBody>
      </p:sp>
      <p:sp>
        <p:nvSpPr>
          <p:cNvPr id="121" name="向右箭號 120"/>
          <p:cNvSpPr/>
          <p:nvPr/>
        </p:nvSpPr>
        <p:spPr>
          <a:xfrm>
            <a:off x="4780846" y="4375606"/>
            <a:ext cx="1310950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/>
          <p:cNvSpPr txBox="1"/>
          <p:nvPr/>
        </p:nvSpPr>
        <p:spPr>
          <a:xfrm>
            <a:off x="5129606" y="436399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123" name="向右箭號 122"/>
          <p:cNvSpPr/>
          <p:nvPr/>
        </p:nvSpPr>
        <p:spPr>
          <a:xfrm>
            <a:off x="6817392" y="4363992"/>
            <a:ext cx="1357486" cy="5903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/>
          <p:cNvSpPr txBox="1"/>
          <p:nvPr/>
        </p:nvSpPr>
        <p:spPr>
          <a:xfrm>
            <a:off x="6795354" y="4420795"/>
            <a:ext cx="150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push F, G</a:t>
            </a:r>
            <a:endParaRPr lang="zh-TW" altLang="en-US" sz="2400" dirty="0"/>
          </a:p>
        </p:txBody>
      </p:sp>
      <p:grpSp>
        <p:nvGrpSpPr>
          <p:cNvPr id="116" name="群組 115"/>
          <p:cNvGrpSpPr/>
          <p:nvPr/>
        </p:nvGrpSpPr>
        <p:grpSpPr>
          <a:xfrm>
            <a:off x="2195240" y="2328465"/>
            <a:ext cx="1333251" cy="1323129"/>
            <a:chOff x="-351177" y="3579212"/>
            <a:chExt cx="1333251" cy="1323129"/>
          </a:xfrm>
        </p:grpSpPr>
        <p:sp>
          <p:nvSpPr>
            <p:cNvPr id="125" name="手繪多邊形 124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avLst/>
              <a:gdLst>
                <a:gd name="connsiteX0" fmla="*/ 518810 w 518810"/>
                <a:gd name="connsiteY0" fmla="*/ 293986 h 441666"/>
                <a:gd name="connsiteX1" fmla="*/ 263022 w 518810"/>
                <a:gd name="connsiteY1" fmla="*/ 441666 h 441666"/>
                <a:gd name="connsiteX2" fmla="*/ 31950 w 518810"/>
                <a:gd name="connsiteY2" fmla="*/ 301881 h 441666"/>
                <a:gd name="connsiteX3" fmla="*/ 0 w 518810"/>
                <a:gd name="connsiteY3" fmla="*/ 303181 h 441666"/>
                <a:gd name="connsiteX4" fmla="*/ 0 w 518810"/>
                <a:gd name="connsiteY4" fmla="*/ 1273 h 441666"/>
                <a:gd name="connsiteX5" fmla="*/ 48345 w 518810"/>
                <a:gd name="connsiteY5" fmla="*/ 0 h 441666"/>
                <a:gd name="connsiteX6" fmla="*/ 448892 w 518810"/>
                <a:gd name="connsiteY6" fmla="*/ 196887 h 441666"/>
                <a:gd name="connsiteX7" fmla="*/ 518810 w 518810"/>
                <a:gd name="connsiteY7" fmla="*/ 293986 h 44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810" h="441666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26" name="手繪多邊形 125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avLst/>
              <a:gdLst>
                <a:gd name="connsiteX0" fmla="*/ 512120 w 512120"/>
                <a:gd name="connsiteY0" fmla="*/ 150965 h 437841"/>
                <a:gd name="connsiteX1" fmla="*/ 478510 w 512120"/>
                <a:gd name="connsiteY1" fmla="*/ 205795 h 437841"/>
                <a:gd name="connsiteX2" fmla="*/ 302592 w 512120"/>
                <a:gd name="connsiteY2" fmla="*/ 360964 h 437841"/>
                <a:gd name="connsiteX3" fmla="*/ 80253 w 512120"/>
                <a:gd name="connsiteY3" fmla="*/ 435729 h 437841"/>
                <a:gd name="connsiteX4" fmla="*/ 0 w 512120"/>
                <a:gd name="connsiteY4" fmla="*/ 437841 h 437841"/>
                <a:gd name="connsiteX5" fmla="*/ 0 w 512120"/>
                <a:gd name="connsiteY5" fmla="*/ 136140 h 437841"/>
                <a:gd name="connsiteX6" fmla="*/ 39117 w 512120"/>
                <a:gd name="connsiteY6" fmla="*/ 134548 h 437841"/>
                <a:gd name="connsiteX7" fmla="*/ 149893 w 512120"/>
                <a:gd name="connsiteY7" fmla="*/ 96482 h 437841"/>
                <a:gd name="connsiteX8" fmla="*/ 238248 w 512120"/>
                <a:gd name="connsiteY8" fmla="*/ 19580 h 437841"/>
                <a:gd name="connsiteX9" fmla="*/ 250640 w 512120"/>
                <a:gd name="connsiteY9" fmla="*/ 0 h 437841"/>
                <a:gd name="connsiteX10" fmla="*/ 512120 w 512120"/>
                <a:gd name="connsiteY10" fmla="*/ 150965 h 43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2120" h="437841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27" name="手繪多邊形 126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avLst/>
              <a:gdLst>
                <a:gd name="connsiteX0" fmla="*/ 338063 w 338063"/>
                <a:gd name="connsiteY0" fmla="*/ 150839 h 582044"/>
                <a:gd name="connsiteX1" fmla="*/ 329506 w 338063"/>
                <a:gd name="connsiteY1" fmla="*/ 164359 h 582044"/>
                <a:gd name="connsiteX2" fmla="*/ 335028 w 338063"/>
                <a:gd name="connsiteY2" fmla="*/ 434365 h 582044"/>
                <a:gd name="connsiteX3" fmla="*/ 79240 w 338063"/>
                <a:gd name="connsiteY3" fmla="*/ 582044 h 582044"/>
                <a:gd name="connsiteX4" fmla="*/ 30108 w 338063"/>
                <a:gd name="connsiteY4" fmla="*/ 472944 h 582044"/>
                <a:gd name="connsiteX5" fmla="*/ 59873 w 338063"/>
                <a:gd name="connsiteY5" fmla="*/ 27616 h 582044"/>
                <a:gd name="connsiteX6" fmla="*/ 76802 w 338063"/>
                <a:gd name="connsiteY6" fmla="*/ 0 h 582044"/>
                <a:gd name="connsiteX7" fmla="*/ 338063 w 338063"/>
                <a:gd name="connsiteY7" fmla="*/ 150839 h 5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63" h="582044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28" name="手繪多邊形 127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avLst/>
              <a:gdLst>
                <a:gd name="connsiteX0" fmla="*/ 268171 w 347410"/>
                <a:gd name="connsiteY0" fmla="*/ 1 h 596939"/>
                <a:gd name="connsiteX1" fmla="*/ 287538 w 347410"/>
                <a:gd name="connsiteY1" fmla="*/ 554430 h 596939"/>
                <a:gd name="connsiteX2" fmla="*/ 261480 w 347410"/>
                <a:gd name="connsiteY2" fmla="*/ 596939 h 596939"/>
                <a:gd name="connsiteX3" fmla="*/ 0 w 347410"/>
                <a:gd name="connsiteY3" fmla="*/ 445974 h 596939"/>
                <a:gd name="connsiteX4" fmla="*/ 17903 w 347410"/>
                <a:gd name="connsiteY4" fmla="*/ 417686 h 596939"/>
                <a:gd name="connsiteX5" fmla="*/ 12382 w 347410"/>
                <a:gd name="connsiteY5" fmla="*/ 147680 h 596939"/>
                <a:gd name="connsiteX6" fmla="*/ 268170 w 347410"/>
                <a:gd name="connsiteY6" fmla="*/ 0 h 596939"/>
                <a:gd name="connsiteX7" fmla="*/ 268171 w 347410"/>
                <a:gd name="connsiteY7" fmla="*/ 1 h 59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410" h="596939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29" name="手繪多邊形 128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avLst/>
              <a:gdLst>
                <a:gd name="connsiteX0" fmla="*/ 506783 w 506783"/>
                <a:gd name="connsiteY0" fmla="*/ 0 h 452227"/>
                <a:gd name="connsiteX1" fmla="*/ 506783 w 506783"/>
                <a:gd name="connsiteY1" fmla="*/ 301908 h 452227"/>
                <a:gd name="connsiteX2" fmla="*/ 482131 w 506783"/>
                <a:gd name="connsiteY2" fmla="*/ 302911 h 452227"/>
                <a:gd name="connsiteX3" fmla="*/ 371354 w 506783"/>
                <a:gd name="connsiteY3" fmla="*/ 340977 h 452227"/>
                <a:gd name="connsiteX4" fmla="*/ 283000 w 506783"/>
                <a:gd name="connsiteY4" fmla="*/ 417879 h 452227"/>
                <a:gd name="connsiteX5" fmla="*/ 261261 w 506783"/>
                <a:gd name="connsiteY5" fmla="*/ 452227 h 452227"/>
                <a:gd name="connsiteX6" fmla="*/ 0 w 506783"/>
                <a:gd name="connsiteY6" fmla="*/ 301388 h 452227"/>
                <a:gd name="connsiteX7" fmla="*/ 42739 w 506783"/>
                <a:gd name="connsiteY7" fmla="*/ 231666 h 452227"/>
                <a:gd name="connsiteX8" fmla="*/ 218656 w 506783"/>
                <a:gd name="connsiteY8" fmla="*/ 76496 h 452227"/>
                <a:gd name="connsiteX9" fmla="*/ 440996 w 506783"/>
                <a:gd name="connsiteY9" fmla="*/ 1732 h 452227"/>
                <a:gd name="connsiteX10" fmla="*/ 506783 w 506783"/>
                <a:gd name="connsiteY10" fmla="*/ 0 h 45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783" h="452227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130" name="手繪多邊形 129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avLst/>
              <a:gdLst>
                <a:gd name="connsiteX0" fmla="*/ 504345 w 504345"/>
                <a:gd name="connsiteY0" fmla="*/ 139074 h 441667"/>
                <a:gd name="connsiteX1" fmla="*/ 504345 w 504345"/>
                <a:gd name="connsiteY1" fmla="*/ 440775 h 441667"/>
                <a:gd name="connsiteX2" fmla="*/ 470466 w 504345"/>
                <a:gd name="connsiteY2" fmla="*/ 441667 h 441667"/>
                <a:gd name="connsiteX3" fmla="*/ 0 w 504345"/>
                <a:gd name="connsiteY3" fmla="*/ 147680 h 441667"/>
                <a:gd name="connsiteX4" fmla="*/ 0 w 504345"/>
                <a:gd name="connsiteY4" fmla="*/ 147679 h 441667"/>
                <a:gd name="connsiteX5" fmla="*/ 255788 w 504345"/>
                <a:gd name="connsiteY5" fmla="*/ 0 h 441667"/>
                <a:gd name="connsiteX6" fmla="*/ 486859 w 504345"/>
                <a:gd name="connsiteY6" fmla="*/ 139785 h 441667"/>
                <a:gd name="connsiteX7" fmla="*/ 504345 w 504345"/>
                <a:gd name="connsiteY7" fmla="*/ 139074 h 4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345" h="441667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131" name="橢圓 130"/>
          <p:cNvSpPr/>
          <p:nvPr/>
        </p:nvSpPr>
        <p:spPr>
          <a:xfrm>
            <a:off x="2275372" y="2387320"/>
            <a:ext cx="1181437" cy="11814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橢圓 134"/>
          <p:cNvSpPr/>
          <p:nvPr/>
        </p:nvSpPr>
        <p:spPr>
          <a:xfrm>
            <a:off x="2580768" y="2682679"/>
            <a:ext cx="570644" cy="590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6" name="群組 135"/>
          <p:cNvGrpSpPr/>
          <p:nvPr/>
        </p:nvGrpSpPr>
        <p:grpSpPr>
          <a:xfrm rot="7267384">
            <a:off x="2180853" y="3664272"/>
            <a:ext cx="503850" cy="292068"/>
            <a:chOff x="3967701" y="4846873"/>
            <a:chExt cx="503850" cy="292068"/>
          </a:xfrm>
        </p:grpSpPr>
        <p:cxnSp>
          <p:nvCxnSpPr>
            <p:cNvPr id="137" name="直線單箭頭接點 136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字方塊 137"/>
            <p:cNvSpPr txBox="1"/>
            <p:nvPr/>
          </p:nvSpPr>
          <p:spPr>
            <a:xfrm rot="14332616">
              <a:off x="4094685" y="4762074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</a:t>
              </a:r>
              <a:endParaRPr lang="zh-TW" altLang="en-US" sz="2400" dirty="0"/>
            </a:p>
          </p:txBody>
        </p:sp>
      </p:grpSp>
      <p:grpSp>
        <p:nvGrpSpPr>
          <p:cNvPr id="142" name="群組 141"/>
          <p:cNvGrpSpPr/>
          <p:nvPr/>
        </p:nvGrpSpPr>
        <p:grpSpPr>
          <a:xfrm rot="14251058">
            <a:off x="2150572" y="2087273"/>
            <a:ext cx="497437" cy="279244"/>
            <a:chOff x="3967701" y="4853285"/>
            <a:chExt cx="497437" cy="279244"/>
          </a:xfrm>
        </p:grpSpPr>
        <p:cxnSp>
          <p:nvCxnSpPr>
            <p:cNvPr id="143" name="直線單箭頭接點 142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/>
            <p:cNvSpPr txBox="1"/>
            <p:nvPr/>
          </p:nvSpPr>
          <p:spPr>
            <a:xfrm rot="7532409">
              <a:off x="4094684" y="476207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</a:t>
              </a:r>
              <a:endParaRPr lang="zh-TW" altLang="en-US" sz="2400" dirty="0"/>
            </a:p>
          </p:txBody>
        </p:sp>
      </p:grpSp>
      <p:sp>
        <p:nvSpPr>
          <p:cNvPr id="139" name="文字方塊 138"/>
          <p:cNvSpPr txBox="1"/>
          <p:nvPr/>
        </p:nvSpPr>
        <p:spPr>
          <a:xfrm>
            <a:off x="2918708" y="236239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221" name="文字方塊 220"/>
          <p:cNvSpPr txBox="1"/>
          <p:nvPr/>
        </p:nvSpPr>
        <p:spPr>
          <a:xfrm>
            <a:off x="3101766" y="276017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sp>
        <p:nvSpPr>
          <p:cNvPr id="222" name="文字方塊 221"/>
          <p:cNvSpPr txBox="1"/>
          <p:nvPr/>
        </p:nvSpPr>
        <p:spPr>
          <a:xfrm>
            <a:off x="2903987" y="312567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grpSp>
        <p:nvGrpSpPr>
          <p:cNvPr id="223" name="群組 222"/>
          <p:cNvGrpSpPr/>
          <p:nvPr/>
        </p:nvGrpSpPr>
        <p:grpSpPr>
          <a:xfrm>
            <a:off x="3917698" y="2313887"/>
            <a:ext cx="1333251" cy="1323129"/>
            <a:chOff x="-351177" y="3579212"/>
            <a:chExt cx="1333251" cy="1323129"/>
          </a:xfrm>
        </p:grpSpPr>
        <p:sp>
          <p:nvSpPr>
            <p:cNvPr id="224" name="手繪多邊形 223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avLst/>
              <a:gdLst>
                <a:gd name="connsiteX0" fmla="*/ 518810 w 518810"/>
                <a:gd name="connsiteY0" fmla="*/ 293986 h 441666"/>
                <a:gd name="connsiteX1" fmla="*/ 263022 w 518810"/>
                <a:gd name="connsiteY1" fmla="*/ 441666 h 441666"/>
                <a:gd name="connsiteX2" fmla="*/ 31950 w 518810"/>
                <a:gd name="connsiteY2" fmla="*/ 301881 h 441666"/>
                <a:gd name="connsiteX3" fmla="*/ 0 w 518810"/>
                <a:gd name="connsiteY3" fmla="*/ 303181 h 441666"/>
                <a:gd name="connsiteX4" fmla="*/ 0 w 518810"/>
                <a:gd name="connsiteY4" fmla="*/ 1273 h 441666"/>
                <a:gd name="connsiteX5" fmla="*/ 48345 w 518810"/>
                <a:gd name="connsiteY5" fmla="*/ 0 h 441666"/>
                <a:gd name="connsiteX6" fmla="*/ 448892 w 518810"/>
                <a:gd name="connsiteY6" fmla="*/ 196887 h 441666"/>
                <a:gd name="connsiteX7" fmla="*/ 518810 w 518810"/>
                <a:gd name="connsiteY7" fmla="*/ 293986 h 44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810" h="441666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5" name="手繪多邊形 224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avLst/>
              <a:gdLst>
                <a:gd name="connsiteX0" fmla="*/ 512120 w 512120"/>
                <a:gd name="connsiteY0" fmla="*/ 150965 h 437841"/>
                <a:gd name="connsiteX1" fmla="*/ 478510 w 512120"/>
                <a:gd name="connsiteY1" fmla="*/ 205795 h 437841"/>
                <a:gd name="connsiteX2" fmla="*/ 302592 w 512120"/>
                <a:gd name="connsiteY2" fmla="*/ 360964 h 437841"/>
                <a:gd name="connsiteX3" fmla="*/ 80253 w 512120"/>
                <a:gd name="connsiteY3" fmla="*/ 435729 h 437841"/>
                <a:gd name="connsiteX4" fmla="*/ 0 w 512120"/>
                <a:gd name="connsiteY4" fmla="*/ 437841 h 437841"/>
                <a:gd name="connsiteX5" fmla="*/ 0 w 512120"/>
                <a:gd name="connsiteY5" fmla="*/ 136140 h 437841"/>
                <a:gd name="connsiteX6" fmla="*/ 39117 w 512120"/>
                <a:gd name="connsiteY6" fmla="*/ 134548 h 437841"/>
                <a:gd name="connsiteX7" fmla="*/ 149893 w 512120"/>
                <a:gd name="connsiteY7" fmla="*/ 96482 h 437841"/>
                <a:gd name="connsiteX8" fmla="*/ 238248 w 512120"/>
                <a:gd name="connsiteY8" fmla="*/ 19580 h 437841"/>
                <a:gd name="connsiteX9" fmla="*/ 250640 w 512120"/>
                <a:gd name="connsiteY9" fmla="*/ 0 h 437841"/>
                <a:gd name="connsiteX10" fmla="*/ 512120 w 512120"/>
                <a:gd name="connsiteY10" fmla="*/ 150965 h 43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2120" h="437841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6" name="手繪多邊形 225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avLst/>
              <a:gdLst>
                <a:gd name="connsiteX0" fmla="*/ 338063 w 338063"/>
                <a:gd name="connsiteY0" fmla="*/ 150839 h 582044"/>
                <a:gd name="connsiteX1" fmla="*/ 329506 w 338063"/>
                <a:gd name="connsiteY1" fmla="*/ 164359 h 582044"/>
                <a:gd name="connsiteX2" fmla="*/ 335028 w 338063"/>
                <a:gd name="connsiteY2" fmla="*/ 434365 h 582044"/>
                <a:gd name="connsiteX3" fmla="*/ 79240 w 338063"/>
                <a:gd name="connsiteY3" fmla="*/ 582044 h 582044"/>
                <a:gd name="connsiteX4" fmla="*/ 30108 w 338063"/>
                <a:gd name="connsiteY4" fmla="*/ 472944 h 582044"/>
                <a:gd name="connsiteX5" fmla="*/ 59873 w 338063"/>
                <a:gd name="connsiteY5" fmla="*/ 27616 h 582044"/>
                <a:gd name="connsiteX6" fmla="*/ 76802 w 338063"/>
                <a:gd name="connsiteY6" fmla="*/ 0 h 582044"/>
                <a:gd name="connsiteX7" fmla="*/ 338063 w 338063"/>
                <a:gd name="connsiteY7" fmla="*/ 150839 h 5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63" h="582044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7" name="手繪多邊形 226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avLst/>
              <a:gdLst>
                <a:gd name="connsiteX0" fmla="*/ 268171 w 347410"/>
                <a:gd name="connsiteY0" fmla="*/ 1 h 596939"/>
                <a:gd name="connsiteX1" fmla="*/ 287538 w 347410"/>
                <a:gd name="connsiteY1" fmla="*/ 554430 h 596939"/>
                <a:gd name="connsiteX2" fmla="*/ 261480 w 347410"/>
                <a:gd name="connsiteY2" fmla="*/ 596939 h 596939"/>
                <a:gd name="connsiteX3" fmla="*/ 0 w 347410"/>
                <a:gd name="connsiteY3" fmla="*/ 445974 h 596939"/>
                <a:gd name="connsiteX4" fmla="*/ 17903 w 347410"/>
                <a:gd name="connsiteY4" fmla="*/ 417686 h 596939"/>
                <a:gd name="connsiteX5" fmla="*/ 12382 w 347410"/>
                <a:gd name="connsiteY5" fmla="*/ 147680 h 596939"/>
                <a:gd name="connsiteX6" fmla="*/ 268170 w 347410"/>
                <a:gd name="connsiteY6" fmla="*/ 0 h 596939"/>
                <a:gd name="connsiteX7" fmla="*/ 268171 w 347410"/>
                <a:gd name="connsiteY7" fmla="*/ 1 h 59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410" h="596939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8" name="手繪多邊形 227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avLst/>
              <a:gdLst>
                <a:gd name="connsiteX0" fmla="*/ 506783 w 506783"/>
                <a:gd name="connsiteY0" fmla="*/ 0 h 452227"/>
                <a:gd name="connsiteX1" fmla="*/ 506783 w 506783"/>
                <a:gd name="connsiteY1" fmla="*/ 301908 h 452227"/>
                <a:gd name="connsiteX2" fmla="*/ 482131 w 506783"/>
                <a:gd name="connsiteY2" fmla="*/ 302911 h 452227"/>
                <a:gd name="connsiteX3" fmla="*/ 371354 w 506783"/>
                <a:gd name="connsiteY3" fmla="*/ 340977 h 452227"/>
                <a:gd name="connsiteX4" fmla="*/ 283000 w 506783"/>
                <a:gd name="connsiteY4" fmla="*/ 417879 h 452227"/>
                <a:gd name="connsiteX5" fmla="*/ 261261 w 506783"/>
                <a:gd name="connsiteY5" fmla="*/ 452227 h 452227"/>
                <a:gd name="connsiteX6" fmla="*/ 0 w 506783"/>
                <a:gd name="connsiteY6" fmla="*/ 301388 h 452227"/>
                <a:gd name="connsiteX7" fmla="*/ 42739 w 506783"/>
                <a:gd name="connsiteY7" fmla="*/ 231666 h 452227"/>
                <a:gd name="connsiteX8" fmla="*/ 218656 w 506783"/>
                <a:gd name="connsiteY8" fmla="*/ 76496 h 452227"/>
                <a:gd name="connsiteX9" fmla="*/ 440996 w 506783"/>
                <a:gd name="connsiteY9" fmla="*/ 1732 h 452227"/>
                <a:gd name="connsiteX10" fmla="*/ 506783 w 506783"/>
                <a:gd name="connsiteY10" fmla="*/ 0 h 45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783" h="452227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29" name="手繪多邊形 228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avLst/>
              <a:gdLst>
                <a:gd name="connsiteX0" fmla="*/ 504345 w 504345"/>
                <a:gd name="connsiteY0" fmla="*/ 139074 h 441667"/>
                <a:gd name="connsiteX1" fmla="*/ 504345 w 504345"/>
                <a:gd name="connsiteY1" fmla="*/ 440775 h 441667"/>
                <a:gd name="connsiteX2" fmla="*/ 470466 w 504345"/>
                <a:gd name="connsiteY2" fmla="*/ 441667 h 441667"/>
                <a:gd name="connsiteX3" fmla="*/ 0 w 504345"/>
                <a:gd name="connsiteY3" fmla="*/ 147680 h 441667"/>
                <a:gd name="connsiteX4" fmla="*/ 0 w 504345"/>
                <a:gd name="connsiteY4" fmla="*/ 147679 h 441667"/>
                <a:gd name="connsiteX5" fmla="*/ 255788 w 504345"/>
                <a:gd name="connsiteY5" fmla="*/ 0 h 441667"/>
                <a:gd name="connsiteX6" fmla="*/ 486859 w 504345"/>
                <a:gd name="connsiteY6" fmla="*/ 139785 h 441667"/>
                <a:gd name="connsiteX7" fmla="*/ 504345 w 504345"/>
                <a:gd name="connsiteY7" fmla="*/ 139074 h 4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345" h="441667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230" name="橢圓 229"/>
          <p:cNvSpPr/>
          <p:nvPr/>
        </p:nvSpPr>
        <p:spPr>
          <a:xfrm>
            <a:off x="3997830" y="2372742"/>
            <a:ext cx="1181437" cy="11814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橢圓 230"/>
          <p:cNvSpPr/>
          <p:nvPr/>
        </p:nvSpPr>
        <p:spPr>
          <a:xfrm>
            <a:off x="4303226" y="2668101"/>
            <a:ext cx="570644" cy="590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2" name="群組 231"/>
          <p:cNvGrpSpPr/>
          <p:nvPr/>
        </p:nvGrpSpPr>
        <p:grpSpPr>
          <a:xfrm rot="7267384">
            <a:off x="3903311" y="3649694"/>
            <a:ext cx="503850" cy="292068"/>
            <a:chOff x="3967701" y="4846873"/>
            <a:chExt cx="503850" cy="292068"/>
          </a:xfrm>
        </p:grpSpPr>
        <p:cxnSp>
          <p:nvCxnSpPr>
            <p:cNvPr id="233" name="直線單箭頭接點 232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字方塊 233"/>
            <p:cNvSpPr txBox="1"/>
            <p:nvPr/>
          </p:nvSpPr>
          <p:spPr>
            <a:xfrm rot="14560561">
              <a:off x="4094685" y="4762074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</a:t>
              </a:r>
              <a:endParaRPr lang="zh-TW" altLang="en-US" sz="2400" dirty="0"/>
            </a:p>
          </p:txBody>
        </p:sp>
      </p:grpSp>
      <p:grpSp>
        <p:nvGrpSpPr>
          <p:cNvPr id="235" name="群組 234"/>
          <p:cNvGrpSpPr/>
          <p:nvPr/>
        </p:nvGrpSpPr>
        <p:grpSpPr>
          <a:xfrm rot="18165138">
            <a:off x="4806444" y="2072716"/>
            <a:ext cx="497437" cy="279244"/>
            <a:chOff x="3967701" y="4853285"/>
            <a:chExt cx="497437" cy="279244"/>
          </a:xfrm>
        </p:grpSpPr>
        <p:cxnSp>
          <p:nvCxnSpPr>
            <p:cNvPr id="236" name="直線單箭頭接點 235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文字方塊 236"/>
            <p:cNvSpPr txBox="1"/>
            <p:nvPr/>
          </p:nvSpPr>
          <p:spPr>
            <a:xfrm rot="3434862">
              <a:off x="4094684" y="4762074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</a:t>
              </a:r>
              <a:endParaRPr lang="zh-TW" altLang="en-US" sz="2400" dirty="0"/>
            </a:p>
          </p:txBody>
        </p:sp>
      </p:grpSp>
      <p:sp>
        <p:nvSpPr>
          <p:cNvPr id="239" name="文字方塊 238"/>
          <p:cNvSpPr txBox="1"/>
          <p:nvPr/>
        </p:nvSpPr>
        <p:spPr>
          <a:xfrm>
            <a:off x="4824224" y="27455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</a:t>
            </a:r>
            <a:endParaRPr lang="zh-TW" altLang="en-US" sz="2400" dirty="0"/>
          </a:p>
        </p:txBody>
      </p:sp>
      <p:sp>
        <p:nvSpPr>
          <p:cNvPr id="240" name="文字方塊 239"/>
          <p:cNvSpPr txBox="1"/>
          <p:nvPr/>
        </p:nvSpPr>
        <p:spPr>
          <a:xfrm>
            <a:off x="4626445" y="3111099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</a:t>
            </a:r>
            <a:endParaRPr lang="zh-TW" altLang="en-US" sz="2400" dirty="0"/>
          </a:p>
        </p:txBody>
      </p:sp>
      <p:grpSp>
        <p:nvGrpSpPr>
          <p:cNvPr id="9" name="群組 8"/>
          <p:cNvGrpSpPr/>
          <p:nvPr/>
        </p:nvGrpSpPr>
        <p:grpSpPr>
          <a:xfrm>
            <a:off x="4227285" y="1544899"/>
            <a:ext cx="596939" cy="461665"/>
            <a:chOff x="4733559" y="1568107"/>
            <a:chExt cx="596939" cy="461665"/>
          </a:xfrm>
        </p:grpSpPr>
        <p:sp>
          <p:nvSpPr>
            <p:cNvPr id="242" name="手繪多邊形 241"/>
            <p:cNvSpPr/>
            <p:nvPr/>
          </p:nvSpPr>
          <p:spPr>
            <a:xfrm rot="18000000">
              <a:off x="4858324" y="1532833"/>
              <a:ext cx="347410" cy="596939"/>
            </a:xfrm>
            <a:custGeom>
              <a:avLst/>
              <a:gdLst>
                <a:gd name="connsiteX0" fmla="*/ 268171 w 347410"/>
                <a:gd name="connsiteY0" fmla="*/ 1 h 596939"/>
                <a:gd name="connsiteX1" fmla="*/ 287538 w 347410"/>
                <a:gd name="connsiteY1" fmla="*/ 554430 h 596939"/>
                <a:gd name="connsiteX2" fmla="*/ 261480 w 347410"/>
                <a:gd name="connsiteY2" fmla="*/ 596939 h 596939"/>
                <a:gd name="connsiteX3" fmla="*/ 0 w 347410"/>
                <a:gd name="connsiteY3" fmla="*/ 445974 h 596939"/>
                <a:gd name="connsiteX4" fmla="*/ 17903 w 347410"/>
                <a:gd name="connsiteY4" fmla="*/ 417686 h 596939"/>
                <a:gd name="connsiteX5" fmla="*/ 12382 w 347410"/>
                <a:gd name="connsiteY5" fmla="*/ 147680 h 596939"/>
                <a:gd name="connsiteX6" fmla="*/ 268170 w 347410"/>
                <a:gd name="connsiteY6" fmla="*/ 0 h 596939"/>
                <a:gd name="connsiteX7" fmla="*/ 268171 w 347410"/>
                <a:gd name="connsiteY7" fmla="*/ 1 h 59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410" h="596939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4856959" y="1568107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</a:t>
              </a:r>
              <a:endParaRPr lang="zh-TW" altLang="en-US" sz="2400" dirty="0"/>
            </a:p>
          </p:txBody>
        </p:sp>
      </p:grpSp>
      <p:sp>
        <p:nvSpPr>
          <p:cNvPr id="10" name="手繪多邊形 9"/>
          <p:cNvSpPr/>
          <p:nvPr/>
        </p:nvSpPr>
        <p:spPr>
          <a:xfrm>
            <a:off x="4716780" y="1988820"/>
            <a:ext cx="114949" cy="525780"/>
          </a:xfrm>
          <a:custGeom>
            <a:avLst/>
            <a:gdLst>
              <a:gd name="connsiteX0" fmla="*/ 38100 w 114949"/>
              <a:gd name="connsiteY0" fmla="*/ 525780 h 525780"/>
              <a:gd name="connsiteX1" fmla="*/ 114300 w 114949"/>
              <a:gd name="connsiteY1" fmla="*/ 182880 h 525780"/>
              <a:gd name="connsiteX2" fmla="*/ 0 w 114949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949" h="525780">
                <a:moveTo>
                  <a:pt x="38100" y="525780"/>
                </a:moveTo>
                <a:cubicBezTo>
                  <a:pt x="79375" y="398145"/>
                  <a:pt x="120650" y="270510"/>
                  <a:pt x="114300" y="182880"/>
                </a:cubicBezTo>
                <a:cubicBezTo>
                  <a:pt x="107950" y="95250"/>
                  <a:pt x="53975" y="47625"/>
                  <a:pt x="0" y="0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3" name="群組 242"/>
          <p:cNvGrpSpPr/>
          <p:nvPr/>
        </p:nvGrpSpPr>
        <p:grpSpPr>
          <a:xfrm>
            <a:off x="5555822" y="2325501"/>
            <a:ext cx="1333251" cy="1323129"/>
            <a:chOff x="-351177" y="3579212"/>
            <a:chExt cx="1333251" cy="1323129"/>
          </a:xfrm>
        </p:grpSpPr>
        <p:sp>
          <p:nvSpPr>
            <p:cNvPr id="244" name="手繪多邊形 243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avLst/>
              <a:gdLst>
                <a:gd name="connsiteX0" fmla="*/ 518810 w 518810"/>
                <a:gd name="connsiteY0" fmla="*/ 293986 h 441666"/>
                <a:gd name="connsiteX1" fmla="*/ 263022 w 518810"/>
                <a:gd name="connsiteY1" fmla="*/ 441666 h 441666"/>
                <a:gd name="connsiteX2" fmla="*/ 31950 w 518810"/>
                <a:gd name="connsiteY2" fmla="*/ 301881 h 441666"/>
                <a:gd name="connsiteX3" fmla="*/ 0 w 518810"/>
                <a:gd name="connsiteY3" fmla="*/ 303181 h 441666"/>
                <a:gd name="connsiteX4" fmla="*/ 0 w 518810"/>
                <a:gd name="connsiteY4" fmla="*/ 1273 h 441666"/>
                <a:gd name="connsiteX5" fmla="*/ 48345 w 518810"/>
                <a:gd name="connsiteY5" fmla="*/ 0 h 441666"/>
                <a:gd name="connsiteX6" fmla="*/ 448892 w 518810"/>
                <a:gd name="connsiteY6" fmla="*/ 196887 h 441666"/>
                <a:gd name="connsiteX7" fmla="*/ 518810 w 518810"/>
                <a:gd name="connsiteY7" fmla="*/ 293986 h 44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810" h="441666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45" name="手繪多邊形 244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avLst/>
              <a:gdLst>
                <a:gd name="connsiteX0" fmla="*/ 512120 w 512120"/>
                <a:gd name="connsiteY0" fmla="*/ 150965 h 437841"/>
                <a:gd name="connsiteX1" fmla="*/ 478510 w 512120"/>
                <a:gd name="connsiteY1" fmla="*/ 205795 h 437841"/>
                <a:gd name="connsiteX2" fmla="*/ 302592 w 512120"/>
                <a:gd name="connsiteY2" fmla="*/ 360964 h 437841"/>
                <a:gd name="connsiteX3" fmla="*/ 80253 w 512120"/>
                <a:gd name="connsiteY3" fmla="*/ 435729 h 437841"/>
                <a:gd name="connsiteX4" fmla="*/ 0 w 512120"/>
                <a:gd name="connsiteY4" fmla="*/ 437841 h 437841"/>
                <a:gd name="connsiteX5" fmla="*/ 0 w 512120"/>
                <a:gd name="connsiteY5" fmla="*/ 136140 h 437841"/>
                <a:gd name="connsiteX6" fmla="*/ 39117 w 512120"/>
                <a:gd name="connsiteY6" fmla="*/ 134548 h 437841"/>
                <a:gd name="connsiteX7" fmla="*/ 149893 w 512120"/>
                <a:gd name="connsiteY7" fmla="*/ 96482 h 437841"/>
                <a:gd name="connsiteX8" fmla="*/ 238248 w 512120"/>
                <a:gd name="connsiteY8" fmla="*/ 19580 h 437841"/>
                <a:gd name="connsiteX9" fmla="*/ 250640 w 512120"/>
                <a:gd name="connsiteY9" fmla="*/ 0 h 437841"/>
                <a:gd name="connsiteX10" fmla="*/ 512120 w 512120"/>
                <a:gd name="connsiteY10" fmla="*/ 150965 h 43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2120" h="437841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46" name="手繪多邊形 245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avLst/>
              <a:gdLst>
                <a:gd name="connsiteX0" fmla="*/ 338063 w 338063"/>
                <a:gd name="connsiteY0" fmla="*/ 150839 h 582044"/>
                <a:gd name="connsiteX1" fmla="*/ 329506 w 338063"/>
                <a:gd name="connsiteY1" fmla="*/ 164359 h 582044"/>
                <a:gd name="connsiteX2" fmla="*/ 335028 w 338063"/>
                <a:gd name="connsiteY2" fmla="*/ 434365 h 582044"/>
                <a:gd name="connsiteX3" fmla="*/ 79240 w 338063"/>
                <a:gd name="connsiteY3" fmla="*/ 582044 h 582044"/>
                <a:gd name="connsiteX4" fmla="*/ 30108 w 338063"/>
                <a:gd name="connsiteY4" fmla="*/ 472944 h 582044"/>
                <a:gd name="connsiteX5" fmla="*/ 59873 w 338063"/>
                <a:gd name="connsiteY5" fmla="*/ 27616 h 582044"/>
                <a:gd name="connsiteX6" fmla="*/ 76802 w 338063"/>
                <a:gd name="connsiteY6" fmla="*/ 0 h 582044"/>
                <a:gd name="connsiteX7" fmla="*/ 338063 w 338063"/>
                <a:gd name="connsiteY7" fmla="*/ 150839 h 5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63" h="582044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47" name="手繪多邊形 246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avLst/>
              <a:gdLst>
                <a:gd name="connsiteX0" fmla="*/ 268171 w 347410"/>
                <a:gd name="connsiteY0" fmla="*/ 1 h 596939"/>
                <a:gd name="connsiteX1" fmla="*/ 287538 w 347410"/>
                <a:gd name="connsiteY1" fmla="*/ 554430 h 596939"/>
                <a:gd name="connsiteX2" fmla="*/ 261480 w 347410"/>
                <a:gd name="connsiteY2" fmla="*/ 596939 h 596939"/>
                <a:gd name="connsiteX3" fmla="*/ 0 w 347410"/>
                <a:gd name="connsiteY3" fmla="*/ 445974 h 596939"/>
                <a:gd name="connsiteX4" fmla="*/ 17903 w 347410"/>
                <a:gd name="connsiteY4" fmla="*/ 417686 h 596939"/>
                <a:gd name="connsiteX5" fmla="*/ 12382 w 347410"/>
                <a:gd name="connsiteY5" fmla="*/ 147680 h 596939"/>
                <a:gd name="connsiteX6" fmla="*/ 268170 w 347410"/>
                <a:gd name="connsiteY6" fmla="*/ 0 h 596939"/>
                <a:gd name="connsiteX7" fmla="*/ 268171 w 347410"/>
                <a:gd name="connsiteY7" fmla="*/ 1 h 59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410" h="596939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48" name="手繪多邊形 247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avLst/>
              <a:gdLst>
                <a:gd name="connsiteX0" fmla="*/ 506783 w 506783"/>
                <a:gd name="connsiteY0" fmla="*/ 0 h 452227"/>
                <a:gd name="connsiteX1" fmla="*/ 506783 w 506783"/>
                <a:gd name="connsiteY1" fmla="*/ 301908 h 452227"/>
                <a:gd name="connsiteX2" fmla="*/ 482131 w 506783"/>
                <a:gd name="connsiteY2" fmla="*/ 302911 h 452227"/>
                <a:gd name="connsiteX3" fmla="*/ 371354 w 506783"/>
                <a:gd name="connsiteY3" fmla="*/ 340977 h 452227"/>
                <a:gd name="connsiteX4" fmla="*/ 283000 w 506783"/>
                <a:gd name="connsiteY4" fmla="*/ 417879 h 452227"/>
                <a:gd name="connsiteX5" fmla="*/ 261261 w 506783"/>
                <a:gd name="connsiteY5" fmla="*/ 452227 h 452227"/>
                <a:gd name="connsiteX6" fmla="*/ 0 w 506783"/>
                <a:gd name="connsiteY6" fmla="*/ 301388 h 452227"/>
                <a:gd name="connsiteX7" fmla="*/ 42739 w 506783"/>
                <a:gd name="connsiteY7" fmla="*/ 231666 h 452227"/>
                <a:gd name="connsiteX8" fmla="*/ 218656 w 506783"/>
                <a:gd name="connsiteY8" fmla="*/ 76496 h 452227"/>
                <a:gd name="connsiteX9" fmla="*/ 440996 w 506783"/>
                <a:gd name="connsiteY9" fmla="*/ 1732 h 452227"/>
                <a:gd name="connsiteX10" fmla="*/ 506783 w 506783"/>
                <a:gd name="connsiteY10" fmla="*/ 0 h 45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783" h="452227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49" name="手繪多邊形 248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avLst/>
              <a:gdLst>
                <a:gd name="connsiteX0" fmla="*/ 504345 w 504345"/>
                <a:gd name="connsiteY0" fmla="*/ 139074 h 441667"/>
                <a:gd name="connsiteX1" fmla="*/ 504345 w 504345"/>
                <a:gd name="connsiteY1" fmla="*/ 440775 h 441667"/>
                <a:gd name="connsiteX2" fmla="*/ 470466 w 504345"/>
                <a:gd name="connsiteY2" fmla="*/ 441667 h 441667"/>
                <a:gd name="connsiteX3" fmla="*/ 0 w 504345"/>
                <a:gd name="connsiteY3" fmla="*/ 147680 h 441667"/>
                <a:gd name="connsiteX4" fmla="*/ 0 w 504345"/>
                <a:gd name="connsiteY4" fmla="*/ 147679 h 441667"/>
                <a:gd name="connsiteX5" fmla="*/ 255788 w 504345"/>
                <a:gd name="connsiteY5" fmla="*/ 0 h 441667"/>
                <a:gd name="connsiteX6" fmla="*/ 486859 w 504345"/>
                <a:gd name="connsiteY6" fmla="*/ 139785 h 441667"/>
                <a:gd name="connsiteX7" fmla="*/ 504345 w 504345"/>
                <a:gd name="connsiteY7" fmla="*/ 139074 h 4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345" h="441667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250" name="橢圓 249"/>
          <p:cNvSpPr/>
          <p:nvPr/>
        </p:nvSpPr>
        <p:spPr>
          <a:xfrm>
            <a:off x="5635954" y="2384356"/>
            <a:ext cx="1181437" cy="11814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橢圓 250"/>
          <p:cNvSpPr/>
          <p:nvPr/>
        </p:nvSpPr>
        <p:spPr>
          <a:xfrm>
            <a:off x="5941350" y="2679715"/>
            <a:ext cx="570644" cy="590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2" name="群組 251"/>
          <p:cNvGrpSpPr/>
          <p:nvPr/>
        </p:nvGrpSpPr>
        <p:grpSpPr>
          <a:xfrm rot="14075212">
            <a:off x="5456040" y="2069588"/>
            <a:ext cx="526441" cy="337273"/>
            <a:chOff x="3967701" y="4859078"/>
            <a:chExt cx="487170" cy="292068"/>
          </a:xfrm>
        </p:grpSpPr>
        <p:cxnSp>
          <p:nvCxnSpPr>
            <p:cNvPr id="253" name="直線單箭頭接點 252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文字方塊 253"/>
            <p:cNvSpPr txBox="1"/>
            <p:nvPr/>
          </p:nvSpPr>
          <p:spPr>
            <a:xfrm rot="7740422">
              <a:off x="4078005" y="4774279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</a:t>
              </a:r>
              <a:endParaRPr lang="zh-TW" altLang="en-US" sz="2400" dirty="0"/>
            </a:p>
          </p:txBody>
        </p:sp>
      </p:grpSp>
      <p:grpSp>
        <p:nvGrpSpPr>
          <p:cNvPr id="255" name="群組 254"/>
          <p:cNvGrpSpPr/>
          <p:nvPr/>
        </p:nvGrpSpPr>
        <p:grpSpPr>
          <a:xfrm rot="3470284">
            <a:off x="6399076" y="3626784"/>
            <a:ext cx="546143" cy="279244"/>
            <a:chOff x="3967701" y="4876199"/>
            <a:chExt cx="546143" cy="279244"/>
          </a:xfrm>
        </p:grpSpPr>
        <p:cxnSp>
          <p:nvCxnSpPr>
            <p:cNvPr id="256" name="直線單箭頭接點 255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文字方塊 256"/>
            <p:cNvSpPr txBox="1"/>
            <p:nvPr/>
          </p:nvSpPr>
          <p:spPr>
            <a:xfrm rot="18129716">
              <a:off x="4143390" y="478498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</a:t>
              </a:r>
              <a:endParaRPr lang="zh-TW" altLang="en-US" sz="2400" dirty="0"/>
            </a:p>
          </p:txBody>
        </p:sp>
      </p:grpSp>
      <p:sp>
        <p:nvSpPr>
          <p:cNvPr id="261" name="文字方塊 260"/>
          <p:cNvSpPr txBox="1"/>
          <p:nvPr/>
        </p:nvSpPr>
        <p:spPr>
          <a:xfrm>
            <a:off x="5845465" y="312271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62" name="文字方塊 261"/>
          <p:cNvSpPr txBox="1"/>
          <p:nvPr/>
        </p:nvSpPr>
        <p:spPr>
          <a:xfrm>
            <a:off x="5646935" y="276448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769384" y="3105752"/>
            <a:ext cx="539629" cy="701006"/>
            <a:chOff x="6563398" y="3443601"/>
            <a:chExt cx="539629" cy="701006"/>
          </a:xfrm>
        </p:grpSpPr>
        <p:sp>
          <p:nvSpPr>
            <p:cNvPr id="263" name="手繪多邊形 262"/>
            <p:cNvSpPr/>
            <p:nvPr/>
          </p:nvSpPr>
          <p:spPr>
            <a:xfrm rot="14907328">
              <a:off x="6532059" y="3671601"/>
              <a:ext cx="504345" cy="441667"/>
            </a:xfrm>
            <a:custGeom>
              <a:avLst/>
              <a:gdLst>
                <a:gd name="connsiteX0" fmla="*/ 504345 w 504345"/>
                <a:gd name="connsiteY0" fmla="*/ 139074 h 441667"/>
                <a:gd name="connsiteX1" fmla="*/ 504345 w 504345"/>
                <a:gd name="connsiteY1" fmla="*/ 440775 h 441667"/>
                <a:gd name="connsiteX2" fmla="*/ 470466 w 504345"/>
                <a:gd name="connsiteY2" fmla="*/ 441667 h 441667"/>
                <a:gd name="connsiteX3" fmla="*/ 0 w 504345"/>
                <a:gd name="connsiteY3" fmla="*/ 147680 h 441667"/>
                <a:gd name="connsiteX4" fmla="*/ 0 w 504345"/>
                <a:gd name="connsiteY4" fmla="*/ 147679 h 441667"/>
                <a:gd name="connsiteX5" fmla="*/ 255788 w 504345"/>
                <a:gd name="connsiteY5" fmla="*/ 0 h 441667"/>
                <a:gd name="connsiteX6" fmla="*/ 486859 w 504345"/>
                <a:gd name="connsiteY6" fmla="*/ 139785 h 441667"/>
                <a:gd name="connsiteX7" fmla="*/ 504345 w 504345"/>
                <a:gd name="connsiteY7" fmla="*/ 139074 h 4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345" h="441667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6589369" y="3679264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C</a:t>
              </a:r>
              <a:endParaRPr lang="zh-TW" altLang="en-US" sz="2400" dirty="0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6665186" y="3443601"/>
              <a:ext cx="437841" cy="518665"/>
              <a:chOff x="7472243" y="3689334"/>
              <a:chExt cx="437841" cy="518665"/>
            </a:xfrm>
          </p:grpSpPr>
          <p:sp>
            <p:nvSpPr>
              <p:cNvPr id="265" name="手繪多邊形 264"/>
              <p:cNvSpPr/>
              <p:nvPr/>
            </p:nvSpPr>
            <p:spPr>
              <a:xfrm rot="18000000">
                <a:off x="7435104" y="3726473"/>
                <a:ext cx="512120" cy="437841"/>
              </a:xfrm>
              <a:custGeom>
                <a:avLst/>
                <a:gdLst>
                  <a:gd name="connsiteX0" fmla="*/ 512120 w 512120"/>
                  <a:gd name="connsiteY0" fmla="*/ 150965 h 437841"/>
                  <a:gd name="connsiteX1" fmla="*/ 478510 w 512120"/>
                  <a:gd name="connsiteY1" fmla="*/ 205795 h 437841"/>
                  <a:gd name="connsiteX2" fmla="*/ 302592 w 512120"/>
                  <a:gd name="connsiteY2" fmla="*/ 360964 h 437841"/>
                  <a:gd name="connsiteX3" fmla="*/ 80253 w 512120"/>
                  <a:gd name="connsiteY3" fmla="*/ 435729 h 437841"/>
                  <a:gd name="connsiteX4" fmla="*/ 0 w 512120"/>
                  <a:gd name="connsiteY4" fmla="*/ 437841 h 437841"/>
                  <a:gd name="connsiteX5" fmla="*/ 0 w 512120"/>
                  <a:gd name="connsiteY5" fmla="*/ 136140 h 437841"/>
                  <a:gd name="connsiteX6" fmla="*/ 39117 w 512120"/>
                  <a:gd name="connsiteY6" fmla="*/ 134548 h 437841"/>
                  <a:gd name="connsiteX7" fmla="*/ 149893 w 512120"/>
                  <a:gd name="connsiteY7" fmla="*/ 96482 h 437841"/>
                  <a:gd name="connsiteX8" fmla="*/ 238248 w 512120"/>
                  <a:gd name="connsiteY8" fmla="*/ 19580 h 437841"/>
                  <a:gd name="connsiteX9" fmla="*/ 250640 w 512120"/>
                  <a:gd name="connsiteY9" fmla="*/ 0 h 437841"/>
                  <a:gd name="connsiteX10" fmla="*/ 512120 w 512120"/>
                  <a:gd name="connsiteY10" fmla="*/ 150965 h 43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2120" h="437841">
                    <a:moveTo>
                      <a:pt x="512120" y="150965"/>
                    </a:moveTo>
                    <a:lnTo>
                      <a:pt x="478510" y="205795"/>
                    </a:lnTo>
                    <a:cubicBezTo>
                      <a:pt x="432252" y="267018"/>
                      <a:pt x="373227" y="320184"/>
                      <a:pt x="302592" y="360964"/>
                    </a:cubicBezTo>
                    <a:cubicBezTo>
                      <a:pt x="231958" y="401745"/>
                      <a:pt x="156403" y="426280"/>
                      <a:pt x="80253" y="435729"/>
                    </a:cubicBezTo>
                    <a:lnTo>
                      <a:pt x="0" y="437841"/>
                    </a:lnTo>
                    <a:lnTo>
                      <a:pt x="0" y="136140"/>
                    </a:lnTo>
                    <a:lnTo>
                      <a:pt x="39117" y="134548"/>
                    </a:lnTo>
                    <a:cubicBezTo>
                      <a:pt x="76939" y="129383"/>
                      <a:pt x="114576" y="116872"/>
                      <a:pt x="149893" y="96482"/>
                    </a:cubicBezTo>
                    <a:cubicBezTo>
                      <a:pt x="185211" y="76092"/>
                      <a:pt x="214864" y="49752"/>
                      <a:pt x="238248" y="19580"/>
                    </a:cubicBezTo>
                    <a:lnTo>
                      <a:pt x="250640" y="0"/>
                    </a:lnTo>
                    <a:lnTo>
                      <a:pt x="512120" y="15096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noFill/>
                </a:endParaRPr>
              </a:p>
            </p:txBody>
          </p:sp>
          <p:sp>
            <p:nvSpPr>
              <p:cNvPr id="258" name="文字方塊 257"/>
              <p:cNvSpPr txBox="1"/>
              <p:nvPr/>
            </p:nvSpPr>
            <p:spPr>
              <a:xfrm>
                <a:off x="7502720" y="3746334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B</a:t>
                </a:r>
                <a:endParaRPr lang="zh-TW" altLang="en-US" sz="2400" dirty="0"/>
              </a:p>
            </p:txBody>
          </p:sp>
        </p:grpSp>
      </p:grpSp>
      <p:grpSp>
        <p:nvGrpSpPr>
          <p:cNvPr id="266" name="群組 265"/>
          <p:cNvGrpSpPr/>
          <p:nvPr/>
        </p:nvGrpSpPr>
        <p:grpSpPr>
          <a:xfrm>
            <a:off x="7431367" y="2316592"/>
            <a:ext cx="1333251" cy="1323129"/>
            <a:chOff x="-351177" y="3579212"/>
            <a:chExt cx="1333251" cy="1323129"/>
          </a:xfrm>
        </p:grpSpPr>
        <p:sp>
          <p:nvSpPr>
            <p:cNvPr id="267" name="手繪多邊形 266"/>
            <p:cNvSpPr/>
            <p:nvPr/>
          </p:nvSpPr>
          <p:spPr>
            <a:xfrm rot="-3600000">
              <a:off x="-133746" y="3617784"/>
              <a:ext cx="518810" cy="441666"/>
            </a:xfrm>
            <a:custGeom>
              <a:avLst/>
              <a:gdLst>
                <a:gd name="connsiteX0" fmla="*/ 518810 w 518810"/>
                <a:gd name="connsiteY0" fmla="*/ 293986 h 441666"/>
                <a:gd name="connsiteX1" fmla="*/ 263022 w 518810"/>
                <a:gd name="connsiteY1" fmla="*/ 441666 h 441666"/>
                <a:gd name="connsiteX2" fmla="*/ 31950 w 518810"/>
                <a:gd name="connsiteY2" fmla="*/ 301881 h 441666"/>
                <a:gd name="connsiteX3" fmla="*/ 0 w 518810"/>
                <a:gd name="connsiteY3" fmla="*/ 303181 h 441666"/>
                <a:gd name="connsiteX4" fmla="*/ 0 w 518810"/>
                <a:gd name="connsiteY4" fmla="*/ 1273 h 441666"/>
                <a:gd name="connsiteX5" fmla="*/ 48345 w 518810"/>
                <a:gd name="connsiteY5" fmla="*/ 0 h 441666"/>
                <a:gd name="connsiteX6" fmla="*/ 448892 w 518810"/>
                <a:gd name="connsiteY6" fmla="*/ 196887 h 441666"/>
                <a:gd name="connsiteX7" fmla="*/ 518810 w 518810"/>
                <a:gd name="connsiteY7" fmla="*/ 293986 h 44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810" h="441666">
                  <a:moveTo>
                    <a:pt x="518810" y="293986"/>
                  </a:moveTo>
                  <a:lnTo>
                    <a:pt x="263022" y="441666"/>
                  </a:lnTo>
                  <a:cubicBezTo>
                    <a:pt x="213778" y="356374"/>
                    <a:pt x="125628" y="307002"/>
                    <a:pt x="31950" y="301881"/>
                  </a:cubicBezTo>
                  <a:lnTo>
                    <a:pt x="0" y="303181"/>
                  </a:lnTo>
                  <a:lnTo>
                    <a:pt x="0" y="1273"/>
                  </a:lnTo>
                  <a:lnTo>
                    <a:pt x="48345" y="0"/>
                  </a:lnTo>
                  <a:cubicBezTo>
                    <a:pt x="199671" y="10695"/>
                    <a:pt x="344724" y="79415"/>
                    <a:pt x="448892" y="196887"/>
                  </a:cubicBezTo>
                  <a:lnTo>
                    <a:pt x="518810" y="293986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68" name="手繪多邊形 267"/>
            <p:cNvSpPr/>
            <p:nvPr/>
          </p:nvSpPr>
          <p:spPr>
            <a:xfrm rot="-3600000">
              <a:off x="507094" y="3991617"/>
              <a:ext cx="512120" cy="437841"/>
            </a:xfrm>
            <a:custGeom>
              <a:avLst/>
              <a:gdLst>
                <a:gd name="connsiteX0" fmla="*/ 512120 w 512120"/>
                <a:gd name="connsiteY0" fmla="*/ 150965 h 437841"/>
                <a:gd name="connsiteX1" fmla="*/ 478510 w 512120"/>
                <a:gd name="connsiteY1" fmla="*/ 205795 h 437841"/>
                <a:gd name="connsiteX2" fmla="*/ 302592 w 512120"/>
                <a:gd name="connsiteY2" fmla="*/ 360964 h 437841"/>
                <a:gd name="connsiteX3" fmla="*/ 80253 w 512120"/>
                <a:gd name="connsiteY3" fmla="*/ 435729 h 437841"/>
                <a:gd name="connsiteX4" fmla="*/ 0 w 512120"/>
                <a:gd name="connsiteY4" fmla="*/ 437841 h 437841"/>
                <a:gd name="connsiteX5" fmla="*/ 0 w 512120"/>
                <a:gd name="connsiteY5" fmla="*/ 136140 h 437841"/>
                <a:gd name="connsiteX6" fmla="*/ 39117 w 512120"/>
                <a:gd name="connsiteY6" fmla="*/ 134548 h 437841"/>
                <a:gd name="connsiteX7" fmla="*/ 149893 w 512120"/>
                <a:gd name="connsiteY7" fmla="*/ 96482 h 437841"/>
                <a:gd name="connsiteX8" fmla="*/ 238248 w 512120"/>
                <a:gd name="connsiteY8" fmla="*/ 19580 h 437841"/>
                <a:gd name="connsiteX9" fmla="*/ 250640 w 512120"/>
                <a:gd name="connsiteY9" fmla="*/ 0 h 437841"/>
                <a:gd name="connsiteX10" fmla="*/ 512120 w 512120"/>
                <a:gd name="connsiteY10" fmla="*/ 150965 h 43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2120" h="437841">
                  <a:moveTo>
                    <a:pt x="512120" y="150965"/>
                  </a:moveTo>
                  <a:lnTo>
                    <a:pt x="478510" y="205795"/>
                  </a:lnTo>
                  <a:cubicBezTo>
                    <a:pt x="432252" y="267018"/>
                    <a:pt x="373227" y="320184"/>
                    <a:pt x="302592" y="360964"/>
                  </a:cubicBezTo>
                  <a:cubicBezTo>
                    <a:pt x="231958" y="401745"/>
                    <a:pt x="156403" y="426280"/>
                    <a:pt x="80253" y="435729"/>
                  </a:cubicBezTo>
                  <a:lnTo>
                    <a:pt x="0" y="437841"/>
                  </a:lnTo>
                  <a:lnTo>
                    <a:pt x="0" y="136140"/>
                  </a:lnTo>
                  <a:lnTo>
                    <a:pt x="39117" y="134548"/>
                  </a:lnTo>
                  <a:cubicBezTo>
                    <a:pt x="76939" y="129383"/>
                    <a:pt x="114576" y="116872"/>
                    <a:pt x="149893" y="96482"/>
                  </a:cubicBezTo>
                  <a:cubicBezTo>
                    <a:pt x="185211" y="76092"/>
                    <a:pt x="214864" y="49752"/>
                    <a:pt x="238248" y="19580"/>
                  </a:cubicBezTo>
                  <a:lnTo>
                    <a:pt x="250640" y="0"/>
                  </a:lnTo>
                  <a:lnTo>
                    <a:pt x="512120" y="150965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69" name="手繪多邊形 268"/>
            <p:cNvSpPr/>
            <p:nvPr/>
          </p:nvSpPr>
          <p:spPr>
            <a:xfrm rot="-3600000">
              <a:off x="-57453" y="4317684"/>
              <a:ext cx="338063" cy="582044"/>
            </a:xfrm>
            <a:custGeom>
              <a:avLst/>
              <a:gdLst>
                <a:gd name="connsiteX0" fmla="*/ 338063 w 338063"/>
                <a:gd name="connsiteY0" fmla="*/ 150839 h 582044"/>
                <a:gd name="connsiteX1" fmla="*/ 329506 w 338063"/>
                <a:gd name="connsiteY1" fmla="*/ 164359 h 582044"/>
                <a:gd name="connsiteX2" fmla="*/ 335028 w 338063"/>
                <a:gd name="connsiteY2" fmla="*/ 434365 h 582044"/>
                <a:gd name="connsiteX3" fmla="*/ 79240 w 338063"/>
                <a:gd name="connsiteY3" fmla="*/ 582044 h 582044"/>
                <a:gd name="connsiteX4" fmla="*/ 30108 w 338063"/>
                <a:gd name="connsiteY4" fmla="*/ 472944 h 582044"/>
                <a:gd name="connsiteX5" fmla="*/ 59873 w 338063"/>
                <a:gd name="connsiteY5" fmla="*/ 27616 h 582044"/>
                <a:gd name="connsiteX6" fmla="*/ 76802 w 338063"/>
                <a:gd name="connsiteY6" fmla="*/ 0 h 582044"/>
                <a:gd name="connsiteX7" fmla="*/ 338063 w 338063"/>
                <a:gd name="connsiteY7" fmla="*/ 150839 h 582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8063" h="582044">
                  <a:moveTo>
                    <a:pt x="338063" y="150839"/>
                  </a:moveTo>
                  <a:lnTo>
                    <a:pt x="329506" y="164359"/>
                  </a:lnTo>
                  <a:cubicBezTo>
                    <a:pt x="287103" y="248046"/>
                    <a:pt x="285785" y="349073"/>
                    <a:pt x="335028" y="434365"/>
                  </a:cubicBezTo>
                  <a:lnTo>
                    <a:pt x="79240" y="582044"/>
                  </a:lnTo>
                  <a:lnTo>
                    <a:pt x="30108" y="472944"/>
                  </a:lnTo>
                  <a:cubicBezTo>
                    <a:pt x="-19542" y="323996"/>
                    <a:pt x="-6529" y="164016"/>
                    <a:pt x="59873" y="27616"/>
                  </a:cubicBezTo>
                  <a:lnTo>
                    <a:pt x="76802" y="0"/>
                  </a:lnTo>
                  <a:lnTo>
                    <a:pt x="338063" y="150839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70" name="手繪多邊形 269"/>
            <p:cNvSpPr/>
            <p:nvPr/>
          </p:nvSpPr>
          <p:spPr>
            <a:xfrm rot="-3600000">
              <a:off x="356258" y="3583116"/>
              <a:ext cx="347410" cy="596939"/>
            </a:xfrm>
            <a:custGeom>
              <a:avLst/>
              <a:gdLst>
                <a:gd name="connsiteX0" fmla="*/ 268171 w 347410"/>
                <a:gd name="connsiteY0" fmla="*/ 1 h 596939"/>
                <a:gd name="connsiteX1" fmla="*/ 287538 w 347410"/>
                <a:gd name="connsiteY1" fmla="*/ 554430 h 596939"/>
                <a:gd name="connsiteX2" fmla="*/ 261480 w 347410"/>
                <a:gd name="connsiteY2" fmla="*/ 596939 h 596939"/>
                <a:gd name="connsiteX3" fmla="*/ 0 w 347410"/>
                <a:gd name="connsiteY3" fmla="*/ 445974 h 596939"/>
                <a:gd name="connsiteX4" fmla="*/ 17903 w 347410"/>
                <a:gd name="connsiteY4" fmla="*/ 417686 h 596939"/>
                <a:gd name="connsiteX5" fmla="*/ 12382 w 347410"/>
                <a:gd name="connsiteY5" fmla="*/ 147680 h 596939"/>
                <a:gd name="connsiteX6" fmla="*/ 268170 w 347410"/>
                <a:gd name="connsiteY6" fmla="*/ 0 h 596939"/>
                <a:gd name="connsiteX7" fmla="*/ 268171 w 347410"/>
                <a:gd name="connsiteY7" fmla="*/ 1 h 596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7410" h="596939">
                  <a:moveTo>
                    <a:pt x="268171" y="1"/>
                  </a:moveTo>
                  <a:cubicBezTo>
                    <a:pt x="370122" y="176587"/>
                    <a:pt x="370540" y="383930"/>
                    <a:pt x="287538" y="554430"/>
                  </a:cubicBezTo>
                  <a:lnTo>
                    <a:pt x="261480" y="596939"/>
                  </a:lnTo>
                  <a:lnTo>
                    <a:pt x="0" y="445974"/>
                  </a:lnTo>
                  <a:lnTo>
                    <a:pt x="17903" y="417686"/>
                  </a:lnTo>
                  <a:cubicBezTo>
                    <a:pt x="60307" y="333998"/>
                    <a:pt x="61625" y="232972"/>
                    <a:pt x="12382" y="147680"/>
                  </a:cubicBezTo>
                  <a:lnTo>
                    <a:pt x="268170" y="0"/>
                  </a:lnTo>
                  <a:lnTo>
                    <a:pt x="268171" y="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71" name="手繪多邊形 270"/>
            <p:cNvSpPr/>
            <p:nvPr/>
          </p:nvSpPr>
          <p:spPr>
            <a:xfrm rot="-3600000">
              <a:off x="-378455" y="4059874"/>
              <a:ext cx="506783" cy="452227"/>
            </a:xfrm>
            <a:custGeom>
              <a:avLst/>
              <a:gdLst>
                <a:gd name="connsiteX0" fmla="*/ 506783 w 506783"/>
                <a:gd name="connsiteY0" fmla="*/ 0 h 452227"/>
                <a:gd name="connsiteX1" fmla="*/ 506783 w 506783"/>
                <a:gd name="connsiteY1" fmla="*/ 301908 h 452227"/>
                <a:gd name="connsiteX2" fmla="*/ 482131 w 506783"/>
                <a:gd name="connsiteY2" fmla="*/ 302911 h 452227"/>
                <a:gd name="connsiteX3" fmla="*/ 371354 w 506783"/>
                <a:gd name="connsiteY3" fmla="*/ 340977 h 452227"/>
                <a:gd name="connsiteX4" fmla="*/ 283000 w 506783"/>
                <a:gd name="connsiteY4" fmla="*/ 417879 h 452227"/>
                <a:gd name="connsiteX5" fmla="*/ 261261 w 506783"/>
                <a:gd name="connsiteY5" fmla="*/ 452227 h 452227"/>
                <a:gd name="connsiteX6" fmla="*/ 0 w 506783"/>
                <a:gd name="connsiteY6" fmla="*/ 301388 h 452227"/>
                <a:gd name="connsiteX7" fmla="*/ 42739 w 506783"/>
                <a:gd name="connsiteY7" fmla="*/ 231666 h 452227"/>
                <a:gd name="connsiteX8" fmla="*/ 218656 w 506783"/>
                <a:gd name="connsiteY8" fmla="*/ 76496 h 452227"/>
                <a:gd name="connsiteX9" fmla="*/ 440996 w 506783"/>
                <a:gd name="connsiteY9" fmla="*/ 1732 h 452227"/>
                <a:gd name="connsiteX10" fmla="*/ 506783 w 506783"/>
                <a:gd name="connsiteY10" fmla="*/ 0 h 452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783" h="452227">
                  <a:moveTo>
                    <a:pt x="506783" y="0"/>
                  </a:moveTo>
                  <a:lnTo>
                    <a:pt x="506783" y="301908"/>
                  </a:lnTo>
                  <a:lnTo>
                    <a:pt x="482131" y="302911"/>
                  </a:lnTo>
                  <a:cubicBezTo>
                    <a:pt x="444309" y="308076"/>
                    <a:pt x="406672" y="320586"/>
                    <a:pt x="371354" y="340977"/>
                  </a:cubicBezTo>
                  <a:cubicBezTo>
                    <a:pt x="336037" y="361367"/>
                    <a:pt x="306384" y="387707"/>
                    <a:pt x="283000" y="417879"/>
                  </a:cubicBezTo>
                  <a:lnTo>
                    <a:pt x="261261" y="452227"/>
                  </a:lnTo>
                  <a:lnTo>
                    <a:pt x="0" y="301388"/>
                  </a:lnTo>
                  <a:lnTo>
                    <a:pt x="42739" y="231666"/>
                  </a:lnTo>
                  <a:cubicBezTo>
                    <a:pt x="88996" y="170442"/>
                    <a:pt x="148022" y="117277"/>
                    <a:pt x="218656" y="76496"/>
                  </a:cubicBezTo>
                  <a:cubicBezTo>
                    <a:pt x="289291" y="35715"/>
                    <a:pt x="364846" y="11180"/>
                    <a:pt x="440996" y="1732"/>
                  </a:cubicBezTo>
                  <a:lnTo>
                    <a:pt x="506783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  <p:sp>
          <p:nvSpPr>
            <p:cNvPr id="272" name="手繪多邊形 271"/>
            <p:cNvSpPr/>
            <p:nvPr/>
          </p:nvSpPr>
          <p:spPr>
            <a:xfrm rot="-3600000">
              <a:off x="255982" y="4429335"/>
              <a:ext cx="504345" cy="441667"/>
            </a:xfrm>
            <a:custGeom>
              <a:avLst/>
              <a:gdLst>
                <a:gd name="connsiteX0" fmla="*/ 504345 w 504345"/>
                <a:gd name="connsiteY0" fmla="*/ 139074 h 441667"/>
                <a:gd name="connsiteX1" fmla="*/ 504345 w 504345"/>
                <a:gd name="connsiteY1" fmla="*/ 440775 h 441667"/>
                <a:gd name="connsiteX2" fmla="*/ 470466 w 504345"/>
                <a:gd name="connsiteY2" fmla="*/ 441667 h 441667"/>
                <a:gd name="connsiteX3" fmla="*/ 0 w 504345"/>
                <a:gd name="connsiteY3" fmla="*/ 147680 h 441667"/>
                <a:gd name="connsiteX4" fmla="*/ 0 w 504345"/>
                <a:gd name="connsiteY4" fmla="*/ 147679 h 441667"/>
                <a:gd name="connsiteX5" fmla="*/ 255788 w 504345"/>
                <a:gd name="connsiteY5" fmla="*/ 0 h 441667"/>
                <a:gd name="connsiteX6" fmla="*/ 486859 w 504345"/>
                <a:gd name="connsiteY6" fmla="*/ 139785 h 441667"/>
                <a:gd name="connsiteX7" fmla="*/ 504345 w 504345"/>
                <a:gd name="connsiteY7" fmla="*/ 139074 h 44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4345" h="441667">
                  <a:moveTo>
                    <a:pt x="504345" y="139074"/>
                  </a:moveTo>
                  <a:lnTo>
                    <a:pt x="504345" y="440775"/>
                  </a:lnTo>
                  <a:lnTo>
                    <a:pt x="470466" y="441667"/>
                  </a:lnTo>
                  <a:cubicBezTo>
                    <a:pt x="281308" y="428299"/>
                    <a:pt x="101952" y="324266"/>
                    <a:pt x="0" y="147680"/>
                  </a:cubicBezTo>
                  <a:lnTo>
                    <a:pt x="0" y="147679"/>
                  </a:lnTo>
                  <a:lnTo>
                    <a:pt x="255788" y="0"/>
                  </a:lnTo>
                  <a:cubicBezTo>
                    <a:pt x="305032" y="85292"/>
                    <a:pt x="393182" y="134663"/>
                    <a:pt x="486859" y="139785"/>
                  </a:cubicBezTo>
                  <a:lnTo>
                    <a:pt x="504345" y="139074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noFill/>
              </a:endParaRPr>
            </a:p>
          </p:txBody>
        </p:sp>
      </p:grpSp>
      <p:sp>
        <p:nvSpPr>
          <p:cNvPr id="273" name="橢圓 272"/>
          <p:cNvSpPr/>
          <p:nvPr/>
        </p:nvSpPr>
        <p:spPr>
          <a:xfrm>
            <a:off x="7511499" y="2375447"/>
            <a:ext cx="1181437" cy="118143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橢圓 273"/>
          <p:cNvSpPr/>
          <p:nvPr/>
        </p:nvSpPr>
        <p:spPr>
          <a:xfrm>
            <a:off x="7816895" y="2670806"/>
            <a:ext cx="570644" cy="590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5" name="群組 274"/>
          <p:cNvGrpSpPr/>
          <p:nvPr/>
        </p:nvGrpSpPr>
        <p:grpSpPr>
          <a:xfrm>
            <a:off x="8735210" y="2743435"/>
            <a:ext cx="411611" cy="461665"/>
            <a:chOff x="3967701" y="4745233"/>
            <a:chExt cx="411611" cy="461665"/>
          </a:xfrm>
        </p:grpSpPr>
        <p:cxnSp>
          <p:nvCxnSpPr>
            <p:cNvPr id="276" name="直線單箭頭接點 275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文字方塊 276"/>
            <p:cNvSpPr txBox="1"/>
            <p:nvPr/>
          </p:nvSpPr>
          <p:spPr>
            <a:xfrm>
              <a:off x="4087244" y="4745233"/>
              <a:ext cx="292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r</a:t>
              </a:r>
              <a:endParaRPr lang="zh-TW" altLang="en-US" sz="2400" dirty="0"/>
            </a:p>
          </p:txBody>
        </p:sp>
      </p:grpSp>
      <p:grpSp>
        <p:nvGrpSpPr>
          <p:cNvPr id="278" name="群組 277"/>
          <p:cNvGrpSpPr/>
          <p:nvPr/>
        </p:nvGrpSpPr>
        <p:grpSpPr>
          <a:xfrm rot="3470284">
            <a:off x="8282447" y="3623462"/>
            <a:ext cx="546143" cy="279244"/>
            <a:chOff x="3967701" y="4876199"/>
            <a:chExt cx="546143" cy="279244"/>
          </a:xfrm>
        </p:grpSpPr>
        <p:cxnSp>
          <p:nvCxnSpPr>
            <p:cNvPr id="279" name="直線單箭頭接點 278"/>
            <p:cNvCxnSpPr/>
            <p:nvPr/>
          </p:nvCxnSpPr>
          <p:spPr>
            <a:xfrm flipH="1">
              <a:off x="3967701" y="5009322"/>
              <a:ext cx="1828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文字方塊 279"/>
            <p:cNvSpPr txBox="1"/>
            <p:nvPr/>
          </p:nvSpPr>
          <p:spPr>
            <a:xfrm rot="18129716">
              <a:off x="4143390" y="4784988"/>
              <a:ext cx="279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f</a:t>
              </a:r>
              <a:endParaRPr lang="zh-TW" altLang="en-US" sz="2400" dirty="0"/>
            </a:p>
          </p:txBody>
        </p:sp>
      </p:grpSp>
      <p:sp>
        <p:nvSpPr>
          <p:cNvPr id="281" name="文字方塊 280"/>
          <p:cNvSpPr txBox="1"/>
          <p:nvPr/>
        </p:nvSpPr>
        <p:spPr>
          <a:xfrm>
            <a:off x="7721010" y="311380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</a:t>
            </a:r>
            <a:endParaRPr lang="zh-TW" altLang="en-US" sz="2400" dirty="0"/>
          </a:p>
        </p:txBody>
      </p:sp>
      <p:sp>
        <p:nvSpPr>
          <p:cNvPr id="282" name="文字方塊 281"/>
          <p:cNvSpPr txBox="1"/>
          <p:nvPr/>
        </p:nvSpPr>
        <p:spPr>
          <a:xfrm>
            <a:off x="7522480" y="275557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</a:t>
            </a:r>
            <a:endParaRPr lang="zh-TW" altLang="en-US" sz="2400" dirty="0"/>
          </a:p>
        </p:txBody>
      </p:sp>
      <p:sp>
        <p:nvSpPr>
          <p:cNvPr id="289" name="文字方塊 288"/>
          <p:cNvSpPr txBox="1"/>
          <p:nvPr/>
        </p:nvSpPr>
        <p:spPr>
          <a:xfrm>
            <a:off x="7703497" y="23612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F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90" name="文字方塊 289"/>
          <p:cNvSpPr txBox="1"/>
          <p:nvPr/>
        </p:nvSpPr>
        <p:spPr>
          <a:xfrm>
            <a:off x="8174877" y="2376093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G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956604" y="5261317"/>
            <a:ext cx="7444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400" dirty="0" smtClean="0">
                <a:ea typeface="新細明體" charset="-120"/>
              </a:rPr>
              <a:t>Use integer variables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front</a:t>
            </a:r>
            <a:r>
              <a:rPr lang="en-US" altLang="zh-TW" sz="2400" dirty="0" smtClean="0">
                <a:ea typeface="新細明體" charset="-120"/>
              </a:rPr>
              <a:t>  (f) and </a:t>
            </a: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rear </a:t>
            </a:r>
            <a:r>
              <a:rPr lang="en-US" altLang="zh-TW" sz="2400" dirty="0" smtClean="0">
                <a:ea typeface="新細明體" charset="-120"/>
              </a:rPr>
              <a:t>(r)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front</a:t>
            </a:r>
            <a:r>
              <a:rPr lang="en-US" altLang="zh-TW" sz="2400" dirty="0" smtClean="0">
                <a:ea typeface="新細明體" charset="-120"/>
              </a:rPr>
              <a:t> is one position counterclockwise from first element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C00000"/>
                </a:solidFill>
                <a:ea typeface="新細明體" charset="-120"/>
              </a:rPr>
              <a:t>rear</a:t>
            </a:r>
            <a:r>
              <a:rPr lang="en-US" altLang="zh-TW" sz="2400" dirty="0" smtClean="0">
                <a:ea typeface="新細明體" charset="-120"/>
              </a:rPr>
              <a:t> gives position of last element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9075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Push An </a:t>
            </a:r>
            <a:r>
              <a:rPr lang="en-US" altLang="zh-TW" dirty="0" smtClean="0">
                <a:ea typeface="新細明體" charset="-120"/>
              </a:rPr>
              <a:t>Element (1/2)</a:t>
            </a:r>
            <a:endParaRPr lang="en-US" altLang="zh-TW" dirty="0">
              <a:ea typeface="新細明體" charset="-12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52804" y="3200400"/>
            <a:ext cx="4775204" cy="2590800"/>
            <a:chOff x="976" y="2016"/>
            <a:chExt cx="3008" cy="1632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392" y="2016"/>
              <a:ext cx="2256" cy="1632"/>
              <a:chOff x="1392" y="2016"/>
              <a:chExt cx="2256" cy="1632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392" y="2016"/>
                <a:ext cx="2256" cy="1632"/>
                <a:chOff x="1392" y="2016"/>
                <a:chExt cx="2256" cy="1632"/>
              </a:xfrm>
            </p:grpSpPr>
            <p:sp>
              <p:nvSpPr>
                <p:cNvPr id="36867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6868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6869" name="Line 5"/>
                <p:cNvSpPr>
                  <a:spLocks noChangeShapeType="1"/>
                </p:cNvSpPr>
                <p:nvPr/>
              </p:nvSpPr>
              <p:spPr bwMode="auto">
                <a:xfrm>
                  <a:off x="2400" y="21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6870" name="Line 6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6871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6872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6873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5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6874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6875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36876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36877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36878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36879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36880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33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 dirty="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36882" name="Rectangle 1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36883" name="Rectangle 19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36884" name="Rectangle 20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976" y="2478"/>
              <a:ext cx="896" cy="354"/>
              <a:chOff x="976" y="2478"/>
              <a:chExt cx="896" cy="354"/>
            </a:xfrm>
          </p:grpSpPr>
          <p:sp>
            <p:nvSpPr>
              <p:cNvPr id="36886" name="Rectangle 22"/>
              <p:cNvSpPr>
                <a:spLocks noChangeArrowheads="1"/>
              </p:cNvSpPr>
              <p:nvPr/>
            </p:nvSpPr>
            <p:spPr bwMode="auto">
              <a:xfrm>
                <a:off x="976" y="2478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36887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024" y="2400"/>
              <a:ext cx="960" cy="384"/>
              <a:chOff x="3024" y="2400"/>
              <a:chExt cx="960" cy="384"/>
            </a:xfrm>
          </p:grpSpPr>
          <p:sp>
            <p:nvSpPr>
              <p:cNvPr id="36889" name="Rectangle 25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C00000"/>
                    </a:solidFill>
                    <a:ea typeface="新細明體" charset="-120"/>
                  </a:rPr>
                  <a:t>rear</a:t>
                </a:r>
              </a:p>
            </p:txBody>
          </p:sp>
          <p:sp>
            <p:nvSpPr>
              <p:cNvPr id="36890" name="Line 26"/>
              <p:cNvSpPr>
                <a:spLocks noChangeShapeType="1"/>
              </p:cNvSpPr>
              <p:nvPr/>
            </p:nvSpPr>
            <p:spPr bwMode="auto">
              <a:xfrm flipH="1">
                <a:off x="3024" y="2592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685800" y="154862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ea typeface="新細明體" charset="-120"/>
              </a:rPr>
              <a:t>Move rear one clockwise.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3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Push An </a:t>
            </a:r>
            <a:r>
              <a:rPr lang="en-US" altLang="zh-TW" dirty="0" smtClean="0">
                <a:ea typeface="新細明體" charset="-120"/>
              </a:rPr>
              <a:t>Element (2/2)</a:t>
            </a:r>
            <a:endParaRPr lang="en-US" altLang="zh-TW" dirty="0">
              <a:ea typeface="新細明體" charset="-12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379800" y="3200400"/>
            <a:ext cx="4114800" cy="3433763"/>
            <a:chOff x="1056" y="2016"/>
            <a:chExt cx="2592" cy="2163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1392" y="2016"/>
              <a:ext cx="2256" cy="1632"/>
              <a:chOff x="1392" y="2016"/>
              <a:chExt cx="2256" cy="1632"/>
            </a:xfrm>
          </p:grpSpPr>
          <p:sp>
            <p:nvSpPr>
              <p:cNvPr id="37892" name="Oval 4"/>
              <p:cNvSpPr>
                <a:spLocks noChangeArrowheads="1"/>
              </p:cNvSpPr>
              <p:nvPr/>
            </p:nvSpPr>
            <p:spPr bwMode="auto">
              <a:xfrm>
                <a:off x="1732" y="2164"/>
                <a:ext cx="1384" cy="1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3" name="Oval 5"/>
              <p:cNvSpPr>
                <a:spLocks noChangeArrowheads="1"/>
              </p:cNvSpPr>
              <p:nvPr/>
            </p:nvSpPr>
            <p:spPr bwMode="auto">
              <a:xfrm>
                <a:off x="2116" y="25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7894" name="Line 6"/>
              <p:cNvSpPr>
                <a:spLocks noChangeShapeType="1"/>
              </p:cNvSpPr>
              <p:nvPr/>
            </p:nvSpPr>
            <p:spPr bwMode="auto">
              <a:xfrm>
                <a:off x="2400" y="21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895" name="Line 7"/>
              <p:cNvSpPr>
                <a:spLocks noChangeShapeType="1"/>
              </p:cNvSpPr>
              <p:nvPr/>
            </p:nvSpPr>
            <p:spPr bwMode="auto">
              <a:xfrm>
                <a:off x="2400" y="32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896" name="Line 8"/>
              <p:cNvSpPr>
                <a:spLocks noChangeShapeType="1"/>
              </p:cNvSpPr>
              <p:nvPr/>
            </p:nvSpPr>
            <p:spPr bwMode="auto">
              <a:xfrm>
                <a:off x="1824" y="24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897" name="Line 9"/>
              <p:cNvSpPr>
                <a:spLocks noChangeShapeType="1"/>
              </p:cNvSpPr>
              <p:nvPr/>
            </p:nvSpPr>
            <p:spPr bwMode="auto">
              <a:xfrm flipH="1">
                <a:off x="1824" y="30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898" name="Line 10"/>
              <p:cNvSpPr>
                <a:spLocks noChangeShapeType="1"/>
              </p:cNvSpPr>
              <p:nvPr/>
            </p:nvSpPr>
            <p:spPr bwMode="auto">
              <a:xfrm flipV="1">
                <a:off x="2688" y="25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899" name="Line 11"/>
              <p:cNvSpPr>
                <a:spLocks noChangeShapeType="1"/>
              </p:cNvSpPr>
              <p:nvPr/>
            </p:nvSpPr>
            <p:spPr bwMode="auto">
              <a:xfrm>
                <a:off x="2688" y="30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900" name="Rectangle 12"/>
              <p:cNvSpPr>
                <a:spLocks noChangeArrowheads="1"/>
              </p:cNvSpPr>
              <p:nvPr/>
            </p:nvSpPr>
            <p:spPr bwMode="auto">
              <a:xfrm>
                <a:off x="1680" y="336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[0]</a:t>
                </a:r>
              </a:p>
            </p:txBody>
          </p:sp>
          <p:sp>
            <p:nvSpPr>
              <p:cNvPr id="37901" name="Rectangle 13"/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[1]</a:t>
                </a:r>
              </a:p>
            </p:txBody>
          </p:sp>
          <p:sp>
            <p:nvSpPr>
              <p:cNvPr id="37902" name="Rectangle 14"/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[2]</a:t>
                </a:r>
              </a:p>
            </p:txBody>
          </p:sp>
          <p:sp>
            <p:nvSpPr>
              <p:cNvPr id="37903" name="Rectangle 15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[3]</a:t>
                </a:r>
              </a:p>
            </p:txBody>
          </p:sp>
          <p:sp>
            <p:nvSpPr>
              <p:cNvPr id="37904" name="Rectangle 16"/>
              <p:cNvSpPr>
                <a:spLocks noChangeArrowheads="1"/>
              </p:cNvSpPr>
              <p:nvPr/>
            </p:nvSpPr>
            <p:spPr bwMode="auto">
              <a:xfrm>
                <a:off x="3120" y="278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[4]</a:t>
                </a:r>
              </a:p>
            </p:txBody>
          </p:sp>
          <p:sp>
            <p:nvSpPr>
              <p:cNvPr id="37905" name="Rectangle 17"/>
              <p:cNvSpPr>
                <a:spLocks noChangeArrowheads="1"/>
              </p:cNvSpPr>
              <p:nvPr/>
            </p:nvSpPr>
            <p:spPr bwMode="auto">
              <a:xfrm>
                <a:off x="2784" y="336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[5]</a:t>
                </a:r>
              </a:p>
            </p:txBody>
          </p:sp>
        </p:grpSp>
        <p:sp>
          <p:nvSpPr>
            <p:cNvPr id="37907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2784" y="273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056" y="2496"/>
              <a:ext cx="816" cy="336"/>
              <a:chOff x="1056" y="2496"/>
              <a:chExt cx="816" cy="336"/>
            </a:xfrm>
          </p:grpSpPr>
          <p:sp>
            <p:nvSpPr>
              <p:cNvPr id="37910" name="Rectangle 22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37911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96" y="3360"/>
              <a:ext cx="576" cy="819"/>
              <a:chOff x="2496" y="3360"/>
              <a:chExt cx="576" cy="819"/>
            </a:xfrm>
          </p:grpSpPr>
          <p:sp>
            <p:nvSpPr>
              <p:cNvPr id="37913" name="Rectangle 25"/>
              <p:cNvSpPr>
                <a:spLocks noChangeArrowheads="1"/>
              </p:cNvSpPr>
              <p:nvPr/>
            </p:nvSpPr>
            <p:spPr bwMode="auto">
              <a:xfrm>
                <a:off x="2496" y="3888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C00000"/>
                    </a:solidFill>
                    <a:ea typeface="新細明體" charset="-120"/>
                  </a:rPr>
                  <a:t>rear</a:t>
                </a:r>
              </a:p>
            </p:txBody>
          </p:sp>
          <p:sp>
            <p:nvSpPr>
              <p:cNvPr id="37914" name="Line 26"/>
              <p:cNvSpPr>
                <a:spLocks noChangeShapeType="1"/>
              </p:cNvSpPr>
              <p:nvPr/>
            </p:nvSpPr>
            <p:spPr bwMode="auto">
              <a:xfrm flipV="1">
                <a:off x="2688" y="3360"/>
                <a:ext cx="0" cy="576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685800" y="208202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ea typeface="新細明體" charset="-120"/>
              </a:rPr>
              <a:t>Then put into queue[rear].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810000" y="510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>
                <a:solidFill>
                  <a:schemeClr val="tx1"/>
                </a:solidFill>
                <a:ea typeface="新細明體" charset="-120"/>
              </a:rPr>
              <a:t>D</a:t>
            </a: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685800" y="154862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ea typeface="新細明體" charset="-120"/>
              </a:rPr>
              <a:t>Move rear one clockwise.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7" grpId="0" build="p" autoUpdateAnimBg="0"/>
      <p:bldP spid="37918" grpId="0" build="p" autoUpdateAnimBg="0"/>
      <p:bldP spid="31" grpId="0" build="p" bldLvl="2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Pop An </a:t>
            </a:r>
            <a:r>
              <a:rPr lang="en-US" altLang="zh-TW" dirty="0" smtClean="0">
                <a:ea typeface="新細明體" charset="-120"/>
              </a:rPr>
              <a:t>Element (1/2)</a:t>
            </a:r>
            <a:endParaRPr lang="en-US" altLang="zh-TW" dirty="0">
              <a:ea typeface="新細明體" charset="-120"/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238517" y="3200400"/>
            <a:ext cx="4789492" cy="2590800"/>
            <a:chOff x="967" y="2016"/>
            <a:chExt cx="3017" cy="1632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392" y="2016"/>
              <a:ext cx="2256" cy="1632"/>
              <a:chOff x="1392" y="2016"/>
              <a:chExt cx="2256" cy="1632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392" y="2016"/>
                <a:ext cx="2256" cy="1632"/>
                <a:chOff x="1392" y="2016"/>
                <a:chExt cx="2256" cy="1632"/>
              </a:xfrm>
            </p:grpSpPr>
            <p:sp>
              <p:nvSpPr>
                <p:cNvPr id="38915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8916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8917" name="Line 5"/>
                <p:cNvSpPr>
                  <a:spLocks noChangeShapeType="1"/>
                </p:cNvSpPr>
                <p:nvPr/>
              </p:nvSpPr>
              <p:spPr bwMode="auto">
                <a:xfrm>
                  <a:off x="2400" y="21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18" name="Line 6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19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2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2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5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22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892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389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389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38926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38927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38928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33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38930" name="Rectangle 1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38931" name="Rectangle 19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38932" name="Rectangle 20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967" y="2478"/>
              <a:ext cx="905" cy="354"/>
              <a:chOff x="967" y="2478"/>
              <a:chExt cx="905" cy="354"/>
            </a:xfrm>
          </p:grpSpPr>
          <p:sp>
            <p:nvSpPr>
              <p:cNvPr id="38934" name="Rectangle 22"/>
              <p:cNvSpPr>
                <a:spLocks noChangeArrowheads="1"/>
              </p:cNvSpPr>
              <p:nvPr/>
            </p:nvSpPr>
            <p:spPr bwMode="auto">
              <a:xfrm>
                <a:off x="967" y="2478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38935" name="Line 23"/>
              <p:cNvSpPr>
                <a:spLocks noChangeShapeType="1"/>
              </p:cNvSpPr>
              <p:nvPr/>
            </p:nvSpPr>
            <p:spPr bwMode="auto">
              <a:xfrm>
                <a:off x="1488" y="2640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3024" y="2400"/>
              <a:ext cx="960" cy="384"/>
              <a:chOff x="3024" y="2400"/>
              <a:chExt cx="960" cy="384"/>
            </a:xfrm>
          </p:grpSpPr>
          <p:sp>
            <p:nvSpPr>
              <p:cNvPr id="38937" name="Rectangle 25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C00000"/>
                    </a:solidFill>
                    <a:ea typeface="新細明體" charset="-120"/>
                  </a:rPr>
                  <a:t>rear</a:t>
                </a:r>
              </a:p>
            </p:txBody>
          </p:sp>
          <p:sp>
            <p:nvSpPr>
              <p:cNvPr id="38938" name="Line 26"/>
              <p:cNvSpPr>
                <a:spLocks noChangeShapeType="1"/>
              </p:cNvSpPr>
              <p:nvPr/>
            </p:nvSpPr>
            <p:spPr bwMode="auto">
              <a:xfrm flipH="1">
                <a:off x="3024" y="2592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685800" y="1562692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Move </a:t>
            </a:r>
            <a:r>
              <a:rPr lang="en-US" altLang="zh-TW" sz="2800" dirty="0">
                <a:solidFill>
                  <a:schemeClr val="hlink"/>
                </a:solidFill>
                <a:ea typeface="新細明體" charset="-120"/>
              </a:rPr>
              <a:t>front </a:t>
            </a:r>
            <a:r>
              <a:rPr lang="en-US" altLang="zh-TW" sz="2800" dirty="0">
                <a:ea typeface="新細明體" charset="-120"/>
              </a:rPr>
              <a:t>one clockwise</a:t>
            </a:r>
            <a:r>
              <a:rPr lang="en-US" altLang="zh-TW" sz="2800" dirty="0">
                <a:solidFill>
                  <a:schemeClr val="bg2"/>
                </a:solidFill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1" grpId="0" build="p" bldLvl="2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Pop An </a:t>
            </a:r>
            <a:r>
              <a:rPr lang="en-US" altLang="zh-TW" dirty="0" smtClean="0">
                <a:ea typeface="新細明體" charset="-120"/>
              </a:rPr>
              <a:t>Element (2/2)</a:t>
            </a:r>
            <a:endParaRPr lang="en-US" altLang="zh-TW" dirty="0">
              <a:ea typeface="新細明體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2390917" y="3200400"/>
            <a:ext cx="4623015" cy="2590800"/>
            <a:chOff x="1968877" y="3200400"/>
            <a:chExt cx="4623015" cy="2590800"/>
          </a:xfrm>
        </p:grpSpPr>
        <p:grpSp>
          <p:nvGrpSpPr>
            <p:cNvPr id="2" name="Group 21"/>
            <p:cNvGrpSpPr>
              <a:grpSpLocks/>
            </p:cNvGrpSpPr>
            <p:nvPr/>
          </p:nvGrpSpPr>
          <p:grpSpPr bwMode="auto">
            <a:xfrm>
              <a:off x="2491160" y="3200400"/>
              <a:ext cx="3581400" cy="2590800"/>
              <a:chOff x="1392" y="2016"/>
              <a:chExt cx="2256" cy="1632"/>
            </a:xfrm>
          </p:grpSpPr>
          <p:grpSp>
            <p:nvGrpSpPr>
              <p:cNvPr id="3" name="Group 17"/>
              <p:cNvGrpSpPr>
                <a:grpSpLocks/>
              </p:cNvGrpSpPr>
              <p:nvPr/>
            </p:nvGrpSpPr>
            <p:grpSpPr bwMode="auto">
              <a:xfrm>
                <a:off x="1392" y="2016"/>
                <a:ext cx="2256" cy="1632"/>
                <a:chOff x="1392" y="2016"/>
                <a:chExt cx="2256" cy="1632"/>
              </a:xfrm>
            </p:grpSpPr>
            <p:sp>
              <p:nvSpPr>
                <p:cNvPr id="39939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2164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9940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5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39941" name="Line 5"/>
                <p:cNvSpPr>
                  <a:spLocks noChangeShapeType="1"/>
                </p:cNvSpPr>
                <p:nvPr/>
              </p:nvSpPr>
              <p:spPr bwMode="auto">
                <a:xfrm>
                  <a:off x="2400" y="21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42" name="Line 6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43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4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44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30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45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5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46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39947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33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399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7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39949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39950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20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39951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7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39952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33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39954" name="Rectangle 18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39955" name="Rectangle 19"/>
              <p:cNvSpPr>
                <a:spLocks noChangeArrowheads="1"/>
              </p:cNvSpPr>
              <p:nvPr/>
            </p:nvSpPr>
            <p:spPr bwMode="auto">
              <a:xfrm>
                <a:off x="2544" y="2304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39956" name="Rectangle 20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968877" y="3324231"/>
              <a:ext cx="1436692" cy="561976"/>
              <a:chOff x="1063" y="2094"/>
              <a:chExt cx="905" cy="354"/>
            </a:xfrm>
          </p:grpSpPr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1063" y="2094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39959" name="Line 23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5067892" y="3810000"/>
              <a:ext cx="1524000" cy="609600"/>
              <a:chOff x="3024" y="2400"/>
              <a:chExt cx="960" cy="384"/>
            </a:xfrm>
          </p:grpSpPr>
          <p:sp>
            <p:nvSpPr>
              <p:cNvPr id="39961" name="Rectangle 25"/>
              <p:cNvSpPr>
                <a:spLocks noChangeArrowheads="1"/>
              </p:cNvSpPr>
              <p:nvPr/>
            </p:nvSpPr>
            <p:spPr bwMode="auto">
              <a:xfrm>
                <a:off x="3408" y="2400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C00000"/>
                    </a:solidFill>
                    <a:ea typeface="新細明體" charset="-120"/>
                  </a:rPr>
                  <a:t>rear</a:t>
                </a:r>
              </a:p>
            </p:txBody>
          </p:sp>
          <p:sp>
            <p:nvSpPr>
              <p:cNvPr id="39962" name="Line 26"/>
              <p:cNvSpPr>
                <a:spLocks noChangeShapeType="1"/>
              </p:cNvSpPr>
              <p:nvPr/>
            </p:nvSpPr>
            <p:spPr bwMode="auto">
              <a:xfrm flipH="1">
                <a:off x="3024" y="2592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685800" y="154862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Move </a:t>
            </a:r>
            <a:r>
              <a:rPr lang="en-US" altLang="zh-TW" sz="2800" dirty="0">
                <a:solidFill>
                  <a:schemeClr val="hlink"/>
                </a:solidFill>
                <a:ea typeface="新細明體" charset="-120"/>
              </a:rPr>
              <a:t>front </a:t>
            </a:r>
            <a:r>
              <a:rPr lang="en-US" altLang="zh-TW" sz="2800" dirty="0">
                <a:ea typeface="新細明體" charset="-120"/>
              </a:rPr>
              <a:t>one clockwise.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685800" y="2158224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solidFill>
                  <a:schemeClr val="tx1"/>
                </a:solidFill>
                <a:ea typeface="新細明體" charset="-120"/>
              </a:rPr>
              <a:t>Then extract from </a:t>
            </a:r>
            <a:r>
              <a:rPr lang="en-US" altLang="zh-TW" sz="2800" dirty="0">
                <a:solidFill>
                  <a:schemeClr val="hlink"/>
                </a:solidFill>
                <a:ea typeface="新細明體" charset="-120"/>
              </a:rPr>
              <a:t>queue[front]</a:t>
            </a:r>
            <a:r>
              <a:rPr lang="en-US" altLang="zh-TW" sz="2800" dirty="0">
                <a:solidFill>
                  <a:schemeClr val="bg2"/>
                </a:solidFill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5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ea typeface="新細明體" charset="-120"/>
              </a:rPr>
              <a:t>Moving rear Clockwise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301306" y="2815888"/>
            <a:ext cx="4518028" cy="2590800"/>
            <a:chOff x="1042" y="1632"/>
            <a:chExt cx="2846" cy="1632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392" y="1632"/>
              <a:ext cx="2256" cy="1632"/>
              <a:chOff x="1392" y="1632"/>
              <a:chExt cx="2256" cy="1632"/>
            </a:xfrm>
          </p:grpSpPr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1392" y="1632"/>
                <a:ext cx="2256" cy="1632"/>
                <a:chOff x="1392" y="1632"/>
                <a:chExt cx="2256" cy="1632"/>
              </a:xfrm>
            </p:grpSpPr>
            <p:sp>
              <p:nvSpPr>
                <p:cNvPr id="40963" name="Oval 3"/>
                <p:cNvSpPr>
                  <a:spLocks noChangeArrowheads="1"/>
                </p:cNvSpPr>
                <p:nvPr/>
              </p:nvSpPr>
              <p:spPr bwMode="auto">
                <a:xfrm>
                  <a:off x="1732" y="1780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0964" name="Oval 4"/>
                <p:cNvSpPr>
                  <a:spLocks noChangeArrowheads="1"/>
                </p:cNvSpPr>
                <p:nvPr/>
              </p:nvSpPr>
              <p:spPr bwMode="auto">
                <a:xfrm>
                  <a:off x="2116" y="2212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0965" name="Line 5"/>
                <p:cNvSpPr>
                  <a:spLocks noChangeShapeType="1"/>
                </p:cNvSpPr>
                <p:nvPr/>
              </p:nvSpPr>
              <p:spPr bwMode="auto">
                <a:xfrm>
                  <a:off x="2400" y="1776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66" name="Line 6"/>
                <p:cNvSpPr>
                  <a:spLocks noChangeShapeType="1"/>
                </p:cNvSpPr>
                <p:nvPr/>
              </p:nvSpPr>
              <p:spPr bwMode="auto">
                <a:xfrm>
                  <a:off x="2400" y="2832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67" name="Line 7"/>
                <p:cNvSpPr>
                  <a:spLocks noChangeShapeType="1"/>
                </p:cNvSpPr>
                <p:nvPr/>
              </p:nvSpPr>
              <p:spPr bwMode="auto">
                <a:xfrm>
                  <a:off x="1824" y="2112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68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824" y="2640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6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688" y="2160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70" name="Line 10"/>
                <p:cNvSpPr>
                  <a:spLocks noChangeShapeType="1"/>
                </p:cNvSpPr>
                <p:nvPr/>
              </p:nvSpPr>
              <p:spPr bwMode="auto">
                <a:xfrm>
                  <a:off x="2688" y="2688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0971" name="Rectangle 11"/>
                <p:cNvSpPr>
                  <a:spLocks noChangeArrowheads="1"/>
                </p:cNvSpPr>
                <p:nvPr/>
              </p:nvSpPr>
              <p:spPr bwMode="auto">
                <a:xfrm>
                  <a:off x="1680" y="297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40972" name="Rectangle 12"/>
                <p:cNvSpPr>
                  <a:spLocks noChangeArrowheads="1"/>
                </p:cNvSpPr>
                <p:nvPr/>
              </p:nvSpPr>
              <p:spPr bwMode="auto">
                <a:xfrm>
                  <a:off x="1392" y="240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40973" name="Rectangle 13"/>
                <p:cNvSpPr>
                  <a:spLocks noChangeArrowheads="1"/>
                </p:cNvSpPr>
                <p:nvPr/>
              </p:nvSpPr>
              <p:spPr bwMode="auto">
                <a:xfrm>
                  <a:off x="1728" y="1632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40974" name="Rectangle 14"/>
                <p:cNvSpPr>
                  <a:spLocks noChangeArrowheads="1"/>
                </p:cNvSpPr>
                <p:nvPr/>
              </p:nvSpPr>
              <p:spPr bwMode="auto">
                <a:xfrm>
                  <a:off x="2784" y="1632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40975" name="Rectangle 15"/>
                <p:cNvSpPr>
                  <a:spLocks noChangeArrowheads="1"/>
                </p:cNvSpPr>
                <p:nvPr/>
              </p:nvSpPr>
              <p:spPr bwMode="auto">
                <a:xfrm>
                  <a:off x="3120" y="240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40976" name="Rectangle 16"/>
                <p:cNvSpPr>
                  <a:spLocks noChangeArrowheads="1"/>
                </p:cNvSpPr>
                <p:nvPr/>
              </p:nvSpPr>
              <p:spPr bwMode="auto">
                <a:xfrm>
                  <a:off x="2784" y="297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40978" name="Rectangle 18"/>
              <p:cNvSpPr>
                <a:spLocks noChangeArrowheads="1"/>
              </p:cNvSpPr>
              <p:nvPr/>
            </p:nvSpPr>
            <p:spPr bwMode="auto">
              <a:xfrm>
                <a:off x="2016" y="192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40979" name="Rectangle 19"/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40980" name="Rectangle 20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1042" y="2046"/>
              <a:ext cx="878" cy="354"/>
              <a:chOff x="1042" y="2046"/>
              <a:chExt cx="878" cy="354"/>
            </a:xfrm>
          </p:grpSpPr>
          <p:sp>
            <p:nvSpPr>
              <p:cNvPr id="40982" name="Rectangle 22"/>
              <p:cNvSpPr>
                <a:spLocks noChangeArrowheads="1"/>
              </p:cNvSpPr>
              <p:nvPr/>
            </p:nvSpPr>
            <p:spPr bwMode="auto">
              <a:xfrm>
                <a:off x="1042" y="2046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40983" name="Line 23"/>
              <p:cNvSpPr>
                <a:spLocks noChangeShapeType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928" y="2016"/>
              <a:ext cx="960" cy="384"/>
              <a:chOff x="2928" y="2016"/>
              <a:chExt cx="960" cy="384"/>
            </a:xfrm>
          </p:grpSpPr>
          <p:sp>
            <p:nvSpPr>
              <p:cNvPr id="40985" name="Rectangle 25"/>
              <p:cNvSpPr>
                <a:spLocks noChangeArrowheads="1"/>
              </p:cNvSpPr>
              <p:nvPr/>
            </p:nvSpPr>
            <p:spPr bwMode="auto">
              <a:xfrm>
                <a:off x="3312" y="2016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C00000"/>
                    </a:solidFill>
                    <a:ea typeface="新細明體" charset="-120"/>
                  </a:rPr>
                  <a:t>rear</a:t>
                </a:r>
              </a:p>
            </p:txBody>
          </p:sp>
          <p:sp>
            <p:nvSpPr>
              <p:cNvPr id="40986" name="Line 26"/>
              <p:cNvSpPr>
                <a:spLocks noChangeShapeType="1"/>
              </p:cNvSpPr>
              <p:nvPr/>
            </p:nvSpPr>
            <p:spPr bwMode="auto">
              <a:xfrm flipH="1">
                <a:off x="2928" y="2208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587324" y="14923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ea typeface="新細明體" charset="-120"/>
              </a:rPr>
              <a:t>rear++;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ea typeface="新細明體" charset="-120"/>
              </a:rPr>
              <a:t>   </a:t>
            </a:r>
            <a:r>
              <a:rPr lang="en-US" altLang="zh-TW" sz="2800" dirty="0" smtClean="0">
                <a:ea typeface="新細明體" charset="-120"/>
              </a:rPr>
              <a:t>  if </a:t>
            </a:r>
            <a:r>
              <a:rPr lang="en-US" altLang="zh-TW" sz="2800" dirty="0">
                <a:ea typeface="新細明體" charset="-120"/>
              </a:rPr>
              <a:t>(rear = = capacity) rear = 0;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457200" y="58674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ea typeface="新細明體" charset="-120"/>
              </a:rPr>
              <a:t>rear = (rear + 1) % capacity;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8" grpId="0" build="p" autoUpdateAnimBg="0"/>
      <p:bldP spid="4098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Template Function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4720492" y="1589942"/>
            <a:ext cx="4169996" cy="3927458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template</a:t>
            </a:r>
            <a:r>
              <a:rPr lang="en-US" altLang="zh-TW"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&lt;</a:t>
            </a:r>
            <a:r>
              <a:rPr lang="en-US" altLang="zh-TW" sz="20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class </a:t>
            </a: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cs typeface="Times New Roman" panose="02020603050405020304" pitchFamily="18" charset="0"/>
              </a:rPr>
              <a:t>void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cs typeface="Times New Roman" panose="02020603050405020304" pitchFamily="18" charset="0"/>
              </a:rPr>
              <a:t>SelectionSort</a:t>
            </a:r>
            <a:r>
              <a:rPr lang="en-US" altLang="zh-TW" sz="2000" dirty="0"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(</a:t>
            </a:r>
            <a:r>
              <a:rPr lang="en-US" altLang="zh-TW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*a , </a:t>
            </a:r>
            <a:r>
              <a:rPr lang="en-US" altLang="zh-TW" sz="2000" b="1" dirty="0" err="1">
                <a:cs typeface="Times New Roman" panose="02020603050405020304" pitchFamily="18" charset="0"/>
              </a:rPr>
              <a:t>const</a:t>
            </a:r>
            <a:r>
              <a:rPr lang="en-US" altLang="zh-TW" sz="2000" dirty="0"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n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{</a:t>
            </a:r>
            <a:endParaRPr lang="zh-TW" alt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for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(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 = 0 ;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 &lt; n ;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++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{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j =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for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( </a:t>
            </a:r>
            <a:r>
              <a:rPr lang="en-US" altLang="zh-TW" sz="2000" b="1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j </a:t>
            </a:r>
            <a:r>
              <a:rPr lang="en-US" altLang="zh-TW" sz="2000" dirty="0">
                <a:cs typeface="Times New Roman" panose="02020603050405020304" pitchFamily="18" charset="0"/>
              </a:rPr>
              <a:t>=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 + 1 ;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j </a:t>
            </a:r>
            <a:r>
              <a:rPr lang="en-US" altLang="zh-TW" sz="2000" dirty="0">
                <a:cs typeface="Times New Roman" panose="02020603050405020304" pitchFamily="18" charset="0"/>
              </a:rPr>
              <a:t>&lt; n ;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j++ </a:t>
            </a:r>
            <a:r>
              <a:rPr lang="en-US" altLang="zh-TW" sz="20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if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(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a[j] </a:t>
            </a:r>
            <a:r>
              <a:rPr lang="en-US" altLang="zh-TW" sz="2000" dirty="0">
                <a:cs typeface="Times New Roman" panose="02020603050405020304" pitchFamily="18" charset="0"/>
              </a:rPr>
              <a:t>&lt;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a[k] </a:t>
            </a:r>
            <a:r>
              <a:rPr lang="en-US" altLang="zh-TW" sz="2000" dirty="0">
                <a:cs typeface="Times New Roman" panose="02020603050405020304" pitchFamily="18" charset="0"/>
              </a:rPr>
              <a:t>)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k </a:t>
            </a:r>
            <a:r>
              <a:rPr lang="en-US" altLang="zh-TW" sz="2000" dirty="0">
                <a:cs typeface="Times New Roman" panose="02020603050405020304" pitchFamily="18" charset="0"/>
              </a:rPr>
              <a:t>=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j;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        </a:t>
            </a:r>
            <a:r>
              <a:rPr lang="en-US" altLang="zh-TW" sz="2000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swap </a:t>
            </a:r>
            <a:r>
              <a:rPr lang="en-US" altLang="zh-TW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( a[</a:t>
            </a:r>
            <a:r>
              <a:rPr lang="en-US" altLang="zh-TW" sz="20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], </a:t>
            </a:r>
            <a:r>
              <a:rPr lang="en-US" altLang="zh-TW" sz="2000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a[k] </a:t>
            </a:r>
            <a:r>
              <a:rPr lang="en-US" altLang="zh-TW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}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err="1" smtClean="0">
                <a:cs typeface="Times New Roman" panose="02020603050405020304" pitchFamily="18" charset="0"/>
              </a:rPr>
              <a:t>SelectionSort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(a, 5); //invoking</a:t>
            </a:r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96985" y="1589941"/>
            <a:ext cx="4321908" cy="3927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b="1" dirty="0" smtClean="0">
                <a:cs typeface="Times New Roman" panose="02020603050405020304" pitchFamily="18" charset="0"/>
              </a:rPr>
              <a:t>void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SelectionSort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(</a:t>
            </a:r>
            <a:r>
              <a:rPr lang="en-US" altLang="zh-TW" sz="2000" b="1" dirty="0" err="1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*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a , 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const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n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{</a:t>
            </a:r>
            <a:endParaRPr lang="zh-TW" altLang="en-US" sz="20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for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(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= 0 ; 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&lt; n ; 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++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k = 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for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( 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j = 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+ 1 ; j &lt; n ; j++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if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( a[j] &lt; a[k] ) k =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        swap ( a[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], a[k]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}</a:t>
            </a:r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525107" y="3116141"/>
            <a:ext cx="265723" cy="42423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53996" y="5582933"/>
            <a:ext cx="853649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template &lt;</a:t>
            </a:r>
            <a:r>
              <a:rPr lang="en-US" altLang="zh-TW" sz="2000" dirty="0">
                <a:solidFill>
                  <a:srgbClr val="C00000"/>
                </a:solidFill>
              </a:rPr>
              <a:t>class</a:t>
            </a:r>
            <a:r>
              <a:rPr lang="en-US" altLang="zh-TW" sz="2000" dirty="0"/>
              <a:t> T&gt; is identical to template &lt;</a:t>
            </a:r>
            <a:r>
              <a:rPr lang="en-US" altLang="zh-TW" sz="2000" dirty="0" err="1">
                <a:solidFill>
                  <a:srgbClr val="C00000"/>
                </a:solidFill>
              </a:rPr>
              <a:t>typename</a:t>
            </a:r>
            <a:r>
              <a:rPr lang="en-US" altLang="zh-TW" sz="2000" dirty="0"/>
              <a:t> 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It is a convention to use "T</a:t>
            </a:r>
            <a:r>
              <a:rPr lang="en-US" altLang="zh-TW" sz="2000" dirty="0" smtClean="0"/>
              <a:t>", but one can use any other name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6396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Empty That </a:t>
            </a:r>
            <a:r>
              <a:rPr lang="en-US" altLang="zh-TW" dirty="0" smtClean="0">
                <a:ea typeface="新細明體" charset="-120"/>
              </a:rPr>
              <a:t>Queue (1/4)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70000" lnSpcReduction="20000"/>
          </a:bodyPr>
          <a:lstStyle/>
          <a:p>
            <a:endParaRPr lang="zh-TW" altLang="zh-TW" dirty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119805" y="1914392"/>
            <a:ext cx="4502153" cy="2590800"/>
            <a:chOff x="1291" y="816"/>
            <a:chExt cx="2836" cy="1632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632" y="816"/>
              <a:ext cx="2256" cy="1632"/>
              <a:chOff x="1632" y="816"/>
              <a:chExt cx="2256" cy="1632"/>
            </a:xfrm>
          </p:grpSpPr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41988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1989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1990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991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992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99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99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995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19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41997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41998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41999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42000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42001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42003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42004" name="Rectangle 20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42005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3167" y="1344"/>
              <a:ext cx="960" cy="384"/>
              <a:chOff x="3167" y="1344"/>
              <a:chExt cx="960" cy="384"/>
            </a:xfrm>
          </p:grpSpPr>
          <p:sp>
            <p:nvSpPr>
              <p:cNvPr id="42007" name="Rectangle 23"/>
              <p:cNvSpPr>
                <a:spLocks noChangeArrowheads="1"/>
              </p:cNvSpPr>
              <p:nvPr/>
            </p:nvSpPr>
            <p:spPr bwMode="auto">
              <a:xfrm>
                <a:off x="3551" y="1344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42008" name="Line 24"/>
              <p:cNvSpPr>
                <a:spLocks noChangeShapeType="1"/>
              </p:cNvSpPr>
              <p:nvPr/>
            </p:nvSpPr>
            <p:spPr bwMode="auto">
              <a:xfrm flipH="1">
                <a:off x="3167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291" y="1156"/>
              <a:ext cx="869" cy="380"/>
              <a:chOff x="1291" y="1156"/>
              <a:chExt cx="869" cy="380"/>
            </a:xfrm>
          </p:grpSpPr>
          <p:sp>
            <p:nvSpPr>
              <p:cNvPr id="42010" name="Rectangle 26"/>
              <p:cNvSpPr>
                <a:spLocks noChangeArrowheads="1"/>
              </p:cNvSpPr>
              <p:nvPr/>
            </p:nvSpPr>
            <p:spPr bwMode="auto">
              <a:xfrm>
                <a:off x="1291" y="1156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C00000"/>
                    </a:solidFill>
                    <a:ea typeface="新細明體" charset="-120"/>
                  </a:rPr>
                  <a:t> rear</a:t>
                </a:r>
              </a:p>
            </p:txBody>
          </p:sp>
          <p:sp>
            <p:nvSpPr>
              <p:cNvPr id="42011" name="Line 27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Empty That </a:t>
            </a:r>
            <a:r>
              <a:rPr lang="en-US" altLang="zh-TW" dirty="0" smtClean="0">
                <a:ea typeface="新細明體" charset="-120"/>
              </a:rPr>
              <a:t>Queue (2/4)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70000" lnSpcReduction="20000"/>
          </a:bodyPr>
          <a:lstStyle/>
          <a:p>
            <a:endParaRPr lang="zh-TW" altLang="zh-TW"/>
          </a:p>
        </p:txBody>
      </p:sp>
      <p:grpSp>
        <p:nvGrpSpPr>
          <p:cNvPr id="28" name="群組 27"/>
          <p:cNvGrpSpPr/>
          <p:nvPr/>
        </p:nvGrpSpPr>
        <p:grpSpPr>
          <a:xfrm>
            <a:off x="2148379" y="1914392"/>
            <a:ext cx="4094161" cy="3357907"/>
            <a:chOff x="2078039" y="1295400"/>
            <a:chExt cx="4094161" cy="3357907"/>
          </a:xfrm>
        </p:grpSpPr>
        <p:grpSp>
          <p:nvGrpSpPr>
            <p:cNvPr id="2" name="Group 22"/>
            <p:cNvGrpSpPr>
              <a:grpSpLocks/>
            </p:cNvGrpSpPr>
            <p:nvPr/>
          </p:nvGrpSpPr>
          <p:grpSpPr bwMode="auto">
            <a:xfrm>
              <a:off x="2590800" y="1295400"/>
              <a:ext cx="3581400" cy="2590800"/>
              <a:chOff x="1632" y="816"/>
              <a:chExt cx="2256" cy="1632"/>
            </a:xfrm>
          </p:grpSpPr>
          <p:grpSp>
            <p:nvGrpSpPr>
              <p:cNvPr id="3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43012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3013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3014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15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16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1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1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19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30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43021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43022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43023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43024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43025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43027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3028" name="Rectangle 20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43029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4341813" y="4191000"/>
              <a:ext cx="91440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0000CC"/>
                  </a:solidFill>
                  <a:ea typeface="新細明體" charset="-120"/>
                </a:rPr>
                <a:t>front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078039" y="1849442"/>
              <a:ext cx="1350964" cy="588964"/>
              <a:chOff x="1309" y="1165"/>
              <a:chExt cx="851" cy="371"/>
            </a:xfrm>
          </p:grpSpPr>
          <p:sp>
            <p:nvSpPr>
              <p:cNvPr id="43032" name="Rectangle 24"/>
              <p:cNvSpPr>
                <a:spLocks noChangeArrowheads="1"/>
              </p:cNvSpPr>
              <p:nvPr/>
            </p:nvSpPr>
            <p:spPr bwMode="auto">
              <a:xfrm>
                <a:off x="1309" y="1165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C00000"/>
                    </a:solidFill>
                    <a:ea typeface="新細明體" charset="-120"/>
                  </a:rPr>
                  <a:t> rear</a:t>
                </a:r>
              </a:p>
            </p:txBody>
          </p:sp>
          <p:sp>
            <p:nvSpPr>
              <p:cNvPr id="43033" name="Line 25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3035" name="Line 27"/>
            <p:cNvSpPr>
              <a:spLocks noChangeShapeType="1"/>
            </p:cNvSpPr>
            <p:nvPr/>
          </p:nvSpPr>
          <p:spPr bwMode="auto">
            <a:xfrm flipV="1">
              <a:off x="4724400" y="3276600"/>
              <a:ext cx="0" cy="914400"/>
            </a:xfrm>
            <a:prstGeom prst="line">
              <a:avLst/>
            </a:prstGeom>
            <a:noFill/>
            <a:ln w="50800">
              <a:solidFill>
                <a:srgbClr val="0000CC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Empty That </a:t>
            </a:r>
            <a:r>
              <a:rPr lang="en-US" altLang="zh-TW" dirty="0" smtClean="0">
                <a:ea typeface="新細明體" charset="-120"/>
              </a:rPr>
              <a:t>Queue (3/4)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70000" lnSpcReduction="20000"/>
          </a:bodyPr>
          <a:lstStyle/>
          <a:p>
            <a:endParaRPr lang="zh-TW" altLang="zh-TW"/>
          </a:p>
        </p:txBody>
      </p:sp>
      <p:grpSp>
        <p:nvGrpSpPr>
          <p:cNvPr id="28" name="群組 27"/>
          <p:cNvGrpSpPr/>
          <p:nvPr/>
        </p:nvGrpSpPr>
        <p:grpSpPr>
          <a:xfrm>
            <a:off x="2148379" y="1914392"/>
            <a:ext cx="4094161" cy="3357907"/>
            <a:chOff x="2078039" y="1295400"/>
            <a:chExt cx="4094161" cy="3357907"/>
          </a:xfrm>
        </p:grpSpPr>
        <p:grpSp>
          <p:nvGrpSpPr>
            <p:cNvPr id="2" name="Group 22"/>
            <p:cNvGrpSpPr>
              <a:grpSpLocks/>
            </p:cNvGrpSpPr>
            <p:nvPr/>
          </p:nvGrpSpPr>
          <p:grpSpPr bwMode="auto">
            <a:xfrm>
              <a:off x="2590800" y="1295400"/>
              <a:ext cx="3581400" cy="2590800"/>
              <a:chOff x="1632" y="816"/>
              <a:chExt cx="2256" cy="1632"/>
            </a:xfrm>
          </p:grpSpPr>
          <p:grpSp>
            <p:nvGrpSpPr>
              <p:cNvPr id="3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44036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4037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4038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39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40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41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4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43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4044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44045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44046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44047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44048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44049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44051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52" name="Rectangle 20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4053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sp>
          <p:nvSpPr>
            <p:cNvPr id="44055" name="Rectangle 23"/>
            <p:cNvSpPr>
              <a:spLocks noChangeArrowheads="1"/>
            </p:cNvSpPr>
            <p:nvPr/>
          </p:nvSpPr>
          <p:spPr bwMode="auto">
            <a:xfrm>
              <a:off x="3427413" y="4191000"/>
              <a:ext cx="91440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0000CC"/>
                  </a:solidFill>
                  <a:ea typeface="新細明體" charset="-120"/>
                </a:rPr>
                <a:t>front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078039" y="1849442"/>
              <a:ext cx="1350964" cy="588964"/>
              <a:chOff x="1309" y="1165"/>
              <a:chExt cx="851" cy="371"/>
            </a:xfrm>
          </p:grpSpPr>
          <p:sp>
            <p:nvSpPr>
              <p:cNvPr id="44056" name="Rectangle 24"/>
              <p:cNvSpPr>
                <a:spLocks noChangeArrowheads="1"/>
              </p:cNvSpPr>
              <p:nvPr/>
            </p:nvSpPr>
            <p:spPr bwMode="auto">
              <a:xfrm>
                <a:off x="1309" y="1165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C00000"/>
                    </a:solidFill>
                    <a:ea typeface="新細明體" charset="-120"/>
                  </a:rPr>
                  <a:t> rear</a:t>
                </a:r>
              </a:p>
            </p:txBody>
          </p:sp>
          <p:sp>
            <p:nvSpPr>
              <p:cNvPr id="44057" name="Line 25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 flipV="1">
              <a:off x="3810000" y="3276600"/>
              <a:ext cx="0" cy="914400"/>
            </a:xfrm>
            <a:prstGeom prst="line">
              <a:avLst/>
            </a:prstGeom>
            <a:noFill/>
            <a:ln w="50800">
              <a:solidFill>
                <a:srgbClr val="0000CC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Empty That </a:t>
            </a:r>
            <a:r>
              <a:rPr lang="en-US" altLang="zh-TW" dirty="0" smtClean="0">
                <a:ea typeface="新細明體" charset="-120"/>
              </a:rPr>
              <a:t>Queue (4/4)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4709168"/>
            <a:ext cx="7937695" cy="1761966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When a series of removes causes the </a:t>
            </a:r>
            <a:r>
              <a:rPr lang="en-US" altLang="zh-TW" dirty="0">
                <a:solidFill>
                  <a:srgbClr val="0000CC"/>
                </a:solidFill>
                <a:ea typeface="新細明體" charset="-120"/>
              </a:rPr>
              <a:t>queue to become empty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front = rear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When a queue is constructed, it is empty.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So initialize front = rear = 0.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1821353" y="1914392"/>
            <a:ext cx="4421187" cy="2590800"/>
            <a:chOff x="1751013" y="2617792"/>
            <a:chExt cx="4421187" cy="2590800"/>
          </a:xfrm>
        </p:grpSpPr>
        <p:grpSp>
          <p:nvGrpSpPr>
            <p:cNvPr id="2" name="Group 22"/>
            <p:cNvGrpSpPr>
              <a:grpSpLocks/>
            </p:cNvGrpSpPr>
            <p:nvPr/>
          </p:nvGrpSpPr>
          <p:grpSpPr bwMode="auto">
            <a:xfrm>
              <a:off x="2590800" y="2617792"/>
              <a:ext cx="3581400" cy="2590800"/>
              <a:chOff x="1632" y="816"/>
              <a:chExt cx="2256" cy="1632"/>
            </a:xfrm>
          </p:grpSpPr>
          <p:grpSp>
            <p:nvGrpSpPr>
              <p:cNvPr id="3" name="Group 18"/>
              <p:cNvGrpSpPr>
                <a:grpSpLocks/>
              </p:cNvGrpSpPr>
              <p:nvPr/>
            </p:nvGrpSpPr>
            <p:grpSpPr bwMode="auto">
              <a:xfrm>
                <a:off x="1632" y="816"/>
                <a:ext cx="2256" cy="1632"/>
                <a:chOff x="1632" y="816"/>
                <a:chExt cx="2256" cy="1632"/>
              </a:xfrm>
            </p:grpSpPr>
            <p:sp>
              <p:nvSpPr>
                <p:cNvPr id="45060" name="Oval 4"/>
                <p:cNvSpPr>
                  <a:spLocks noChangeArrowheads="1"/>
                </p:cNvSpPr>
                <p:nvPr/>
              </p:nvSpPr>
              <p:spPr bwMode="auto">
                <a:xfrm>
                  <a:off x="1972" y="964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5061" name="Oval 5"/>
                <p:cNvSpPr>
                  <a:spLocks noChangeArrowheads="1"/>
                </p:cNvSpPr>
                <p:nvPr/>
              </p:nvSpPr>
              <p:spPr bwMode="auto">
                <a:xfrm>
                  <a:off x="2356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5062" name="Line 6"/>
                <p:cNvSpPr>
                  <a:spLocks noChangeShapeType="1"/>
                </p:cNvSpPr>
                <p:nvPr/>
              </p:nvSpPr>
              <p:spPr bwMode="auto">
                <a:xfrm>
                  <a:off x="2640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63" name="Line 7"/>
                <p:cNvSpPr>
                  <a:spLocks noChangeShapeType="1"/>
                </p:cNvSpPr>
                <p:nvPr/>
              </p:nvSpPr>
              <p:spPr bwMode="auto">
                <a:xfrm>
                  <a:off x="2640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64" name="Line 8"/>
                <p:cNvSpPr>
                  <a:spLocks noChangeShapeType="1"/>
                </p:cNvSpPr>
                <p:nvPr/>
              </p:nvSpPr>
              <p:spPr bwMode="auto">
                <a:xfrm>
                  <a:off x="2064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6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064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6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28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67" name="Line 11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5068" name="Rectangle 12"/>
                <p:cNvSpPr>
                  <a:spLocks noChangeArrowheads="1"/>
                </p:cNvSpPr>
                <p:nvPr/>
              </p:nvSpPr>
              <p:spPr bwMode="auto">
                <a:xfrm>
                  <a:off x="1920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45069" name="Rectangle 13"/>
                <p:cNvSpPr>
                  <a:spLocks noChangeArrowheads="1"/>
                </p:cNvSpPr>
                <p:nvPr/>
              </p:nvSpPr>
              <p:spPr bwMode="auto">
                <a:xfrm>
                  <a:off x="1632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45070" name="Rectangle 14"/>
                <p:cNvSpPr>
                  <a:spLocks noChangeArrowheads="1"/>
                </p:cNvSpPr>
                <p:nvPr/>
              </p:nvSpPr>
              <p:spPr bwMode="auto">
                <a:xfrm>
                  <a:off x="1968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4507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24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45072" name="Rectangle 16"/>
                <p:cNvSpPr>
                  <a:spLocks noChangeArrowheads="1"/>
                </p:cNvSpPr>
                <p:nvPr/>
              </p:nvSpPr>
              <p:spPr bwMode="auto">
                <a:xfrm>
                  <a:off x="3360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 dirty="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4507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45075" name="Rectangle 19"/>
              <p:cNvSpPr>
                <a:spLocks noChangeArrowheads="1"/>
              </p:cNvSpPr>
              <p:nvPr/>
            </p:nvSpPr>
            <p:spPr bwMode="auto">
              <a:xfrm>
                <a:off x="2784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6" name="Rectangle 20"/>
              <p:cNvSpPr>
                <a:spLocks noChangeArrowheads="1"/>
              </p:cNvSpPr>
              <p:nvPr/>
            </p:nvSpPr>
            <p:spPr bwMode="auto">
              <a:xfrm>
                <a:off x="2304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5077" name="Rectangle 21"/>
              <p:cNvSpPr>
                <a:spLocks noChangeArrowheads="1"/>
              </p:cNvSpPr>
              <p:nvPr/>
            </p:nvSpPr>
            <p:spPr bwMode="auto">
              <a:xfrm>
                <a:off x="2016" y="148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5079" name="Rectangle 23"/>
            <p:cNvSpPr>
              <a:spLocks noChangeArrowheads="1"/>
            </p:cNvSpPr>
            <p:nvPr/>
          </p:nvSpPr>
          <p:spPr bwMode="auto">
            <a:xfrm>
              <a:off x="1751013" y="4598992"/>
              <a:ext cx="91440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0000CC"/>
                  </a:solidFill>
                  <a:ea typeface="新細明體" charset="-120"/>
                </a:rPr>
                <a:t>front</a:t>
              </a:r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063752" y="3171834"/>
              <a:ext cx="1365252" cy="588964"/>
              <a:chOff x="1300" y="1165"/>
              <a:chExt cx="860" cy="371"/>
            </a:xfrm>
          </p:grpSpPr>
          <p:sp>
            <p:nvSpPr>
              <p:cNvPr id="45080" name="Rectangle 24"/>
              <p:cNvSpPr>
                <a:spLocks noChangeArrowheads="1"/>
              </p:cNvSpPr>
              <p:nvPr/>
            </p:nvSpPr>
            <p:spPr bwMode="auto">
              <a:xfrm>
                <a:off x="1300" y="1165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C00000"/>
                    </a:solidFill>
                    <a:ea typeface="新細明體" charset="-120"/>
                  </a:rPr>
                  <a:t> rear</a:t>
                </a:r>
              </a:p>
            </p:txBody>
          </p:sp>
          <p:sp>
            <p:nvSpPr>
              <p:cNvPr id="45081" name="Line 25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5083" name="Line 27"/>
            <p:cNvSpPr>
              <a:spLocks noChangeShapeType="1"/>
            </p:cNvSpPr>
            <p:nvPr/>
          </p:nvSpPr>
          <p:spPr bwMode="auto">
            <a:xfrm flipV="1">
              <a:off x="2667000" y="3989392"/>
              <a:ext cx="838200" cy="609600"/>
            </a:xfrm>
            <a:prstGeom prst="line">
              <a:avLst/>
            </a:prstGeom>
            <a:noFill/>
            <a:ln w="50800">
              <a:solidFill>
                <a:srgbClr val="0000CC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Full Tank </a:t>
            </a:r>
            <a:r>
              <a:rPr lang="en-US" altLang="zh-TW" dirty="0" smtClean="0">
                <a:ea typeface="新細明體" charset="-120"/>
              </a:rPr>
              <a:t>Please (1/4)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70000" lnSpcReduction="20000"/>
          </a:bodyPr>
          <a:lstStyle/>
          <a:p>
            <a:endParaRPr lang="zh-TW" altLang="zh-TW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139952" y="1914392"/>
            <a:ext cx="4487865" cy="2590800"/>
            <a:chOff x="1348" y="816"/>
            <a:chExt cx="2827" cy="1632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680" y="816"/>
              <a:ext cx="2256" cy="1632"/>
              <a:chOff x="1680" y="816"/>
              <a:chExt cx="2256" cy="1632"/>
            </a:xfrm>
          </p:grpSpPr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1680" y="816"/>
                <a:ext cx="2256" cy="1632"/>
                <a:chOff x="1680" y="816"/>
                <a:chExt cx="2256" cy="1632"/>
              </a:xfrm>
            </p:grpSpPr>
            <p:sp>
              <p:nvSpPr>
                <p:cNvPr id="46084" name="Oval 4"/>
                <p:cNvSpPr>
                  <a:spLocks noChangeArrowheads="1"/>
                </p:cNvSpPr>
                <p:nvPr/>
              </p:nvSpPr>
              <p:spPr bwMode="auto">
                <a:xfrm>
                  <a:off x="2020" y="964"/>
                  <a:ext cx="1384" cy="13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085" name="Oval 5"/>
                <p:cNvSpPr>
                  <a:spLocks noChangeArrowheads="1"/>
                </p:cNvSpPr>
                <p:nvPr/>
              </p:nvSpPr>
              <p:spPr bwMode="auto">
                <a:xfrm>
                  <a:off x="2404" y="1396"/>
                  <a:ext cx="616" cy="616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TW" altLang="en-US"/>
                </a:p>
              </p:txBody>
            </p:sp>
            <p:sp>
              <p:nvSpPr>
                <p:cNvPr id="46086" name="Line 6"/>
                <p:cNvSpPr>
                  <a:spLocks noChangeShapeType="1"/>
                </p:cNvSpPr>
                <p:nvPr/>
              </p:nvSpPr>
              <p:spPr bwMode="auto">
                <a:xfrm>
                  <a:off x="2688" y="960"/>
                  <a:ext cx="0" cy="43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087" name="Line 7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088" name="Line 8"/>
                <p:cNvSpPr>
                  <a:spLocks noChangeShapeType="1"/>
                </p:cNvSpPr>
                <p:nvPr/>
              </p:nvSpPr>
              <p:spPr bwMode="auto">
                <a:xfrm>
                  <a:off x="2112" y="1296"/>
                  <a:ext cx="336" cy="24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08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12" y="1824"/>
                  <a:ext cx="336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0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976" y="1344"/>
                  <a:ext cx="384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091" name="Line 11"/>
                <p:cNvSpPr>
                  <a:spLocks noChangeShapeType="1"/>
                </p:cNvSpPr>
                <p:nvPr/>
              </p:nvSpPr>
              <p:spPr bwMode="auto">
                <a:xfrm>
                  <a:off x="2976" y="1872"/>
                  <a:ext cx="288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460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968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[0]</a:t>
                  </a:r>
                </a:p>
              </p:txBody>
            </p:sp>
            <p:sp>
              <p:nvSpPr>
                <p:cNvPr id="46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680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[1]</a:t>
                  </a:r>
                </a:p>
              </p:txBody>
            </p:sp>
            <p:sp>
              <p:nvSpPr>
                <p:cNvPr id="46094" name="Rectangle 1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[2]</a:t>
                  </a:r>
                </a:p>
              </p:txBody>
            </p:sp>
            <p:sp>
              <p:nvSpPr>
                <p:cNvPr id="46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3072" y="816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[3]</a:t>
                  </a:r>
                </a:p>
              </p:txBody>
            </p:sp>
            <p:sp>
              <p:nvSpPr>
                <p:cNvPr id="46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3408" y="158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[4]</a:t>
                  </a:r>
                </a:p>
              </p:txBody>
            </p:sp>
            <p:sp>
              <p:nvSpPr>
                <p:cNvPr id="46097" name="Rectangle 17"/>
                <p:cNvSpPr>
                  <a:spLocks noChangeArrowheads="1"/>
                </p:cNvSpPr>
                <p:nvPr/>
              </p:nvSpPr>
              <p:spPr bwMode="auto">
                <a:xfrm>
                  <a:off x="3072" y="2160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2075" tIns="46038" rIns="92075" bIns="4603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TW" sz="2400">
                      <a:solidFill>
                        <a:schemeClr val="tx1"/>
                      </a:solidFill>
                      <a:ea typeface="新細明體" charset="-120"/>
                    </a:rPr>
                    <a:t>[5]</a:t>
                  </a:r>
                </a:p>
              </p:txBody>
            </p:sp>
          </p:grpSp>
          <p:sp>
            <p:nvSpPr>
              <p:cNvPr id="46099" name="Rectangle 19"/>
              <p:cNvSpPr>
                <a:spLocks noChangeArrowheads="1"/>
              </p:cNvSpPr>
              <p:nvPr/>
            </p:nvSpPr>
            <p:spPr bwMode="auto">
              <a:xfrm>
                <a:off x="2832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A</a:t>
                </a:r>
              </a:p>
            </p:txBody>
          </p:sp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2352" y="196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B</a:t>
                </a:r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3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C</a:t>
                </a:r>
              </a:p>
            </p:txBody>
          </p:sp>
        </p:grp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3215" y="1344"/>
              <a:ext cx="960" cy="384"/>
              <a:chOff x="3215" y="1344"/>
              <a:chExt cx="960" cy="384"/>
            </a:xfrm>
          </p:grpSpPr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46104" name="Line 24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348" y="1165"/>
              <a:ext cx="860" cy="371"/>
              <a:chOff x="1348" y="1165"/>
              <a:chExt cx="860" cy="371"/>
            </a:xfrm>
          </p:grpSpPr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1348" y="1165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C00000"/>
                    </a:solidFill>
                    <a:ea typeface="新細明體" charset="-120"/>
                  </a:rPr>
                  <a:t> rear</a:t>
                </a:r>
              </a:p>
            </p:txBody>
          </p:sp>
          <p:sp>
            <p:nvSpPr>
              <p:cNvPr id="46107" name="Line 27"/>
              <p:cNvSpPr>
                <a:spLocks noChangeShapeType="1"/>
              </p:cNvSpPr>
              <p:nvPr/>
            </p:nvSpPr>
            <p:spPr bwMode="auto">
              <a:xfrm>
                <a:off x="1824" y="1344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Full Tank </a:t>
            </a:r>
            <a:r>
              <a:rPr lang="en-US" altLang="zh-TW" dirty="0" smtClean="0">
                <a:ea typeface="新細明體" charset="-120"/>
              </a:rPr>
              <a:t>Please (2/4)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70000" lnSpcReduction="20000"/>
          </a:bodyPr>
          <a:lstStyle/>
          <a:p>
            <a:endParaRPr lang="zh-TW" altLang="zh-TW"/>
          </a:p>
        </p:txBody>
      </p:sp>
      <p:grpSp>
        <p:nvGrpSpPr>
          <p:cNvPr id="29" name="群組 28"/>
          <p:cNvGrpSpPr/>
          <p:nvPr/>
        </p:nvGrpSpPr>
        <p:grpSpPr>
          <a:xfrm>
            <a:off x="2216152" y="1914392"/>
            <a:ext cx="4411661" cy="2590800"/>
            <a:chOff x="2216152" y="1295400"/>
            <a:chExt cx="4411661" cy="2590800"/>
          </a:xfrm>
        </p:grpSpPr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2667000" y="1295400"/>
              <a:ext cx="3581400" cy="2590800"/>
              <a:chOff x="1680" y="816"/>
              <a:chExt cx="2256" cy="1632"/>
            </a:xfrm>
          </p:grpSpPr>
          <p:sp>
            <p:nvSpPr>
              <p:cNvPr id="47108" name="Oval 4"/>
              <p:cNvSpPr>
                <a:spLocks noChangeArrowheads="1"/>
              </p:cNvSpPr>
              <p:nvPr/>
            </p:nvSpPr>
            <p:spPr bwMode="auto">
              <a:xfrm>
                <a:off x="2020" y="964"/>
                <a:ext cx="1384" cy="1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09" name="Oval 5"/>
              <p:cNvSpPr>
                <a:spLocks noChangeArrowheads="1"/>
              </p:cNvSpPr>
              <p:nvPr/>
            </p:nvSpPr>
            <p:spPr bwMode="auto">
              <a:xfrm>
                <a:off x="2404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7110" name="Line 6"/>
              <p:cNvSpPr>
                <a:spLocks noChangeShapeType="1"/>
              </p:cNvSpPr>
              <p:nvPr/>
            </p:nvSpPr>
            <p:spPr bwMode="auto">
              <a:xfrm>
                <a:off x="2688" y="9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1" name="Line 7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2" name="Line 8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3" name="Line 9"/>
              <p:cNvSpPr>
                <a:spLocks noChangeShapeType="1"/>
              </p:cNvSpPr>
              <p:nvPr/>
            </p:nvSpPr>
            <p:spPr bwMode="auto">
              <a:xfrm flipH="1">
                <a:off x="2112" y="18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4" name="Line 10"/>
              <p:cNvSpPr>
                <a:spLocks noChangeShapeType="1"/>
              </p:cNvSpPr>
              <p:nvPr/>
            </p:nvSpPr>
            <p:spPr bwMode="auto">
              <a:xfrm flipV="1">
                <a:off x="2976" y="13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5" name="Line 11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7116" name="Rectangle 12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[0]</a:t>
                </a:r>
              </a:p>
            </p:txBody>
          </p:sp>
          <p:sp>
            <p:nvSpPr>
              <p:cNvPr id="47117" name="Rectangle 13"/>
              <p:cNvSpPr>
                <a:spLocks noChangeArrowheads="1"/>
              </p:cNvSpPr>
              <p:nvPr/>
            </p:nvSpPr>
            <p:spPr bwMode="auto">
              <a:xfrm>
                <a:off x="1680" y="158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[1]</a:t>
                </a:r>
              </a:p>
            </p:txBody>
          </p:sp>
          <p:sp>
            <p:nvSpPr>
              <p:cNvPr id="47118" name="Rectangle 14"/>
              <p:cNvSpPr>
                <a:spLocks noChangeArrowheads="1"/>
              </p:cNvSpPr>
              <p:nvPr/>
            </p:nvSpPr>
            <p:spPr bwMode="auto">
              <a:xfrm>
                <a:off x="2016" y="81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[2]</a:t>
                </a:r>
              </a:p>
            </p:txBody>
          </p:sp>
          <p:sp>
            <p:nvSpPr>
              <p:cNvPr id="47119" name="Rectangle 15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[3]</a:t>
                </a:r>
              </a:p>
            </p:txBody>
          </p:sp>
          <p:sp>
            <p:nvSpPr>
              <p:cNvPr id="47120" name="Rectangle 16"/>
              <p:cNvSpPr>
                <a:spLocks noChangeArrowheads="1"/>
              </p:cNvSpPr>
              <p:nvPr/>
            </p:nvSpPr>
            <p:spPr bwMode="auto">
              <a:xfrm>
                <a:off x="3408" y="158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[4]</a:t>
                </a:r>
              </a:p>
            </p:txBody>
          </p:sp>
          <p:sp>
            <p:nvSpPr>
              <p:cNvPr id="47121" name="Rectangle 17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[5]</a:t>
                </a:r>
              </a:p>
            </p:txBody>
          </p:sp>
        </p:grp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4495800" y="3124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3733800" y="3124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3276600" y="2362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5103813" y="2133600"/>
              <a:ext cx="1524000" cy="609600"/>
              <a:chOff x="3215" y="1344"/>
              <a:chExt cx="960" cy="384"/>
            </a:xfrm>
          </p:grpSpPr>
          <p:sp>
            <p:nvSpPr>
              <p:cNvPr id="47126" name="Rectangle 22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47127" name="Line 23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2216152" y="1404942"/>
              <a:ext cx="1365252" cy="576264"/>
              <a:chOff x="1396" y="885"/>
              <a:chExt cx="860" cy="363"/>
            </a:xfrm>
          </p:grpSpPr>
          <p:sp>
            <p:nvSpPr>
              <p:cNvPr id="47129" name="Rectangle 25"/>
              <p:cNvSpPr>
                <a:spLocks noChangeArrowheads="1"/>
              </p:cNvSpPr>
              <p:nvPr/>
            </p:nvSpPr>
            <p:spPr bwMode="auto">
              <a:xfrm>
                <a:off x="1396" y="885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C00000"/>
                    </a:solidFill>
                    <a:ea typeface="新細明體" charset="-120"/>
                  </a:rPr>
                  <a:t> rear</a:t>
                </a:r>
              </a:p>
            </p:txBody>
          </p:sp>
          <p:sp>
            <p:nvSpPr>
              <p:cNvPr id="47130" name="Line 26"/>
              <p:cNvSpPr>
                <a:spLocks noChangeShapeType="1"/>
              </p:cNvSpPr>
              <p:nvPr/>
            </p:nvSpPr>
            <p:spPr bwMode="auto">
              <a:xfrm>
                <a:off x="1872" y="1056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3810000" y="17526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Full Tank </a:t>
            </a:r>
            <a:r>
              <a:rPr lang="en-US" altLang="zh-TW" dirty="0" smtClean="0">
                <a:ea typeface="新細明體" charset="-120"/>
              </a:rPr>
              <a:t>Please (3/4)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791200"/>
            <a:ext cx="7772400" cy="304800"/>
          </a:xfrm>
          <a:ln/>
        </p:spPr>
        <p:txBody>
          <a:bodyPr>
            <a:normAutofit fontScale="70000" lnSpcReduction="20000"/>
          </a:bodyPr>
          <a:lstStyle/>
          <a:p>
            <a:endParaRPr lang="zh-TW" altLang="zh-TW"/>
          </a:p>
        </p:txBody>
      </p:sp>
      <p:grpSp>
        <p:nvGrpSpPr>
          <p:cNvPr id="29" name="群組 28"/>
          <p:cNvGrpSpPr/>
          <p:nvPr/>
        </p:nvGrpSpPr>
        <p:grpSpPr>
          <a:xfrm>
            <a:off x="2667000" y="1914392"/>
            <a:ext cx="3962400" cy="2590800"/>
            <a:chOff x="2667000" y="1295400"/>
            <a:chExt cx="3962400" cy="2590800"/>
          </a:xfrm>
        </p:grpSpPr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2667000" y="1295400"/>
              <a:ext cx="3581400" cy="2590800"/>
              <a:chOff x="1680" y="816"/>
              <a:chExt cx="2256" cy="1632"/>
            </a:xfrm>
          </p:grpSpPr>
          <p:sp>
            <p:nvSpPr>
              <p:cNvPr id="48132" name="Oval 4"/>
              <p:cNvSpPr>
                <a:spLocks noChangeArrowheads="1"/>
              </p:cNvSpPr>
              <p:nvPr/>
            </p:nvSpPr>
            <p:spPr bwMode="auto">
              <a:xfrm>
                <a:off x="2020" y="964"/>
                <a:ext cx="1384" cy="1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33" name="Oval 5"/>
              <p:cNvSpPr>
                <a:spLocks noChangeArrowheads="1"/>
              </p:cNvSpPr>
              <p:nvPr/>
            </p:nvSpPr>
            <p:spPr bwMode="auto">
              <a:xfrm>
                <a:off x="2404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8134" name="Line 6"/>
              <p:cNvSpPr>
                <a:spLocks noChangeShapeType="1"/>
              </p:cNvSpPr>
              <p:nvPr/>
            </p:nvSpPr>
            <p:spPr bwMode="auto">
              <a:xfrm>
                <a:off x="2688" y="9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35" name="Line 7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36" name="Line 8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37" name="Line 9"/>
              <p:cNvSpPr>
                <a:spLocks noChangeShapeType="1"/>
              </p:cNvSpPr>
              <p:nvPr/>
            </p:nvSpPr>
            <p:spPr bwMode="auto">
              <a:xfrm flipH="1">
                <a:off x="2112" y="18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38" name="Line 10"/>
              <p:cNvSpPr>
                <a:spLocks noChangeShapeType="1"/>
              </p:cNvSpPr>
              <p:nvPr/>
            </p:nvSpPr>
            <p:spPr bwMode="auto">
              <a:xfrm flipV="1">
                <a:off x="2976" y="13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8140" name="Rectangle 12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[0]</a:t>
                </a:r>
              </a:p>
            </p:txBody>
          </p:sp>
          <p:sp>
            <p:nvSpPr>
              <p:cNvPr id="48141" name="Rectangle 13"/>
              <p:cNvSpPr>
                <a:spLocks noChangeArrowheads="1"/>
              </p:cNvSpPr>
              <p:nvPr/>
            </p:nvSpPr>
            <p:spPr bwMode="auto">
              <a:xfrm>
                <a:off x="1680" y="158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[1]</a:t>
                </a:r>
              </a:p>
            </p:txBody>
          </p:sp>
          <p:sp>
            <p:nvSpPr>
              <p:cNvPr id="48142" name="Rectangle 14"/>
              <p:cNvSpPr>
                <a:spLocks noChangeArrowheads="1"/>
              </p:cNvSpPr>
              <p:nvPr/>
            </p:nvSpPr>
            <p:spPr bwMode="auto">
              <a:xfrm>
                <a:off x="2016" y="81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[2]</a:t>
                </a:r>
              </a:p>
            </p:txBody>
          </p:sp>
          <p:sp>
            <p:nvSpPr>
              <p:cNvPr id="48143" name="Rectangle 15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[3]</a:t>
                </a:r>
              </a:p>
            </p:txBody>
          </p:sp>
          <p:sp>
            <p:nvSpPr>
              <p:cNvPr id="48144" name="Rectangle 16"/>
              <p:cNvSpPr>
                <a:spLocks noChangeArrowheads="1"/>
              </p:cNvSpPr>
              <p:nvPr/>
            </p:nvSpPr>
            <p:spPr bwMode="auto">
              <a:xfrm>
                <a:off x="3408" y="158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[4]</a:t>
                </a:r>
              </a:p>
            </p:txBody>
          </p:sp>
          <p:sp>
            <p:nvSpPr>
              <p:cNvPr id="48145" name="Rectangle 17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[5]</a:t>
                </a:r>
              </a:p>
            </p:txBody>
          </p:sp>
        </p:grpSp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4495800" y="3124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3733800" y="3124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3276600" y="2362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>
              <a:off x="5103813" y="2133600"/>
              <a:ext cx="1524000" cy="609600"/>
              <a:chOff x="3215" y="1344"/>
              <a:chExt cx="960" cy="384"/>
            </a:xfrm>
          </p:grpSpPr>
          <p:sp>
            <p:nvSpPr>
              <p:cNvPr id="48150" name="Rectangle 22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48151" name="Line 23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5715000" y="1371600"/>
              <a:ext cx="91440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C00000"/>
                  </a:solidFill>
                  <a:ea typeface="新細明體" charset="-120"/>
                </a:rPr>
                <a:t> rear</a:t>
              </a:r>
            </a:p>
          </p:txBody>
        </p:sp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3810000" y="17526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4572000" y="17526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 flipH="1">
              <a:off x="5029200" y="1600200"/>
              <a:ext cx="685800" cy="381000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A Full Tank </a:t>
            </a:r>
            <a:r>
              <a:rPr lang="en-US" altLang="zh-TW" dirty="0" smtClean="0">
                <a:ea typeface="新細明體" charset="-120"/>
              </a:rPr>
              <a:t>Please (4/4)</a:t>
            </a:r>
            <a:endParaRPr lang="en-US" altLang="zh-TW" dirty="0">
              <a:ea typeface="新細明體" charset="-120"/>
            </a:endParaRPr>
          </a:p>
        </p:txBody>
      </p:sp>
      <p:grpSp>
        <p:nvGrpSpPr>
          <p:cNvPr id="30" name="群組 29"/>
          <p:cNvGrpSpPr/>
          <p:nvPr/>
        </p:nvGrpSpPr>
        <p:grpSpPr>
          <a:xfrm>
            <a:off x="2667000" y="1914392"/>
            <a:ext cx="3962400" cy="2590800"/>
            <a:chOff x="2667000" y="1295400"/>
            <a:chExt cx="3962400" cy="2590800"/>
          </a:xfrm>
        </p:grpSpPr>
        <p:grpSp>
          <p:nvGrpSpPr>
            <p:cNvPr id="2" name="Group 17"/>
            <p:cNvGrpSpPr>
              <a:grpSpLocks/>
            </p:cNvGrpSpPr>
            <p:nvPr/>
          </p:nvGrpSpPr>
          <p:grpSpPr bwMode="auto">
            <a:xfrm>
              <a:off x="2667000" y="1295400"/>
              <a:ext cx="3581400" cy="2590800"/>
              <a:chOff x="1680" y="816"/>
              <a:chExt cx="2256" cy="1632"/>
            </a:xfrm>
          </p:grpSpPr>
          <p:sp>
            <p:nvSpPr>
              <p:cNvPr id="49155" name="Oval 3"/>
              <p:cNvSpPr>
                <a:spLocks noChangeArrowheads="1"/>
              </p:cNvSpPr>
              <p:nvPr/>
            </p:nvSpPr>
            <p:spPr bwMode="auto">
              <a:xfrm>
                <a:off x="2020" y="964"/>
                <a:ext cx="1384" cy="13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156" name="Oval 4"/>
              <p:cNvSpPr>
                <a:spLocks noChangeArrowheads="1"/>
              </p:cNvSpPr>
              <p:nvPr/>
            </p:nvSpPr>
            <p:spPr bwMode="auto">
              <a:xfrm>
                <a:off x="2404" y="1396"/>
                <a:ext cx="616" cy="6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157" name="Line 5"/>
              <p:cNvSpPr>
                <a:spLocks noChangeShapeType="1"/>
              </p:cNvSpPr>
              <p:nvPr/>
            </p:nvSpPr>
            <p:spPr bwMode="auto">
              <a:xfrm>
                <a:off x="2688" y="960"/>
                <a:ext cx="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58" name="Line 6"/>
              <p:cNvSpPr>
                <a:spLocks noChangeShapeType="1"/>
              </p:cNvSpPr>
              <p:nvPr/>
            </p:nvSpPr>
            <p:spPr bwMode="auto">
              <a:xfrm>
                <a:off x="2688" y="2016"/>
                <a:ext cx="0" cy="33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59" name="Line 7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336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0" name="Line 8"/>
              <p:cNvSpPr>
                <a:spLocks noChangeShapeType="1"/>
              </p:cNvSpPr>
              <p:nvPr/>
            </p:nvSpPr>
            <p:spPr bwMode="auto">
              <a:xfrm flipH="1">
                <a:off x="2112" y="1824"/>
                <a:ext cx="33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1" name="Line 9"/>
              <p:cNvSpPr>
                <a:spLocks noChangeShapeType="1"/>
              </p:cNvSpPr>
              <p:nvPr/>
            </p:nvSpPr>
            <p:spPr bwMode="auto">
              <a:xfrm flipV="1">
                <a:off x="2976" y="1344"/>
                <a:ext cx="384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2" name="Line 10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288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49163" name="Rectangle 11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[0]</a:t>
                </a:r>
              </a:p>
            </p:txBody>
          </p:sp>
          <p:sp>
            <p:nvSpPr>
              <p:cNvPr id="49164" name="Rectangle 12"/>
              <p:cNvSpPr>
                <a:spLocks noChangeArrowheads="1"/>
              </p:cNvSpPr>
              <p:nvPr/>
            </p:nvSpPr>
            <p:spPr bwMode="auto">
              <a:xfrm>
                <a:off x="1680" y="158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[1]</a:t>
                </a:r>
              </a:p>
            </p:txBody>
          </p:sp>
          <p:sp>
            <p:nvSpPr>
              <p:cNvPr id="49165" name="Rectangle 13"/>
              <p:cNvSpPr>
                <a:spLocks noChangeArrowheads="1"/>
              </p:cNvSpPr>
              <p:nvPr/>
            </p:nvSpPr>
            <p:spPr bwMode="auto">
              <a:xfrm>
                <a:off x="2016" y="81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[2]</a:t>
                </a:r>
              </a:p>
            </p:txBody>
          </p:sp>
          <p:sp>
            <p:nvSpPr>
              <p:cNvPr id="49166" name="Rectangle 14"/>
              <p:cNvSpPr>
                <a:spLocks noChangeArrowheads="1"/>
              </p:cNvSpPr>
              <p:nvPr/>
            </p:nvSpPr>
            <p:spPr bwMode="auto">
              <a:xfrm>
                <a:off x="3072" y="816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[3]</a:t>
                </a:r>
              </a:p>
            </p:txBody>
          </p:sp>
          <p:sp>
            <p:nvSpPr>
              <p:cNvPr id="49167" name="Rectangle 15"/>
              <p:cNvSpPr>
                <a:spLocks noChangeArrowheads="1"/>
              </p:cNvSpPr>
              <p:nvPr/>
            </p:nvSpPr>
            <p:spPr bwMode="auto">
              <a:xfrm>
                <a:off x="3408" y="1584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[4]</a:t>
                </a:r>
              </a:p>
            </p:txBody>
          </p:sp>
          <p:sp>
            <p:nvSpPr>
              <p:cNvPr id="49168" name="Rectangle 16"/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5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[5]</a:t>
                </a:r>
              </a:p>
            </p:txBody>
          </p:sp>
        </p:grp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4495800" y="3124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9171" name="Rectangle 19"/>
            <p:cNvSpPr>
              <a:spLocks noChangeArrowheads="1"/>
            </p:cNvSpPr>
            <p:nvPr/>
          </p:nvSpPr>
          <p:spPr bwMode="auto">
            <a:xfrm>
              <a:off x="3733800" y="3124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3276600" y="23622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5103813" y="2133600"/>
              <a:ext cx="1524000" cy="609600"/>
              <a:chOff x="3215" y="1344"/>
              <a:chExt cx="960" cy="384"/>
            </a:xfrm>
          </p:grpSpPr>
          <p:sp>
            <p:nvSpPr>
              <p:cNvPr id="49173" name="Rectangle 21"/>
              <p:cNvSpPr>
                <a:spLocks noChangeArrowheads="1"/>
              </p:cNvSpPr>
              <p:nvPr/>
            </p:nvSpPr>
            <p:spPr bwMode="auto">
              <a:xfrm>
                <a:off x="3599" y="1344"/>
                <a:ext cx="57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>
                    <a:solidFill>
                      <a:srgbClr val="0000CC"/>
                    </a:solidFill>
                    <a:ea typeface="新細明體" charset="-120"/>
                  </a:rPr>
                  <a:t>front</a:t>
                </a:r>
              </a:p>
            </p:txBody>
          </p:sp>
          <p:sp>
            <p:nvSpPr>
              <p:cNvPr id="49174" name="Line 22"/>
              <p:cNvSpPr>
                <a:spLocks noChangeShapeType="1"/>
              </p:cNvSpPr>
              <p:nvPr/>
            </p:nvSpPr>
            <p:spPr bwMode="auto">
              <a:xfrm flipH="1">
                <a:off x="3215" y="1536"/>
                <a:ext cx="384" cy="192"/>
              </a:xfrm>
              <a:prstGeom prst="line">
                <a:avLst/>
              </a:prstGeom>
              <a:noFill/>
              <a:ln w="50800">
                <a:solidFill>
                  <a:srgbClr val="0000CC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5715000" y="3200400"/>
              <a:ext cx="91440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C00000"/>
                  </a:solidFill>
                  <a:ea typeface="新細明體" charset="-120"/>
                </a:rPr>
                <a:t> rear</a:t>
              </a:r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3810000" y="17526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4572000" y="17526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4800600" y="2438400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F</a:t>
              </a:r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H="1" flipV="1">
              <a:off x="5029200" y="2895600"/>
              <a:ext cx="685800" cy="533400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685800" y="4610691"/>
            <a:ext cx="7772400" cy="201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ea typeface="新細明體" charset="-120"/>
              </a:rPr>
              <a:t>When a series of adds causes the </a:t>
            </a:r>
            <a:r>
              <a:rPr lang="en-US" altLang="zh-TW" sz="2800" dirty="0">
                <a:solidFill>
                  <a:srgbClr val="0000CC"/>
                </a:solidFill>
                <a:ea typeface="新細明體" charset="-120"/>
              </a:rPr>
              <a:t>queue to become full</a:t>
            </a:r>
            <a:r>
              <a:rPr lang="en-US" altLang="zh-TW" sz="2800" dirty="0">
                <a:ea typeface="新細明體" charset="-120"/>
              </a:rPr>
              <a:t>,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front = rear</a:t>
            </a:r>
            <a:r>
              <a:rPr lang="en-US" altLang="zh-TW" sz="2800" dirty="0">
                <a:ea typeface="新細明體" charset="-120"/>
              </a:rPr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800" dirty="0">
                <a:ea typeface="新細明體" charset="-120"/>
              </a:rPr>
              <a:t>So we </a:t>
            </a:r>
            <a:r>
              <a:rPr lang="en-US" altLang="zh-TW" sz="2800" dirty="0">
                <a:solidFill>
                  <a:srgbClr val="0000CC"/>
                </a:solidFill>
                <a:ea typeface="新細明體" charset="-120"/>
              </a:rPr>
              <a:t>cannot distinguish </a:t>
            </a:r>
            <a:r>
              <a:rPr lang="en-US" altLang="zh-TW" sz="2800" dirty="0">
                <a:ea typeface="新細明體" charset="-120"/>
              </a:rPr>
              <a:t>between a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full queue </a:t>
            </a:r>
            <a:r>
              <a:rPr lang="en-US" altLang="zh-TW" sz="2800" dirty="0">
                <a:ea typeface="新細明體" charset="-120"/>
              </a:rPr>
              <a:t>and an </a:t>
            </a:r>
            <a:r>
              <a:rPr lang="en-US" altLang="zh-TW" sz="2800" dirty="0">
                <a:solidFill>
                  <a:srgbClr val="FF0000"/>
                </a:solidFill>
                <a:ea typeface="新細明體" charset="-120"/>
              </a:rPr>
              <a:t>empty queue</a:t>
            </a:r>
            <a:r>
              <a:rPr lang="en-US" altLang="zh-TW" sz="2800" dirty="0">
                <a:ea typeface="新細明體" charset="-12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1" grpId="0" uiExpand="1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Ouch</a:t>
            </a:r>
            <a:r>
              <a:rPr lang="en-US" altLang="zh-TW" dirty="0" smtClean="0">
                <a:ea typeface="新細明體" charset="-120"/>
              </a:rPr>
              <a:t>!!!!!  Remedies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302" y="1547446"/>
            <a:ext cx="8215532" cy="5022165"/>
          </a:xfrm>
          <a:noFill/>
          <a:ln/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Don’t </a:t>
            </a:r>
            <a:r>
              <a:rPr lang="en-US" altLang="zh-TW" dirty="0">
                <a:solidFill>
                  <a:srgbClr val="0000CC"/>
                </a:solidFill>
                <a:ea typeface="新細明體" charset="-120"/>
              </a:rPr>
              <a:t>let the queue get full.</a:t>
            </a:r>
          </a:p>
          <a:p>
            <a:pPr lvl="1"/>
            <a:r>
              <a:rPr lang="en-US" altLang="zh-TW" dirty="0">
                <a:ea typeface="新細明體" charset="-120"/>
              </a:rPr>
              <a:t>When the addition of an element will cause the queue to be full, </a:t>
            </a:r>
            <a:r>
              <a:rPr lang="en-US" altLang="zh-TW" b="1" dirty="0">
                <a:solidFill>
                  <a:srgbClr val="0000CC"/>
                </a:solidFill>
                <a:ea typeface="新細明體" charset="-120"/>
              </a:rPr>
              <a:t>increase array size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This is what the text does.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>
                <a:ea typeface="新細明體" charset="-120"/>
              </a:rPr>
              <a:t>Define a </a:t>
            </a:r>
            <a:r>
              <a:rPr lang="en-US" altLang="zh-TW" dirty="0" err="1">
                <a:ea typeface="新細明體" charset="-120"/>
              </a:rPr>
              <a:t>boolean</a:t>
            </a:r>
            <a:r>
              <a:rPr lang="en-US" altLang="zh-TW" dirty="0">
                <a:ea typeface="新細明體" charset="-120"/>
              </a:rPr>
              <a:t> variable </a:t>
            </a:r>
            <a:r>
              <a:rPr lang="en-US" altLang="zh-TW" dirty="0" err="1">
                <a:solidFill>
                  <a:srgbClr val="C00000"/>
                </a:solidFill>
                <a:ea typeface="新細明體" charset="-120"/>
              </a:rPr>
              <a:t>lastOperationIsPush</a:t>
            </a:r>
            <a:r>
              <a:rPr lang="en-US" altLang="zh-TW" dirty="0">
                <a:ea typeface="新細明體" charset="-120"/>
              </a:rPr>
              <a:t>.</a:t>
            </a:r>
          </a:p>
          <a:p>
            <a:pPr lvl="1"/>
            <a:r>
              <a:rPr lang="en-US" altLang="zh-TW" dirty="0">
                <a:ea typeface="新細明體" charset="-120"/>
              </a:rPr>
              <a:t>Following each push set this variable to true.</a:t>
            </a:r>
          </a:p>
          <a:p>
            <a:pPr lvl="1"/>
            <a:r>
              <a:rPr lang="en-US" altLang="zh-TW" dirty="0">
                <a:ea typeface="新細明體" charset="-120"/>
              </a:rPr>
              <a:t>Following each pop set to false.</a:t>
            </a:r>
          </a:p>
          <a:p>
            <a:pPr lvl="1"/>
            <a:r>
              <a:rPr lang="en-US" altLang="zh-TW" dirty="0">
                <a:ea typeface="新細明體" charset="-120"/>
              </a:rPr>
              <a:t>Queue is empty </a:t>
            </a:r>
            <a:r>
              <a:rPr lang="en-US" altLang="zh-TW" dirty="0" err="1">
                <a:ea typeface="新細明體" charset="-120"/>
              </a:rPr>
              <a:t>iff</a:t>
            </a:r>
            <a:r>
              <a:rPr lang="en-US" altLang="zh-TW" dirty="0">
                <a:ea typeface="新細明體" charset="-120"/>
              </a:rPr>
              <a:t> (front == rear) &amp;&amp; !</a:t>
            </a:r>
            <a:r>
              <a:rPr lang="en-US" altLang="zh-TW" dirty="0" err="1">
                <a:ea typeface="新細明體" charset="-120"/>
              </a:rPr>
              <a:t>lastOperationIsPush</a:t>
            </a:r>
            <a:endParaRPr lang="en-US" altLang="zh-TW" dirty="0">
              <a:ea typeface="新細明體" charset="-120"/>
            </a:endParaRPr>
          </a:p>
          <a:p>
            <a:pPr lvl="1"/>
            <a:r>
              <a:rPr lang="en-US" altLang="zh-TW" dirty="0">
                <a:ea typeface="新細明體" charset="-120"/>
              </a:rPr>
              <a:t>Queue is full </a:t>
            </a:r>
            <a:r>
              <a:rPr lang="en-US" altLang="zh-TW" dirty="0" err="1">
                <a:ea typeface="新細明體" charset="-120"/>
              </a:rPr>
              <a:t>iff</a:t>
            </a:r>
            <a:r>
              <a:rPr lang="en-US" altLang="zh-TW" dirty="0">
                <a:ea typeface="新細明體" charset="-120"/>
              </a:rPr>
              <a:t> (front == rear) &amp;&amp; </a:t>
            </a:r>
            <a:r>
              <a:rPr lang="en-US" altLang="zh-TW" dirty="0" err="1" smtClean="0">
                <a:ea typeface="新細明體" charset="-120"/>
              </a:rPr>
              <a:t>lastOperationIsPush</a:t>
            </a:r>
            <a:endParaRPr lang="en-US" altLang="zh-TW" dirty="0" smtClean="0">
              <a:ea typeface="新細明體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dirty="0" smtClean="0">
                <a:ea typeface="新細明體" charset="-120"/>
              </a:rPr>
              <a:t>Define an integer variable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size</a:t>
            </a:r>
            <a:r>
              <a:rPr lang="en-US" altLang="zh-TW" dirty="0" smtClean="0">
                <a:ea typeface="新細明體" charset="-120"/>
              </a:rPr>
              <a:t>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Following each push do size++.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Following each pop do size--.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Queue is empty </a:t>
            </a:r>
            <a:r>
              <a:rPr lang="en-US" altLang="zh-TW" dirty="0" err="1" smtClean="0">
                <a:ea typeface="新細明體" charset="-120"/>
              </a:rPr>
              <a:t>iff</a:t>
            </a:r>
            <a:r>
              <a:rPr lang="en-US" altLang="zh-TW" dirty="0" smtClean="0">
                <a:ea typeface="新細明體" charset="-120"/>
              </a:rPr>
              <a:t> (size == 0)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Queue is full </a:t>
            </a:r>
            <a:r>
              <a:rPr lang="en-US" altLang="zh-TW" dirty="0" err="1" smtClean="0">
                <a:ea typeface="新細明體" charset="-120"/>
              </a:rPr>
              <a:t>iff</a:t>
            </a:r>
            <a:r>
              <a:rPr lang="en-US" altLang="zh-TW" dirty="0" smtClean="0">
                <a:ea typeface="新細明體" charset="-120"/>
              </a:rPr>
              <a:t> (size == </a:t>
            </a:r>
            <a:r>
              <a:rPr lang="en-US" altLang="zh-TW" dirty="0" err="1" smtClean="0">
                <a:ea typeface="新細明體" charset="-120"/>
              </a:rPr>
              <a:t>arrayLength</a:t>
            </a:r>
            <a:r>
              <a:rPr lang="en-US" altLang="zh-TW" dirty="0" smtClean="0">
                <a:ea typeface="新細明體" charset="-120"/>
              </a:rPr>
              <a:t>) </a:t>
            </a:r>
          </a:p>
          <a:p>
            <a:r>
              <a:rPr lang="en-US" altLang="zh-TW" dirty="0" smtClean="0">
                <a:ea typeface="新細明體" charset="-120"/>
              </a:rPr>
              <a:t>Performance is slightly better when first strategy is used.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Queue ADT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562708" y="1384555"/>
            <a:ext cx="8307749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 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Queue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Queue 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queueCapacity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TW" alt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TW" alt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b="1" dirty="0" err="1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add an item into the queue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delete an item 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T&amp; Front()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top element of stack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T&amp; Rear()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top element of stack</a:t>
            </a:r>
            <a:endParaRPr lang="en-US" altLang="zh-TW" sz="16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TW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06408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Template Function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1566" y="2391033"/>
            <a:ext cx="4092640" cy="385313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template</a:t>
            </a:r>
            <a:r>
              <a:rPr lang="en-US" altLang="zh-TW"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&lt;</a:t>
            </a:r>
            <a:r>
              <a:rPr lang="en-US" altLang="zh-TW" sz="20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class </a:t>
            </a: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</a:t>
            </a:r>
            <a:r>
              <a:rPr lang="en-US" altLang="zh-TW"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anotherFunctionWithNoT</a:t>
            </a:r>
            <a:r>
              <a:rPr lang="en-US" altLang="zh-TW"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(){}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cs typeface="Times New Roman" panose="02020603050405020304" pitchFamily="18" charset="0"/>
              </a:rPr>
              <a:t>void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SelectionSort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(</a:t>
            </a:r>
            <a:r>
              <a:rPr lang="en-US" altLang="zh-TW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*a , 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const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n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{</a:t>
            </a:r>
            <a:endParaRPr lang="zh-TW" altLang="en-US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for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(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 = 0 ;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 &lt; n ;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++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{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err="1" smtClean="0"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j =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for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( </a:t>
            </a:r>
            <a:r>
              <a:rPr lang="en-US" altLang="zh-TW" sz="2000" b="1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k =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 + 1 ; k &lt; n ; k++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    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if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( a[k] &lt; a[j] ) j =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            </a:t>
            </a:r>
            <a:r>
              <a:rPr lang="en-US" altLang="zh-TW" sz="2000" dirty="0" smtClean="0">
                <a:solidFill>
                  <a:srgbClr val="0000CC"/>
                </a:solidFill>
                <a:cs typeface="Times New Roman" panose="02020603050405020304" pitchFamily="18" charset="0"/>
              </a:rPr>
              <a:t>swap </a:t>
            </a:r>
            <a:r>
              <a:rPr lang="en-US" altLang="zh-TW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( a[</a:t>
            </a:r>
            <a:r>
              <a:rPr lang="en-US" altLang="zh-TW" sz="2000" dirty="0" err="1">
                <a:solidFill>
                  <a:srgbClr val="0000CC"/>
                </a:solidFill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], a[j]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}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} </a:t>
            </a:r>
            <a:r>
              <a:rPr lang="en-US" altLang="zh-TW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//error</a:t>
            </a:r>
            <a:endParaRPr lang="en-US" altLang="zh-TW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1566" y="1533851"/>
            <a:ext cx="81794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Can </a:t>
            </a:r>
            <a:r>
              <a:rPr lang="en-US" altLang="zh-TW" sz="2000" dirty="0" smtClean="0"/>
              <a:t>have </a:t>
            </a:r>
            <a:r>
              <a:rPr lang="en-US" altLang="zh-TW" sz="2000" dirty="0"/>
              <a:t>more than one arguments to </a:t>
            </a:r>
            <a:r>
              <a:rPr lang="en-US" altLang="zh-TW" sz="2000" dirty="0" smtClean="0"/>
              <a:t>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Can specify </a:t>
            </a:r>
            <a:r>
              <a:rPr lang="en-US" altLang="zh-TW" sz="2000" b="1" dirty="0"/>
              <a:t>default value </a:t>
            </a:r>
            <a:r>
              <a:rPr lang="en-US" altLang="zh-TW" sz="2000" dirty="0"/>
              <a:t>for template arguments</a:t>
            </a:r>
            <a:endParaRPr lang="zh-TW" altLang="en-US" sz="200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836173" y="2391033"/>
            <a:ext cx="3974841" cy="3853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template</a:t>
            </a:r>
            <a:r>
              <a:rPr lang="en-US" altLang="zh-TW"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 &lt;</a:t>
            </a:r>
            <a:r>
              <a:rPr lang="en-US" altLang="zh-TW" sz="2000" b="1" dirty="0" err="1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typename</a:t>
            </a:r>
            <a:r>
              <a:rPr lang="en-US" altLang="zh-TW" sz="20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T, </a:t>
            </a:r>
            <a:r>
              <a:rPr lang="en-US" altLang="zh-TW" sz="20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class</a:t>
            </a:r>
            <a:r>
              <a:rPr lang="en-US" altLang="zh-TW" sz="2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 U&gt;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b="1" dirty="0" smtClean="0">
                <a:cs typeface="Times New Roman" panose="02020603050405020304" pitchFamily="18" charset="0"/>
              </a:rPr>
              <a:t>void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 smtClean="0">
                <a:cs typeface="Times New Roman" panose="02020603050405020304" pitchFamily="18" charset="0"/>
              </a:rPr>
              <a:t>someFunct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(</a:t>
            </a:r>
            <a:r>
              <a:rPr lang="en-US" altLang="zh-TW" sz="20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*a , U n )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{</a:t>
            </a:r>
            <a:endParaRPr lang="zh-TW" altLang="en-US" sz="2000" dirty="0" smtClean="0"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    //</a:t>
            </a:r>
            <a:r>
              <a:rPr lang="en-US" altLang="zh-TW" sz="2000" b="1" dirty="0" smtClean="0">
                <a:cs typeface="Times New Roman" panose="02020603050405020304" pitchFamily="18" charset="0"/>
              </a:rPr>
              <a:t>…..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} </a:t>
            </a:r>
            <a:r>
              <a:rPr lang="en-US" altLang="zh-TW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//OK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template</a:t>
            </a: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 &lt;</a:t>
            </a:r>
            <a:r>
              <a:rPr lang="en-US" altLang="zh-TW" sz="2000" b="1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typename</a:t>
            </a:r>
            <a:r>
              <a:rPr lang="en-US" altLang="zh-TW" sz="2000" b="1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T, class U</a:t>
            </a:r>
            <a:r>
              <a:rPr lang="en-US" altLang="zh-TW" sz="2000" dirty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=</a:t>
            </a:r>
            <a:r>
              <a:rPr lang="en-US" altLang="zh-TW" sz="2000" dirty="0" err="1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&gt;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cs typeface="Times New Roman" panose="02020603050405020304" pitchFamily="18" charset="0"/>
              </a:rPr>
              <a:t>void</a:t>
            </a:r>
            <a:r>
              <a:rPr lang="en-US" altLang="zh-TW" sz="2000" dirty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cs typeface="Times New Roman" panose="02020603050405020304" pitchFamily="18" charset="0"/>
              </a:rPr>
              <a:t>someFunct</a:t>
            </a:r>
            <a:r>
              <a:rPr lang="en-US" altLang="zh-TW" sz="2000" dirty="0">
                <a:cs typeface="Times New Roman" panose="02020603050405020304" pitchFamily="18" charset="0"/>
              </a:rPr>
              <a:t> (</a:t>
            </a:r>
            <a:r>
              <a:rPr lang="en-US" altLang="zh-TW" sz="20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cs typeface="Times New Roman" panose="02020603050405020304" pitchFamily="18" charset="0"/>
              </a:rPr>
              <a:t>T</a:t>
            </a:r>
            <a:r>
              <a:rPr lang="en-US" altLang="zh-TW" sz="2000" dirty="0">
                <a:cs typeface="Times New Roman" panose="02020603050405020304" pitchFamily="18" charset="0"/>
              </a:rPr>
              <a:t> *a , U n )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{</a:t>
            </a:r>
            <a:endParaRPr lang="zh-TW" altLang="en-US" sz="2000" dirty="0"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    //</a:t>
            </a:r>
            <a:r>
              <a:rPr lang="en-US" altLang="zh-TW" sz="2000" b="1" dirty="0">
                <a:cs typeface="Times New Roman" panose="02020603050405020304" pitchFamily="18" charset="0"/>
              </a:rPr>
              <a:t>…..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}</a:t>
            </a:r>
            <a:endParaRPr lang="en-US" altLang="zh-TW" sz="20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8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04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Queue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Queue{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Queue (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queueCapacity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0);</a:t>
            </a:r>
            <a:endParaRPr lang="zh-TW" alt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an item into the queue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an item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T&amp; Front()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top element of stack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T&amp; Rear() const;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top element of stack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T* queue;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front,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rear,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capacity;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Queue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 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Queue&lt;T&gt;::Queue(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queueCapacity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10):capacity(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queueCapacity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(capacity &lt; 1)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“Queue capacity must be &gt; 0”;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queue= new T[capacity];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front = rear = 0;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indicate empty 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 smtClean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const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return front == rear;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Queue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 T&amp;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Front() const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“Queue is empty. No front element.”;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queue[(front + 1) % capacity];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inline T&amp;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Rear() const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“Queue is empty. No rear element.”;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queue[rear];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Queue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Push(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T&amp;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 x to stack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((rear + 1) % capacity == front)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  T*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newQu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new T[2*capacity];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start = (front+1) % capacity;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(start&lt;2)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copy(queue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+start, queue+start+capacity-1,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newQu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copy(queue	+start,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queue+capacity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newQu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copy(queue, queue+rear+1,newQu+capacity-start);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front = 2*capacity –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rear = capacity -2;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delete[] queue;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queue =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newQu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rear = (rear+1)%capacity;  queue[rear] = x;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Queue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28026" y="1384555"/>
            <a:ext cx="7987324" cy="5273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&lt;class T&gt;</a:t>
            </a:r>
            <a:endParaRPr lang="en-US" altLang="zh-TW" sz="18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</a:t>
            </a:r>
            <a:r>
              <a:rPr lang="en-US" altLang="zh-TW" sz="1800" b="1" dirty="0" smtClean="0">
                <a:solidFill>
                  <a:srgbClr val="C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Pop( )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)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“Queue is empty, cannot delete”;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front = (front + 1) %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capcity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front].~T(); // destructor for 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64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Job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20573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Operating System</a:t>
            </a:r>
          </a:p>
          <a:p>
            <a:pPr lvl="1"/>
            <a:r>
              <a:rPr lang="en-US" altLang="zh-TW" dirty="0" smtClean="0"/>
              <a:t>jobs are processed in the order they enter the system if no priority is set on jobs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85</a:t>
            </a:fld>
            <a:endParaRPr lang="zh-TW" altLang="en-US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594" y="2848352"/>
            <a:ext cx="7460345" cy="3597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Worst-Case Scenario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0853" y="5205046"/>
            <a:ext cx="7886700" cy="101287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the above job scheduling, it takes n-1 steps to add a new job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86</a:t>
            </a:fld>
            <a:endParaRPr lang="zh-TW" altLang="en-US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081" y="1828800"/>
            <a:ext cx="7898348" cy="305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DeQue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Definition</a:t>
            </a:r>
          </a:p>
          <a:p>
            <a:pPr lvl="1"/>
            <a:r>
              <a:rPr lang="en-US" altLang="zh-TW" dirty="0" smtClean="0"/>
              <a:t>A double-ended queue (</a:t>
            </a:r>
            <a:r>
              <a:rPr lang="en-US" altLang="zh-TW" dirty="0" err="1" smtClean="0"/>
              <a:t>Deque</a:t>
            </a:r>
            <a:r>
              <a:rPr lang="en-US" altLang="zh-TW" dirty="0" smtClean="0"/>
              <a:t>) is a linear list in which additions and deletions may be made at either end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Practices</a:t>
            </a:r>
          </a:p>
          <a:p>
            <a:pPr lvl="1"/>
            <a:r>
              <a:rPr lang="en-US" altLang="zh-TW" dirty="0" smtClean="0"/>
              <a:t>Design a data representation that maps a </a:t>
            </a:r>
            <a:r>
              <a:rPr lang="en-US" altLang="zh-TW" dirty="0" err="1" smtClean="0"/>
              <a:t>deque</a:t>
            </a:r>
            <a:r>
              <a:rPr lang="en-US" altLang="zh-TW" dirty="0" smtClean="0"/>
              <a:t> into a one-dimensional array</a:t>
            </a:r>
          </a:p>
          <a:p>
            <a:pPr lvl="1"/>
            <a:r>
              <a:rPr lang="en-US" altLang="zh-TW" dirty="0" smtClean="0"/>
              <a:t>Write algorithms to add and delete elements from either end of the queue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3.1 Templates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3.2 The stack ADT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3.3 The queue ADT</a:t>
            </a: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3.4 Subtyping and inheritance in C++</a:t>
            </a:r>
          </a:p>
          <a:p>
            <a:r>
              <a:rPr lang="en-US" altLang="zh-TW" dirty="0"/>
              <a:t>3.6 Evaluation of expressions</a:t>
            </a:r>
          </a:p>
          <a:p>
            <a:r>
              <a:rPr lang="en-US" altLang="zh-TW" dirty="0" smtClean="0"/>
              <a:t>3.5 A mazing problem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527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Relationships Between Things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89</a:t>
            </a:fld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98994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smtClean="0"/>
              <a:t>We abstract </a:t>
            </a:r>
            <a:r>
              <a:rPr lang="en-US" altLang="zh-TW" sz="3000" dirty="0"/>
              <a:t>things on two </a:t>
            </a:r>
            <a:r>
              <a:rPr lang="en-US" altLang="zh-TW" sz="3000" dirty="0" smtClean="0"/>
              <a:t>key dimensions</a:t>
            </a:r>
          </a:p>
          <a:p>
            <a:pPr lvl="1"/>
            <a:r>
              <a:rPr lang="en-US" altLang="zh-TW" sz="2600" dirty="0" smtClean="0">
                <a:solidFill>
                  <a:srgbClr val="C00000"/>
                </a:solidFill>
              </a:rPr>
              <a:t>IS-A</a:t>
            </a:r>
            <a:r>
              <a:rPr lang="en-US" altLang="zh-TW" sz="2600" dirty="0" smtClean="0"/>
              <a:t> relationship  </a:t>
            </a:r>
          </a:p>
          <a:p>
            <a:pPr lvl="1"/>
            <a:r>
              <a:rPr lang="en-US" altLang="zh-TW" sz="2600" dirty="0">
                <a:solidFill>
                  <a:srgbClr val="C00000"/>
                </a:solidFill>
              </a:rPr>
              <a:t>HAS-A </a:t>
            </a:r>
            <a:r>
              <a:rPr lang="en-US" altLang="zh-TW" sz="2600" dirty="0"/>
              <a:t>relationship</a:t>
            </a:r>
          </a:p>
          <a:p>
            <a:pPr lvl="3"/>
            <a:endParaRPr lang="en-US" altLang="zh-TW" dirty="0" smtClean="0"/>
          </a:p>
          <a:p>
            <a:r>
              <a:rPr lang="en-US" altLang="zh-TW" sz="3000" dirty="0" smtClean="0"/>
              <a:t>Real world examples</a:t>
            </a:r>
          </a:p>
          <a:p>
            <a:pPr lvl="1"/>
            <a:r>
              <a:rPr lang="en-US" altLang="zh-TW" sz="2600" dirty="0" smtClean="0"/>
              <a:t>iPhone </a:t>
            </a:r>
            <a:r>
              <a:rPr lang="en-US" altLang="zh-TW" sz="2600" dirty="0">
                <a:solidFill>
                  <a:srgbClr val="C00000"/>
                </a:solidFill>
              </a:rPr>
              <a:t>is a </a:t>
            </a:r>
            <a:r>
              <a:rPr lang="en-US" altLang="zh-TW" sz="2600" dirty="0"/>
              <a:t>smartphone. </a:t>
            </a:r>
            <a:r>
              <a:rPr lang="en-US" altLang="zh-TW" sz="2600" dirty="0" smtClean="0"/>
              <a:t> iPhone </a:t>
            </a:r>
            <a:r>
              <a:rPr lang="en-US" altLang="zh-TW" sz="2600" dirty="0">
                <a:solidFill>
                  <a:srgbClr val="C00000"/>
                </a:solidFill>
              </a:rPr>
              <a:t>has a</a:t>
            </a:r>
            <a:r>
              <a:rPr lang="en-US" altLang="zh-TW" sz="2600" dirty="0"/>
              <a:t> battery</a:t>
            </a:r>
            <a:endParaRPr lang="en-US" altLang="zh-TW" sz="2600" dirty="0" smtClean="0"/>
          </a:p>
          <a:p>
            <a:pPr lvl="1"/>
            <a:r>
              <a:rPr lang="en-US" altLang="zh-TW" sz="2600" dirty="0"/>
              <a:t>NTHU </a:t>
            </a:r>
            <a:r>
              <a:rPr lang="en-US" altLang="zh-TW" sz="2600" dirty="0">
                <a:solidFill>
                  <a:srgbClr val="C00000"/>
                </a:solidFill>
              </a:rPr>
              <a:t>is a </a:t>
            </a:r>
            <a:r>
              <a:rPr lang="en-US" altLang="zh-TW" sz="2600" dirty="0"/>
              <a:t>university. </a:t>
            </a:r>
            <a:r>
              <a:rPr lang="en-US" altLang="zh-TW" sz="2600" dirty="0" smtClean="0"/>
              <a:t> NTHU </a:t>
            </a:r>
            <a:r>
              <a:rPr lang="en-US" altLang="zh-TW" sz="2600" dirty="0">
                <a:solidFill>
                  <a:srgbClr val="C00000"/>
                </a:solidFill>
              </a:rPr>
              <a:t>has a</a:t>
            </a:r>
            <a:r>
              <a:rPr lang="en-US" altLang="zh-TW" sz="2600" dirty="0">
                <a:solidFill>
                  <a:srgbClr val="7030A0"/>
                </a:solidFill>
              </a:rPr>
              <a:t> </a:t>
            </a:r>
            <a:r>
              <a:rPr lang="en-US" altLang="zh-TW" sz="2600" dirty="0"/>
              <a:t>Math department</a:t>
            </a:r>
          </a:p>
          <a:p>
            <a:pPr lvl="3"/>
            <a:endParaRPr lang="en-US" altLang="zh-TW" dirty="0" smtClean="0"/>
          </a:p>
          <a:p>
            <a:r>
              <a:rPr lang="en-US" altLang="zh-TW" sz="3000" dirty="0" smtClean="0"/>
              <a:t>ADT examples </a:t>
            </a:r>
            <a:endParaRPr lang="en-US" altLang="zh-TW" sz="3000" dirty="0"/>
          </a:p>
          <a:p>
            <a:pPr lvl="1"/>
            <a:r>
              <a:rPr lang="en-US" altLang="zh-TW" sz="2600" dirty="0"/>
              <a:t>Rectangle </a:t>
            </a:r>
            <a:r>
              <a:rPr lang="en-US" altLang="zh-TW" sz="2600" dirty="0" smtClean="0">
                <a:solidFill>
                  <a:srgbClr val="C00000"/>
                </a:solidFill>
              </a:rPr>
              <a:t>is a </a:t>
            </a:r>
            <a:r>
              <a:rPr lang="en-US" altLang="zh-TW" sz="2600" dirty="0" smtClean="0"/>
              <a:t>Polygon.  Rectangle has a </a:t>
            </a:r>
            <a:r>
              <a:rPr lang="en-US" altLang="zh-TW" sz="2600" i="1" dirty="0" smtClean="0"/>
              <a:t>height</a:t>
            </a:r>
            <a:r>
              <a:rPr lang="en-US" altLang="zh-TW" sz="2600" dirty="0" smtClean="0"/>
              <a:t> dimension</a:t>
            </a:r>
            <a:endParaRPr lang="en-US" altLang="zh-TW" sz="2600" dirty="0"/>
          </a:p>
          <a:p>
            <a:pPr lvl="1"/>
            <a:r>
              <a:rPr lang="en-US" altLang="zh-TW" sz="2600" dirty="0" smtClean="0"/>
              <a:t>Stack </a:t>
            </a:r>
            <a:r>
              <a:rPr lang="en-US" altLang="zh-TW" sz="2600" dirty="0" smtClean="0">
                <a:solidFill>
                  <a:srgbClr val="C00000"/>
                </a:solidFill>
              </a:rPr>
              <a:t>is a</a:t>
            </a:r>
            <a:r>
              <a:rPr lang="en-US" altLang="zh-TW" sz="2600" dirty="0" smtClean="0">
                <a:solidFill>
                  <a:srgbClr val="7030A0"/>
                </a:solidFill>
              </a:rPr>
              <a:t> </a:t>
            </a:r>
            <a:r>
              <a:rPr lang="en-US" altLang="zh-TW" sz="2600" dirty="0" smtClean="0"/>
              <a:t>Bag.  Stack </a:t>
            </a:r>
            <a:r>
              <a:rPr lang="en-US" altLang="zh-TW" sz="2600" dirty="0" smtClean="0">
                <a:solidFill>
                  <a:srgbClr val="C00000"/>
                </a:solidFill>
              </a:rPr>
              <a:t>has a</a:t>
            </a:r>
            <a:r>
              <a:rPr lang="en-US" altLang="zh-TW" sz="2600" dirty="0" smtClean="0"/>
              <a:t> </a:t>
            </a:r>
            <a:r>
              <a:rPr lang="en-US" altLang="zh-TW" sz="2600" i="1" dirty="0" smtClean="0"/>
              <a:t>top</a:t>
            </a:r>
            <a:r>
              <a:rPr lang="en-US" altLang="zh-TW" sz="2600" dirty="0" smtClean="0"/>
              <a:t> pointer</a:t>
            </a:r>
            <a:endParaRPr lang="en-US" altLang="zh-TW" sz="2600" dirty="0"/>
          </a:p>
          <a:p>
            <a:pPr lvl="2"/>
            <a:r>
              <a:rPr lang="en-US" altLang="zh-TW" sz="2200" dirty="0"/>
              <a:t>Stack is a specialized bag </a:t>
            </a:r>
            <a:r>
              <a:rPr lang="en-US" altLang="zh-TW" sz="2200" dirty="0" smtClean="0"/>
              <a:t>that requires elements to </a:t>
            </a:r>
            <a:r>
              <a:rPr lang="en-US" altLang="zh-TW" sz="2200" dirty="0"/>
              <a:t>be deleted </a:t>
            </a:r>
            <a:r>
              <a:rPr lang="en-US" altLang="zh-TW" sz="2200" dirty="0" smtClean="0"/>
              <a:t>in the </a:t>
            </a:r>
            <a:r>
              <a:rPr lang="en-US" altLang="zh-TW" sz="2200" dirty="0"/>
              <a:t>LIFO </a:t>
            </a:r>
            <a:r>
              <a:rPr lang="en-US" altLang="zh-TW" sz="2200" dirty="0" smtClean="0"/>
              <a:t>order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7556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Template Function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28650" y="2083257"/>
            <a:ext cx="3374183" cy="4087501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cs typeface="Times New Roman" panose="02020603050405020304" pitchFamily="18" charset="0"/>
              </a:rPr>
              <a:t>template</a:t>
            </a:r>
            <a:r>
              <a:rPr lang="en-US" altLang="zh-TW" sz="2000" dirty="0">
                <a:cs typeface="Times New Roman" panose="02020603050405020304" pitchFamily="18" charset="0"/>
              </a:rPr>
              <a:t> &lt;</a:t>
            </a:r>
            <a:r>
              <a:rPr lang="en-US" altLang="zh-TW" sz="2000" b="1" dirty="0">
                <a:cs typeface="Times New Roman" panose="02020603050405020304" pitchFamily="18" charset="0"/>
              </a:rPr>
              <a:t>class</a:t>
            </a:r>
            <a:r>
              <a:rPr lang="en-US" altLang="zh-TW" sz="2000" dirty="0">
                <a:cs typeface="Times New Roman" panose="02020603050405020304" pitchFamily="18" charset="0"/>
              </a:rPr>
              <a:t> T,</a:t>
            </a:r>
            <a:r>
              <a:rPr lang="en-US" altLang="zh-TW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max</a:t>
            </a:r>
            <a:r>
              <a:rPr lang="en-US" altLang="zh-TW" sz="2000" dirty="0">
                <a:cs typeface="Times New Roman" panose="02020603050405020304" pitchFamily="18" charset="0"/>
              </a:rPr>
              <a:t>&gt;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cs typeface="Times New Roman" panose="02020603050405020304" pitchFamily="18" charset="0"/>
              </a:rPr>
              <a:t>arrMin</a:t>
            </a:r>
            <a:r>
              <a:rPr lang="en-US" altLang="zh-TW" sz="2000" dirty="0">
                <a:cs typeface="Times New Roman" panose="02020603050405020304" pitchFamily="18" charset="0"/>
              </a:rPr>
              <a:t>(T </a:t>
            </a:r>
            <a:r>
              <a:rPr lang="en-US" altLang="zh-TW" sz="2000" dirty="0" err="1">
                <a:cs typeface="Times New Roman" panose="02020603050405020304" pitchFamily="18" charset="0"/>
              </a:rPr>
              <a:t>arr</a:t>
            </a:r>
            <a:r>
              <a:rPr lang="en-US" altLang="zh-TW" sz="2000" dirty="0">
                <a:cs typeface="Times New Roman" panose="02020603050405020304" pitchFamily="18" charset="0"/>
              </a:rPr>
              <a:t>[], </a:t>
            </a:r>
            <a:r>
              <a:rPr lang="en-US" altLang="zh-TW" sz="2000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n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)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{ 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	</a:t>
            </a:r>
            <a:r>
              <a:rPr lang="en-US" altLang="zh-TW" sz="2000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m = </a:t>
            </a:r>
            <a:r>
              <a:rPr lang="en-US" altLang="zh-TW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max</a:t>
            </a:r>
            <a:r>
              <a:rPr lang="en-US" altLang="zh-TW" sz="2000" dirty="0">
                <a:cs typeface="Times New Roman" panose="02020603050405020304" pitchFamily="18" charset="0"/>
              </a:rPr>
              <a:t>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	for (</a:t>
            </a:r>
            <a:r>
              <a:rPr lang="en-US" altLang="zh-TW" sz="2000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 = 0;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 &lt; n; 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++)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		if (</a:t>
            </a:r>
            <a:r>
              <a:rPr lang="en-US" altLang="zh-TW" sz="2000" dirty="0" err="1">
                <a:cs typeface="Times New Roman" panose="02020603050405020304" pitchFamily="18" charset="0"/>
              </a:rPr>
              <a:t>arr</a:t>
            </a:r>
            <a:r>
              <a:rPr lang="en-US" altLang="zh-TW" sz="2000" dirty="0">
                <a:cs typeface="Times New Roman" panose="02020603050405020304" pitchFamily="18" charset="0"/>
              </a:rPr>
              <a:t>[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] &lt; m) m = </a:t>
            </a:r>
            <a:r>
              <a:rPr lang="en-US" altLang="zh-TW" sz="2000" dirty="0" err="1">
                <a:cs typeface="Times New Roman" panose="02020603050405020304" pitchFamily="18" charset="0"/>
              </a:rPr>
              <a:t>arr</a:t>
            </a:r>
            <a:r>
              <a:rPr lang="en-US" altLang="zh-TW" sz="2000" dirty="0">
                <a:cs typeface="Times New Roman" panose="02020603050405020304" pitchFamily="18" charset="0"/>
              </a:rPr>
              <a:t>[</a:t>
            </a:r>
            <a:r>
              <a:rPr lang="en-US" altLang="zh-TW" sz="2000" dirty="0" err="1">
                <a:cs typeface="Times New Roman" panose="02020603050405020304" pitchFamily="18" charset="0"/>
              </a:rPr>
              <a:t>i</a:t>
            </a:r>
            <a:r>
              <a:rPr lang="en-US" altLang="zh-TW" sz="2000" dirty="0">
                <a:cs typeface="Times New Roman" panose="02020603050405020304" pitchFamily="18" charset="0"/>
              </a:rPr>
              <a:t>];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	return m;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}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8650" y="1533851"/>
            <a:ext cx="807681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TW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Can pass </a:t>
            </a:r>
            <a:r>
              <a:rPr lang="en-US" altLang="zh-TW" sz="2000" b="1" dirty="0" err="1"/>
              <a:t>nontype</a:t>
            </a:r>
            <a:r>
              <a:rPr lang="en-US" altLang="zh-TW" sz="2000" b="1" dirty="0"/>
              <a:t> parameters </a:t>
            </a:r>
            <a:r>
              <a:rPr lang="en-US" altLang="zh-TW" sz="2000" dirty="0"/>
              <a:t>to templates</a:t>
            </a:r>
            <a:endParaRPr lang="zh-TW" altLang="en-US" sz="2000" dirty="0"/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4196054" y="2083257"/>
            <a:ext cx="4509407" cy="4087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b="1" dirty="0"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cs typeface="Times New Roman" panose="02020603050405020304" pitchFamily="18" charset="0"/>
              </a:rPr>
              <a:t>main() </a:t>
            </a:r>
            <a:endParaRPr lang="en-US" altLang="zh-TW" sz="2000" dirty="0" smtClean="0"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{ 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   </a:t>
            </a:r>
            <a:r>
              <a:rPr lang="en-US" altLang="zh-TW" sz="2000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arr1[]  = {10, 20, 15, 12};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   </a:t>
            </a:r>
            <a:r>
              <a:rPr lang="en-US" altLang="zh-TW" sz="2000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n1 = </a:t>
            </a:r>
            <a:r>
              <a:rPr lang="en-US" altLang="zh-TW" sz="2000" dirty="0" err="1">
                <a:cs typeface="Times New Roman" panose="02020603050405020304" pitchFamily="18" charset="0"/>
              </a:rPr>
              <a:t>sizeof</a:t>
            </a:r>
            <a:r>
              <a:rPr lang="en-US" altLang="zh-TW" sz="2000" dirty="0">
                <a:cs typeface="Times New Roman" panose="02020603050405020304" pitchFamily="18" charset="0"/>
              </a:rPr>
              <a:t>(arr1)/</a:t>
            </a:r>
            <a:r>
              <a:rPr lang="en-US" altLang="zh-TW" sz="2000" dirty="0" err="1">
                <a:cs typeface="Times New Roman" panose="02020603050405020304" pitchFamily="18" charset="0"/>
              </a:rPr>
              <a:t>sizeof</a:t>
            </a:r>
            <a:r>
              <a:rPr lang="en-US" altLang="zh-TW" sz="2000" dirty="0">
                <a:cs typeface="Times New Roman" panose="02020603050405020304" pitchFamily="18" charset="0"/>
              </a:rPr>
              <a:t>(arr1[0]); </a:t>
            </a:r>
            <a:r>
              <a:rPr lang="en-US" altLang="zh-TW" sz="2000" dirty="0" smtClean="0">
                <a:cs typeface="Times New Roman" panose="02020603050405020304" pitchFamily="18" charset="0"/>
              </a:rPr>
              <a:t>  </a:t>
            </a:r>
            <a:endParaRPr lang="en-US" altLang="zh-TW" sz="2000" dirty="0"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   char arr2[] = {1, 2, 3};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   </a:t>
            </a:r>
            <a:r>
              <a:rPr lang="en-US" altLang="zh-TW" sz="2000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 n2 = </a:t>
            </a:r>
            <a:r>
              <a:rPr lang="en-US" altLang="zh-TW" sz="2000" dirty="0" err="1">
                <a:cs typeface="Times New Roman" panose="02020603050405020304" pitchFamily="18" charset="0"/>
              </a:rPr>
              <a:t>sizeof</a:t>
            </a:r>
            <a:r>
              <a:rPr lang="en-US" altLang="zh-TW" sz="2000" dirty="0">
                <a:cs typeface="Times New Roman" panose="02020603050405020304" pitchFamily="18" charset="0"/>
              </a:rPr>
              <a:t>(arr2)/</a:t>
            </a:r>
            <a:r>
              <a:rPr lang="en-US" altLang="zh-TW" sz="2000" dirty="0" err="1">
                <a:cs typeface="Times New Roman" panose="02020603050405020304" pitchFamily="18" charset="0"/>
              </a:rPr>
              <a:t>sizeof</a:t>
            </a:r>
            <a:r>
              <a:rPr lang="en-US" altLang="zh-TW" sz="2000" dirty="0">
                <a:cs typeface="Times New Roman" panose="02020603050405020304" pitchFamily="18" charset="0"/>
              </a:rPr>
              <a:t>(arr2[0]);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// </a:t>
            </a:r>
            <a:r>
              <a:rPr lang="en-US" altLang="zh-TW" sz="2000" dirty="0">
                <a:cs typeface="Times New Roman" panose="02020603050405020304" pitchFamily="18" charset="0"/>
              </a:rPr>
              <a:t>Second template parameter to </a:t>
            </a:r>
            <a:r>
              <a:rPr lang="en-US" altLang="zh-TW" sz="2000" dirty="0" err="1">
                <a:cs typeface="Times New Roman" panose="02020603050405020304" pitchFamily="18" charset="0"/>
              </a:rPr>
              <a:t>arrMin</a:t>
            </a:r>
            <a:r>
              <a:rPr lang="en-US" altLang="zh-TW" sz="2000" dirty="0">
                <a:cs typeface="Times New Roman" panose="02020603050405020304" pitchFamily="18" charset="0"/>
              </a:rPr>
              <a:t> </a:t>
            </a:r>
            <a:endParaRPr lang="en-US" altLang="zh-TW" sz="2000" dirty="0" smtClean="0">
              <a:cs typeface="Times New Roman" panose="02020603050405020304" pitchFamily="18" charset="0"/>
            </a:endParaRP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cs typeface="Times New Roman" panose="02020603050405020304" pitchFamily="18" charset="0"/>
              </a:rPr>
              <a:t>// must </a:t>
            </a:r>
            <a:r>
              <a:rPr lang="en-US" altLang="zh-TW" sz="2000" dirty="0">
                <a:cs typeface="Times New Roman" panose="02020603050405020304" pitchFamily="18" charset="0"/>
              </a:rPr>
              <a:t>be a constant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   </a:t>
            </a:r>
            <a:r>
              <a:rPr lang="en-US" altLang="zh-TW" sz="2000" dirty="0" err="1">
                <a:cs typeface="Times New Roman" panose="02020603050405020304" pitchFamily="18" charset="0"/>
              </a:rPr>
              <a:t>cout</a:t>
            </a:r>
            <a:r>
              <a:rPr lang="en-US" altLang="zh-TW" sz="2000" dirty="0">
                <a:cs typeface="Times New Roman" panose="02020603050405020304" pitchFamily="18" charset="0"/>
              </a:rPr>
              <a:t> &lt;&lt; </a:t>
            </a:r>
            <a:r>
              <a:rPr lang="en-US" altLang="zh-TW" sz="2000" dirty="0" err="1">
                <a:cs typeface="Times New Roman" panose="02020603050405020304" pitchFamily="18" charset="0"/>
              </a:rPr>
              <a:t>arrMin</a:t>
            </a:r>
            <a:r>
              <a:rPr lang="en-US" altLang="zh-TW" sz="2000" dirty="0">
                <a:cs typeface="Times New Roman" panose="02020603050405020304" pitchFamily="18" charset="0"/>
              </a:rPr>
              <a:t>&lt;</a:t>
            </a:r>
            <a:r>
              <a:rPr lang="en-US" altLang="zh-TW" sz="2000" dirty="0" err="1"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cs typeface="Times New Roman" panose="02020603050405020304" pitchFamily="18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10000</a:t>
            </a:r>
            <a:r>
              <a:rPr lang="en-US" altLang="zh-TW" sz="2000" dirty="0">
                <a:cs typeface="Times New Roman" panose="02020603050405020304" pitchFamily="18" charset="0"/>
              </a:rPr>
              <a:t>&gt;(arr1, n1) &lt;&lt; </a:t>
            </a:r>
            <a:r>
              <a:rPr lang="en-US" altLang="zh-TW" sz="2000" dirty="0" err="1">
                <a:cs typeface="Times New Roman" panose="02020603050405020304" pitchFamily="18" charset="0"/>
              </a:rPr>
              <a:t>endl</a:t>
            </a:r>
            <a:r>
              <a:rPr lang="en-US" altLang="zh-TW" sz="2000" dirty="0">
                <a:cs typeface="Times New Roman" panose="02020603050405020304" pitchFamily="18" charset="0"/>
              </a:rPr>
              <a:t>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   </a:t>
            </a:r>
            <a:r>
              <a:rPr lang="en-US" altLang="zh-TW" sz="2000" dirty="0" err="1">
                <a:cs typeface="Times New Roman" panose="02020603050405020304" pitchFamily="18" charset="0"/>
              </a:rPr>
              <a:t>cout</a:t>
            </a:r>
            <a:r>
              <a:rPr lang="en-US" altLang="zh-TW" sz="2000" dirty="0">
                <a:cs typeface="Times New Roman" panose="02020603050405020304" pitchFamily="18" charset="0"/>
              </a:rPr>
              <a:t> &lt;&lt; </a:t>
            </a:r>
            <a:r>
              <a:rPr lang="en-US" altLang="zh-TW" sz="2000" dirty="0" err="1">
                <a:cs typeface="Times New Roman" panose="02020603050405020304" pitchFamily="18" charset="0"/>
              </a:rPr>
              <a:t>arrMin</a:t>
            </a:r>
            <a:r>
              <a:rPr lang="en-US" altLang="zh-TW" sz="2000" dirty="0">
                <a:cs typeface="Times New Roman" panose="02020603050405020304" pitchFamily="18" charset="0"/>
              </a:rPr>
              <a:t>&lt;char, </a:t>
            </a:r>
            <a:r>
              <a:rPr lang="en-US" altLang="zh-TW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256</a:t>
            </a:r>
            <a:r>
              <a:rPr lang="en-US" altLang="zh-TW" sz="2000" dirty="0">
                <a:cs typeface="Times New Roman" panose="02020603050405020304" pitchFamily="18" charset="0"/>
              </a:rPr>
              <a:t>&gt;(arr2, n2);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   return 0; </a:t>
            </a:r>
          </a:p>
          <a:p>
            <a:pPr marL="0" indent="0" defTabSz="26987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14829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Subtype / IS-A / Subclass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Subtype </a:t>
            </a:r>
            <a:endParaRPr lang="en-US" altLang="zh-TW" dirty="0"/>
          </a:p>
          <a:p>
            <a:pPr lvl="1"/>
            <a:r>
              <a:rPr lang="en-US" altLang="zh-TW" dirty="0" smtClean="0"/>
              <a:t>Equivalent concept to the </a:t>
            </a:r>
            <a:r>
              <a:rPr lang="en-US" altLang="zh-TW" dirty="0" smtClean="0">
                <a:solidFill>
                  <a:srgbClr val="FF0000"/>
                </a:solidFill>
              </a:rPr>
              <a:t>IS-A</a:t>
            </a:r>
            <a:r>
              <a:rPr lang="en-US" altLang="zh-TW" dirty="0" smtClean="0"/>
              <a:t> relationship</a:t>
            </a:r>
          </a:p>
          <a:p>
            <a:pPr lvl="2"/>
            <a:r>
              <a:rPr lang="en-US" altLang="zh-TW" dirty="0"/>
              <a:t>Rectangle </a:t>
            </a:r>
            <a:r>
              <a:rPr lang="en-US" altLang="zh-TW" dirty="0">
                <a:solidFill>
                  <a:srgbClr val="FF0000"/>
                </a:solidFill>
              </a:rPr>
              <a:t>is </a:t>
            </a:r>
            <a:r>
              <a:rPr lang="en-US" altLang="zh-TW" dirty="0" smtClean="0">
                <a:solidFill>
                  <a:srgbClr val="FF0000"/>
                </a:solidFill>
              </a:rPr>
              <a:t>a subtype of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/>
              <a:t>Polygon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Since C++ use </a:t>
            </a:r>
            <a:r>
              <a:rPr lang="en-US" altLang="zh-TW" i="1" dirty="0" smtClean="0"/>
              <a:t>classes</a:t>
            </a:r>
            <a:r>
              <a:rPr lang="en-US" altLang="zh-TW" dirty="0" smtClean="0"/>
              <a:t> to denote data types, subtypes are also widely referred to as </a:t>
            </a:r>
            <a:r>
              <a:rPr lang="en-US" altLang="zh-TW" dirty="0" smtClean="0">
                <a:solidFill>
                  <a:srgbClr val="FF0000"/>
                </a:solidFill>
              </a:rPr>
              <a:t>subclasses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Subtype is conceptual relationship between </a:t>
            </a:r>
            <a:r>
              <a:rPr lang="en-US" altLang="zh-TW" dirty="0" smtClean="0">
                <a:solidFill>
                  <a:srgbClr val="0000CC"/>
                </a:solidFill>
              </a:rPr>
              <a:t>ADT specifications</a:t>
            </a:r>
          </a:p>
          <a:p>
            <a:pPr lvl="1"/>
            <a:r>
              <a:rPr lang="en-US" altLang="zh-TW" dirty="0" smtClean="0"/>
              <a:t>"Stack </a:t>
            </a:r>
            <a:r>
              <a:rPr lang="en-US" altLang="zh-TW" dirty="0">
                <a:solidFill>
                  <a:srgbClr val="FF0000"/>
                </a:solidFill>
              </a:rPr>
              <a:t>IS A </a:t>
            </a:r>
            <a:r>
              <a:rPr lang="en-US" altLang="zh-TW" dirty="0" smtClean="0"/>
              <a:t>Bag" </a:t>
            </a:r>
            <a:r>
              <a:rPr lang="en-US" altLang="zh-TW" dirty="0"/>
              <a:t>is true regardless </a:t>
            </a:r>
            <a:r>
              <a:rPr lang="en-US" altLang="zh-TW" dirty="0" smtClean="0"/>
              <a:t>of the implementation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19235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352364" cy="50209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Use</a:t>
            </a:r>
          </a:p>
          <a:p>
            <a:pPr lvl="1"/>
            <a:r>
              <a:rPr lang="en-US" altLang="zh-TW" dirty="0" smtClean="0"/>
              <a:t>Express </a:t>
            </a:r>
            <a:r>
              <a:rPr lang="en-US" altLang="zh-TW" dirty="0" smtClean="0">
                <a:solidFill>
                  <a:srgbClr val="FF0000"/>
                </a:solidFill>
              </a:rPr>
              <a:t>IS-A</a:t>
            </a:r>
            <a:r>
              <a:rPr lang="en-US" altLang="zh-TW" dirty="0" smtClean="0"/>
              <a:t> relationships </a:t>
            </a:r>
            <a:r>
              <a:rPr lang="en-US" altLang="zh-TW" dirty="0"/>
              <a:t>between </a:t>
            </a:r>
            <a:r>
              <a:rPr lang="en-US" altLang="zh-TW" dirty="0" smtClean="0">
                <a:solidFill>
                  <a:srgbClr val="0000CC"/>
                </a:solidFill>
              </a:rPr>
              <a:t>classes</a:t>
            </a:r>
            <a:endParaRPr lang="en-US" altLang="zh-TW" dirty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/>
              <a:t>Derive a new class (</a:t>
            </a:r>
            <a:r>
              <a:rPr lang="en-US" altLang="zh-TW" dirty="0" smtClean="0">
                <a:solidFill>
                  <a:srgbClr val="FF0000"/>
                </a:solidFill>
              </a:rPr>
              <a:t>derived class / sub type / sub class</a:t>
            </a:r>
            <a:r>
              <a:rPr lang="en-US" altLang="zh-TW" dirty="0" smtClean="0"/>
              <a:t>) from an existing class (</a:t>
            </a:r>
            <a:r>
              <a:rPr lang="en-US" altLang="zh-TW" dirty="0" smtClean="0">
                <a:solidFill>
                  <a:srgbClr val="FF0000"/>
                </a:solidFill>
              </a:rPr>
              <a:t>base class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 smtClean="0"/>
              <a:t>Eliminate redundant implementation</a:t>
            </a:r>
          </a:p>
          <a:p>
            <a:pPr lvl="2"/>
            <a:r>
              <a:rPr lang="en-US" altLang="zh-TW" dirty="0" smtClean="0"/>
              <a:t>Members (data and functions) are by default inherited from a base class to a derived class</a:t>
            </a:r>
          </a:p>
          <a:p>
            <a:r>
              <a:rPr lang="en-US" altLang="zh-TW" dirty="0" smtClean="0"/>
              <a:t>Different inheritance styles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Public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inheritance</a:t>
            </a:r>
          </a:p>
          <a:p>
            <a:pPr lvl="2"/>
            <a:r>
              <a:rPr lang="en-US" altLang="zh-TW" dirty="0">
                <a:solidFill>
                  <a:srgbClr val="C00000"/>
                </a:solidFill>
              </a:rPr>
              <a:t>Access </a:t>
            </a:r>
            <a:r>
              <a:rPr lang="en-US" altLang="zh-TW" dirty="0" smtClean="0">
                <a:solidFill>
                  <a:srgbClr val="C00000"/>
                </a:solidFill>
              </a:rPr>
              <a:t>levels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(public/protected/private) of the members are also inherited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Protected</a:t>
            </a:r>
            <a:r>
              <a:rPr lang="en-US" altLang="zh-TW" dirty="0" smtClean="0"/>
              <a:t> inheritance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Private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inheritance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91</a:t>
            </a:fld>
            <a:endParaRPr lang="zh-TW" altLang="en-US"/>
          </a:p>
        </p:txBody>
      </p:sp>
      <p:grpSp>
        <p:nvGrpSpPr>
          <p:cNvPr id="22" name="群組 21"/>
          <p:cNvGrpSpPr/>
          <p:nvPr/>
        </p:nvGrpSpPr>
        <p:grpSpPr>
          <a:xfrm>
            <a:off x="6052842" y="1755698"/>
            <a:ext cx="2945502" cy="2627012"/>
            <a:chOff x="5664425" y="1755698"/>
            <a:chExt cx="3333920" cy="2627012"/>
          </a:xfrm>
        </p:grpSpPr>
        <p:sp>
          <p:nvSpPr>
            <p:cNvPr id="5" name="矩形 4"/>
            <p:cNvSpPr/>
            <p:nvPr/>
          </p:nvSpPr>
          <p:spPr>
            <a:xfrm>
              <a:off x="6965473" y="1755698"/>
              <a:ext cx="1301048" cy="525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Shape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14949" y="2824121"/>
              <a:ext cx="1301048" cy="525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Polygon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64425" y="3856727"/>
              <a:ext cx="1301048" cy="525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Triangle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697297" y="2824121"/>
              <a:ext cx="1301048" cy="525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Ellipse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46773" y="3848066"/>
              <a:ext cx="1301048" cy="525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Rectangle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接點 14"/>
            <p:cNvCxnSpPr>
              <a:stCxn id="5" idx="2"/>
              <a:endCxn id="10" idx="0"/>
            </p:cNvCxnSpPr>
            <p:nvPr/>
          </p:nvCxnSpPr>
          <p:spPr>
            <a:xfrm flipH="1">
              <a:off x="6965473" y="2281681"/>
              <a:ext cx="650524" cy="542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5" idx="2"/>
              <a:endCxn id="12" idx="0"/>
            </p:cNvCxnSpPr>
            <p:nvPr/>
          </p:nvCxnSpPr>
          <p:spPr>
            <a:xfrm>
              <a:off x="7615997" y="2281681"/>
              <a:ext cx="731824" cy="542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>
              <a:stCxn id="10" idx="2"/>
              <a:endCxn id="11" idx="0"/>
            </p:cNvCxnSpPr>
            <p:nvPr/>
          </p:nvCxnSpPr>
          <p:spPr>
            <a:xfrm flipH="1">
              <a:off x="6314949" y="3350104"/>
              <a:ext cx="650524" cy="5066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>
              <a:stCxn id="10" idx="2"/>
              <a:endCxn id="13" idx="0"/>
            </p:cNvCxnSpPr>
            <p:nvPr/>
          </p:nvCxnSpPr>
          <p:spPr>
            <a:xfrm>
              <a:off x="6965473" y="3350104"/>
              <a:ext cx="731824" cy="497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42602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內容版面配置區 2"/>
          <p:cNvSpPr txBox="1">
            <a:spLocks/>
          </p:cNvSpPr>
          <p:nvPr/>
        </p:nvSpPr>
        <p:spPr>
          <a:xfrm>
            <a:off x="441080" y="3101302"/>
            <a:ext cx="4003188" cy="3574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Bag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bagCapacity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̃Bag(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Element( )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4615840" y="3093487"/>
            <a:ext cx="4267200" cy="3582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altLang="zh-TW" sz="20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TW" sz="20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~Stack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Top( )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TW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Effects of Inheritance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5384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Stack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inherits from </a:t>
            </a:r>
            <a:r>
              <a:rPr lang="en-US" altLang="zh-TW" dirty="0" smtClean="0">
                <a:solidFill>
                  <a:srgbClr val="C00000"/>
                </a:solidFill>
              </a:rPr>
              <a:t>Bag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/>
              <a:t>Stack must redefine its </a:t>
            </a:r>
            <a:r>
              <a:rPr lang="en-US" altLang="zh-TW" dirty="0" smtClean="0">
                <a:solidFill>
                  <a:srgbClr val="0000CC"/>
                </a:solidFill>
              </a:rPr>
              <a:t>constructors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00CC"/>
                </a:solidFill>
              </a:rPr>
              <a:t>destructors</a:t>
            </a:r>
          </a:p>
          <a:p>
            <a:pPr lvl="1"/>
            <a:r>
              <a:rPr lang="en-US" altLang="zh-TW" dirty="0"/>
              <a:t>Stack </a:t>
            </a:r>
            <a:r>
              <a:rPr lang="en-US" altLang="zh-TW" dirty="0" smtClean="0"/>
              <a:t>can redefine </a:t>
            </a:r>
            <a:r>
              <a:rPr lang="en-US" altLang="zh-TW" dirty="0" smtClean="0">
                <a:solidFill>
                  <a:srgbClr val="0000CC"/>
                </a:solidFill>
              </a:rPr>
              <a:t>its unique data and functions </a:t>
            </a:r>
            <a:r>
              <a:rPr lang="en-US" altLang="zh-TW" dirty="0" smtClean="0"/>
              <a:t>(pop </a:t>
            </a:r>
            <a:r>
              <a:rPr lang="en-US" altLang="zh-TW" dirty="0"/>
              <a:t>and top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Stack </a:t>
            </a:r>
            <a:r>
              <a:rPr lang="en-US" altLang="zh-TW" dirty="0">
                <a:solidFill>
                  <a:srgbClr val="FF0000"/>
                </a:solidFill>
              </a:rPr>
              <a:t>inherits</a:t>
            </a:r>
            <a:r>
              <a:rPr lang="en-US" altLang="zh-TW" dirty="0"/>
              <a:t> all </a:t>
            </a:r>
            <a:r>
              <a:rPr lang="en-US" altLang="zh-TW" dirty="0" smtClean="0"/>
              <a:t>the other </a:t>
            </a:r>
            <a:r>
              <a:rPr lang="en-US" altLang="zh-TW" dirty="0"/>
              <a:t>data and functions of Bag</a:t>
            </a:r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92</a:t>
            </a:fld>
            <a:endParaRPr lang="zh-TW" altLang="en-US"/>
          </a:p>
        </p:txBody>
      </p:sp>
      <p:sp>
        <p:nvSpPr>
          <p:cNvPr id="11" name="右大括弧 10"/>
          <p:cNvSpPr/>
          <p:nvPr/>
        </p:nvSpPr>
        <p:spPr>
          <a:xfrm>
            <a:off x="1844431" y="5645516"/>
            <a:ext cx="111188" cy="710835"/>
          </a:xfrm>
          <a:prstGeom prst="rightBrace">
            <a:avLst>
              <a:gd name="adj1" fmla="val 690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127191" y="5994400"/>
            <a:ext cx="2847179" cy="4970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右大括弧 19"/>
          <p:cNvSpPr/>
          <p:nvPr/>
        </p:nvSpPr>
        <p:spPr>
          <a:xfrm>
            <a:off x="3294674" y="4400063"/>
            <a:ext cx="141409" cy="953476"/>
          </a:xfrm>
          <a:prstGeom prst="rightBrace">
            <a:avLst>
              <a:gd name="adj1" fmla="val 690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607655" y="4868985"/>
            <a:ext cx="1312007" cy="53926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弧 12"/>
          <p:cNvSpPr/>
          <p:nvPr/>
        </p:nvSpPr>
        <p:spPr>
          <a:xfrm rot="10800000">
            <a:off x="5022852" y="5288146"/>
            <a:ext cx="68382" cy="278301"/>
          </a:xfrm>
          <a:prstGeom prst="rightBrace">
            <a:avLst>
              <a:gd name="adj1" fmla="val 690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右大括弧 15"/>
          <p:cNvSpPr/>
          <p:nvPr/>
        </p:nvSpPr>
        <p:spPr>
          <a:xfrm rot="10800000">
            <a:off x="5022852" y="5904950"/>
            <a:ext cx="68382" cy="278301"/>
          </a:xfrm>
          <a:prstGeom prst="rightBrace">
            <a:avLst>
              <a:gd name="adj1" fmla="val 690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2735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 Example of Derived Classes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41080" y="3101302"/>
            <a:ext cx="4003188" cy="3574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Bag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bagCapacity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̃Bag(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Size( )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Element( )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Push(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*array;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615840" y="3093487"/>
            <a:ext cx="4267200" cy="3582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</a:t>
            </a:r>
            <a:r>
              <a:rPr lang="en-US" altLang="zh-TW" sz="20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TW" sz="20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Bag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Stack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stackCapacity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~Stack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Top( )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TW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右大括弧 6"/>
          <p:cNvSpPr/>
          <p:nvPr/>
        </p:nvSpPr>
        <p:spPr>
          <a:xfrm>
            <a:off x="3294674" y="4400063"/>
            <a:ext cx="141409" cy="953476"/>
          </a:xfrm>
          <a:prstGeom prst="rightBrace">
            <a:avLst>
              <a:gd name="adj1" fmla="val 690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3607655" y="4868985"/>
            <a:ext cx="1312007" cy="53926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弧 8"/>
          <p:cNvSpPr/>
          <p:nvPr/>
        </p:nvSpPr>
        <p:spPr>
          <a:xfrm>
            <a:off x="1844431" y="5645516"/>
            <a:ext cx="111188" cy="710835"/>
          </a:xfrm>
          <a:prstGeom prst="rightBrace">
            <a:avLst>
              <a:gd name="adj1" fmla="val 690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127191" y="5994400"/>
            <a:ext cx="2847179" cy="49701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內容版面配置區 2"/>
          <p:cNvSpPr txBox="1">
            <a:spLocks/>
          </p:cNvSpPr>
          <p:nvPr/>
        </p:nvSpPr>
        <p:spPr>
          <a:xfrm>
            <a:off x="441080" y="1204887"/>
            <a:ext cx="8441960" cy="1771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 b(4);    // invoke Bag constructor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 s(7); 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invoke Stack constructor, which also invokes Bag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b.Push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(2017);   // use Bag::Push()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(330);     // 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does not contains a specialized Push(), so use Bag::Push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b.Pop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// use Bag::Pop()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s.Pop</a:t>
            </a:r>
            <a:r>
              <a:rPr lang="en-US" altLang="zh-TW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//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contains 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specialized Pop() overriding Bag::Pop(), so use Stack::Pop()</a:t>
            </a:r>
            <a:endParaRPr lang="en-US" altLang="zh-TW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右大括弧 11"/>
          <p:cNvSpPr/>
          <p:nvPr/>
        </p:nvSpPr>
        <p:spPr>
          <a:xfrm rot="10800000">
            <a:off x="5022852" y="5288146"/>
            <a:ext cx="68382" cy="278301"/>
          </a:xfrm>
          <a:prstGeom prst="rightBrace">
            <a:avLst>
              <a:gd name="adj1" fmla="val 690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大括弧 12"/>
          <p:cNvSpPr/>
          <p:nvPr/>
        </p:nvSpPr>
        <p:spPr>
          <a:xfrm rot="10800000">
            <a:off x="5022852" y="5904950"/>
            <a:ext cx="68382" cy="278301"/>
          </a:xfrm>
          <a:prstGeom prst="rightBrace">
            <a:avLst>
              <a:gd name="adj1" fmla="val 690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482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800" dirty="0" smtClean="0"/>
              <a:t>Syntax of Implementing Derived Classes</a:t>
            </a:r>
            <a:endParaRPr lang="zh-TW" altLang="en-US" sz="3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509333"/>
            <a:ext cx="8062058" cy="521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Stack(</a:t>
            </a: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stackCapacity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600" dirty="0" smtClean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sz="16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Bag(</a:t>
            </a:r>
            <a:r>
              <a:rPr lang="en-US" altLang="zh-TW" sz="1600" dirty="0" err="1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stackCapacity</a:t>
            </a:r>
            <a:r>
              <a:rPr lang="en-US" altLang="zh-TW" sz="1600" dirty="0">
                <a:solidFill>
                  <a:srgbClr val="C0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altLang="zh-TW" sz="1600" dirty="0" smtClean="0">
              <a:solidFill>
                <a:srgbClr val="C0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explicitly call to the Bag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 has arguments</a:t>
            </a:r>
            <a:r>
              <a:rPr lang="en-US" altLang="zh-TW" sz="16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600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here is code specifically for creating a stack, if any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Stack::Stack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endParaRPr lang="en-US" altLang="zh-TW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here is code specifically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sz="16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destroying a stack, if any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//Bag destructor is automatically called when a stack is destroyed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Stack::Top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altLang="zh-TW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))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"Stack is empty.";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array[top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Stack::Pop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 ))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"Stack is empty. Cannot delete.";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top--;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TW" alt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50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3.1 Templates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3.2 The stack ADT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3.3 The queue ADT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3.4 Subtyping and inheritance in C++</a:t>
            </a:r>
          </a:p>
          <a:p>
            <a:r>
              <a:rPr lang="en-US" altLang="zh-TW" b="1" dirty="0" smtClean="0">
                <a:solidFill>
                  <a:srgbClr val="7030A0"/>
                </a:solidFill>
              </a:rPr>
              <a:t>3.5 A </a:t>
            </a:r>
            <a:r>
              <a:rPr lang="en-US" altLang="zh-TW" b="1" dirty="0" err="1" smtClean="0">
                <a:solidFill>
                  <a:srgbClr val="7030A0"/>
                </a:solidFill>
              </a:rPr>
              <a:t>mazing</a:t>
            </a:r>
            <a:r>
              <a:rPr lang="en-US" altLang="zh-TW" b="1" dirty="0" smtClean="0">
                <a:solidFill>
                  <a:srgbClr val="7030A0"/>
                </a:solidFill>
              </a:rPr>
              <a:t> problem</a:t>
            </a:r>
          </a:p>
          <a:p>
            <a:r>
              <a:rPr lang="en-US" altLang="zh-TW" dirty="0" smtClean="0"/>
              <a:t>3.6 </a:t>
            </a:r>
            <a:r>
              <a:rPr lang="en-US" altLang="zh-TW" dirty="0"/>
              <a:t>Evaluation of expressions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253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 Maze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96</a:t>
            </a:fld>
            <a:endParaRPr lang="zh-TW" altLang="en-US"/>
          </a:p>
        </p:txBody>
      </p:sp>
      <p:pic>
        <p:nvPicPr>
          <p:cNvPr id="1976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7" y="1619250"/>
            <a:ext cx="68675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460652" y="6049107"/>
            <a:ext cx="180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15 x 12 maze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a Computer Traverses a Maze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97</a:t>
            </a:fld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1162453" y="1956867"/>
            <a:ext cx="2324573" cy="2049629"/>
            <a:chOff x="1673092" y="2109788"/>
            <a:chExt cx="2324573" cy="2049629"/>
          </a:xfrm>
        </p:grpSpPr>
        <p:grpSp>
          <p:nvGrpSpPr>
            <p:cNvPr id="20" name="群組 19"/>
            <p:cNvGrpSpPr/>
            <p:nvPr/>
          </p:nvGrpSpPr>
          <p:grpSpPr>
            <a:xfrm>
              <a:off x="1743074" y="2109788"/>
              <a:ext cx="2254591" cy="2049629"/>
              <a:chOff x="1743075" y="2109788"/>
              <a:chExt cx="1624012" cy="1476375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1753230" y="2131081"/>
                <a:ext cx="1435834" cy="1435834"/>
                <a:chOff x="1753230" y="2131081"/>
                <a:chExt cx="1065540" cy="106554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1753230" y="2131081"/>
                  <a:ext cx="355180" cy="35518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2108410" y="2131081"/>
                  <a:ext cx="355180" cy="35518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1753230" y="2486261"/>
                  <a:ext cx="355180" cy="3551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2108410" y="2486261"/>
                  <a:ext cx="355180" cy="35518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2463590" y="2131081"/>
                  <a:ext cx="355180" cy="35518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2463590" y="2486261"/>
                  <a:ext cx="355180" cy="3551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1" name="矩形 10"/>
                <p:cNvSpPr/>
                <p:nvPr/>
              </p:nvSpPr>
              <p:spPr>
                <a:xfrm>
                  <a:off x="1753230" y="2841441"/>
                  <a:ext cx="355180" cy="3551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108410" y="2841441"/>
                  <a:ext cx="355180" cy="35518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463590" y="2841441"/>
                  <a:ext cx="355180" cy="355180"/>
                </a:xfrm>
                <a:prstGeom prst="rect">
                  <a:avLst/>
                </a:prstGeom>
                <a:solidFill>
                  <a:srgbClr val="CC6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5" name="手繪多邊形 14"/>
              <p:cNvSpPr/>
              <p:nvPr/>
            </p:nvSpPr>
            <p:spPr>
              <a:xfrm>
                <a:off x="1743075" y="2128838"/>
                <a:ext cx="1447800" cy="481012"/>
              </a:xfrm>
              <a:custGeom>
                <a:avLst/>
                <a:gdLst>
                  <a:gd name="connsiteX0" fmla="*/ 0 w 1447800"/>
                  <a:gd name="connsiteY0" fmla="*/ 0 h 481012"/>
                  <a:gd name="connsiteX1" fmla="*/ 490538 w 1447800"/>
                  <a:gd name="connsiteY1" fmla="*/ 0 h 481012"/>
                  <a:gd name="connsiteX2" fmla="*/ 1447800 w 1447800"/>
                  <a:gd name="connsiteY2" fmla="*/ 0 h 481012"/>
                  <a:gd name="connsiteX3" fmla="*/ 1447800 w 1447800"/>
                  <a:gd name="connsiteY3" fmla="*/ 481012 h 481012"/>
                  <a:gd name="connsiteX4" fmla="*/ 485775 w 1447800"/>
                  <a:gd name="connsiteY4" fmla="*/ 481012 h 481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7800" h="481012">
                    <a:moveTo>
                      <a:pt x="0" y="0"/>
                    </a:moveTo>
                    <a:lnTo>
                      <a:pt x="490538" y="0"/>
                    </a:lnTo>
                    <a:lnTo>
                      <a:pt x="1447800" y="0"/>
                    </a:lnTo>
                    <a:lnTo>
                      <a:pt x="1447800" y="481012"/>
                    </a:lnTo>
                    <a:lnTo>
                      <a:pt x="485775" y="48101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6" name="手繪多邊形 15"/>
              <p:cNvSpPr/>
              <p:nvPr/>
            </p:nvSpPr>
            <p:spPr>
              <a:xfrm>
                <a:off x="2228850" y="3083719"/>
                <a:ext cx="483394" cy="481012"/>
              </a:xfrm>
              <a:custGeom>
                <a:avLst/>
                <a:gdLst>
                  <a:gd name="connsiteX0" fmla="*/ 483394 w 483394"/>
                  <a:gd name="connsiteY0" fmla="*/ 481012 h 481012"/>
                  <a:gd name="connsiteX1" fmla="*/ 483394 w 483394"/>
                  <a:gd name="connsiteY1" fmla="*/ 0 h 481012"/>
                  <a:gd name="connsiteX2" fmla="*/ 0 w 483394"/>
                  <a:gd name="connsiteY2" fmla="*/ 0 h 481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394" h="481012">
                    <a:moveTo>
                      <a:pt x="483394" y="481012"/>
                    </a:moveTo>
                    <a:lnTo>
                      <a:pt x="483394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7" name="手繪多邊形 16"/>
              <p:cNvSpPr/>
              <p:nvPr/>
            </p:nvSpPr>
            <p:spPr>
              <a:xfrm>
                <a:off x="1752600" y="2109788"/>
                <a:ext cx="1440656" cy="1457325"/>
              </a:xfrm>
              <a:custGeom>
                <a:avLst/>
                <a:gdLst>
                  <a:gd name="connsiteX0" fmla="*/ 0 w 1440656"/>
                  <a:gd name="connsiteY0" fmla="*/ 0 h 954882"/>
                  <a:gd name="connsiteX1" fmla="*/ 0 w 1440656"/>
                  <a:gd name="connsiteY1" fmla="*/ 954882 h 954882"/>
                  <a:gd name="connsiteX2" fmla="*/ 1440656 w 1440656"/>
                  <a:gd name="connsiteY2" fmla="*/ 954882 h 954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0656" h="954882">
                    <a:moveTo>
                      <a:pt x="0" y="0"/>
                    </a:moveTo>
                    <a:lnTo>
                      <a:pt x="0" y="954882"/>
                    </a:lnTo>
                    <a:lnTo>
                      <a:pt x="1440656" y="954882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8" name="手繪多邊形 17"/>
              <p:cNvSpPr/>
              <p:nvPr/>
            </p:nvSpPr>
            <p:spPr>
              <a:xfrm>
                <a:off x="3190874" y="2602706"/>
                <a:ext cx="176213" cy="983457"/>
              </a:xfrm>
              <a:custGeom>
                <a:avLst/>
                <a:gdLst>
                  <a:gd name="connsiteX0" fmla="*/ 0 w 0"/>
                  <a:gd name="connsiteY0" fmla="*/ 485775 h 485775"/>
                  <a:gd name="connsiteX1" fmla="*/ 0 w 0"/>
                  <a:gd name="connsiteY1" fmla="*/ 0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485775">
                    <a:moveTo>
                      <a:pt x="0" y="485775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21" name="文字方塊 20"/>
            <p:cNvSpPr txBox="1"/>
            <p:nvPr/>
          </p:nvSpPr>
          <p:spPr>
            <a:xfrm>
              <a:off x="1673092" y="2236868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(0, 0)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673092" y="2909231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(0, 1)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1673092" y="3569415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(0, 2)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2339065" y="2236868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(1, 0)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339065" y="2909231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(1, 1)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339065" y="3569415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(1, 2)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3018980" y="2236868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(2, 0)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018980" y="2909231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(2, 1)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3018980" y="3569415"/>
              <a:ext cx="8274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(2, 2)</a:t>
              </a:r>
              <a:endPara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4916790" y="1719985"/>
            <a:ext cx="665018" cy="3556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>
                <a:solidFill>
                  <a:schemeClr val="tx1"/>
                </a:solidFill>
              </a:rPr>
              <a:t>(0, 0)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98" name="群組 97"/>
          <p:cNvGrpSpPr/>
          <p:nvPr/>
        </p:nvGrpSpPr>
        <p:grpSpPr>
          <a:xfrm>
            <a:off x="5235231" y="2075628"/>
            <a:ext cx="1450197" cy="968336"/>
            <a:chOff x="4451501" y="2160035"/>
            <a:chExt cx="1450197" cy="968336"/>
          </a:xfrm>
        </p:grpSpPr>
        <p:grpSp>
          <p:nvGrpSpPr>
            <p:cNvPr id="97" name="群組 96"/>
            <p:cNvGrpSpPr/>
            <p:nvPr/>
          </p:nvGrpSpPr>
          <p:grpSpPr>
            <a:xfrm>
              <a:off x="4451501" y="2160035"/>
              <a:ext cx="1117688" cy="612693"/>
              <a:chOff x="4451501" y="2160035"/>
              <a:chExt cx="1117688" cy="612693"/>
            </a:xfrm>
          </p:grpSpPr>
          <p:cxnSp>
            <p:nvCxnSpPr>
              <p:cNvPr id="34" name="直線單箭頭接點 33"/>
              <p:cNvCxnSpPr>
                <a:stCxn id="32" idx="2"/>
                <a:endCxn id="49" idx="0"/>
              </p:cNvCxnSpPr>
              <p:nvPr/>
            </p:nvCxnSpPr>
            <p:spPr>
              <a:xfrm>
                <a:off x="4451501" y="2160035"/>
                <a:ext cx="1117688" cy="6126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/>
              <p:cNvSpPr txBox="1"/>
              <p:nvPr/>
            </p:nvSpPr>
            <p:spPr>
              <a:xfrm>
                <a:off x="5086907" y="219035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右</a:t>
                </a: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5236680" y="2772728"/>
              <a:ext cx="665018" cy="3556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 smtClean="0">
                  <a:solidFill>
                    <a:schemeClr val="tx1"/>
                  </a:solidFill>
                </a:rPr>
                <a:t>(1, </a:t>
              </a:r>
              <a:r>
                <a:rPr lang="en-US" altLang="zh-TW" b="1" dirty="0">
                  <a:solidFill>
                    <a:schemeClr val="tx1"/>
                  </a:solidFill>
                </a:rPr>
                <a:t>0)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4910421" y="2075628"/>
            <a:ext cx="665018" cy="1055917"/>
            <a:chOff x="6011762" y="2075628"/>
            <a:chExt cx="665018" cy="1055917"/>
          </a:xfrm>
        </p:grpSpPr>
        <p:cxnSp>
          <p:nvCxnSpPr>
            <p:cNvPr id="35" name="直線單箭頭接點 34"/>
            <p:cNvCxnSpPr>
              <a:stCxn id="32" idx="2"/>
              <a:endCxn id="50" idx="0"/>
            </p:cNvCxnSpPr>
            <p:nvPr/>
          </p:nvCxnSpPr>
          <p:spPr>
            <a:xfrm flipH="1">
              <a:off x="6344271" y="2075628"/>
              <a:ext cx="6369" cy="7002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6025206" y="22314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011762" y="2775902"/>
              <a:ext cx="665018" cy="355643"/>
            </a:xfrm>
            <a:prstGeom prst="rect">
              <a:avLst/>
            </a:prstGeom>
            <a:solidFill>
              <a:srgbClr val="BDD7E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 smtClean="0">
                  <a:solidFill>
                    <a:schemeClr val="tx1"/>
                  </a:solidFill>
                </a:rPr>
                <a:t>(0, 1)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6338851" y="3000491"/>
            <a:ext cx="1104266" cy="944813"/>
            <a:chOff x="3177681" y="3113032"/>
            <a:chExt cx="1104266" cy="944813"/>
          </a:xfrm>
        </p:grpSpPr>
        <p:cxnSp>
          <p:nvCxnSpPr>
            <p:cNvPr id="54" name="直線單箭頭接點 53"/>
            <p:cNvCxnSpPr>
              <a:stCxn id="49" idx="2"/>
              <a:endCxn id="59" idx="0"/>
            </p:cNvCxnSpPr>
            <p:nvPr/>
          </p:nvCxnSpPr>
          <p:spPr>
            <a:xfrm>
              <a:off x="3177681" y="3156505"/>
              <a:ext cx="771757" cy="5456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616929" y="3702202"/>
              <a:ext cx="665018" cy="35564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 smtClean="0">
                  <a:solidFill>
                    <a:schemeClr val="tx1"/>
                  </a:solidFill>
                </a:rPr>
                <a:t>(2, </a:t>
              </a:r>
              <a:r>
                <a:rPr lang="en-US" altLang="zh-TW" b="1" dirty="0">
                  <a:solidFill>
                    <a:schemeClr val="tx1"/>
                  </a:solidFill>
                </a:rPr>
                <a:t>0)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624027" y="311303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</a:t>
              </a:r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5242930" y="3106361"/>
            <a:ext cx="931846" cy="905964"/>
            <a:chOff x="6344271" y="3106361"/>
            <a:chExt cx="931846" cy="905964"/>
          </a:xfrm>
        </p:grpSpPr>
        <p:sp>
          <p:nvSpPr>
            <p:cNvPr id="80" name="文字方塊 79"/>
            <p:cNvSpPr txBox="1"/>
            <p:nvPr/>
          </p:nvSpPr>
          <p:spPr>
            <a:xfrm>
              <a:off x="6679588" y="310636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</a:t>
              </a:r>
            </a:p>
          </p:txBody>
        </p:sp>
        <p:cxnSp>
          <p:nvCxnSpPr>
            <p:cNvPr id="81" name="直線單箭頭接點 80"/>
            <p:cNvCxnSpPr>
              <a:stCxn id="50" idx="2"/>
              <a:endCxn id="84" idx="0"/>
            </p:cNvCxnSpPr>
            <p:nvPr/>
          </p:nvCxnSpPr>
          <p:spPr>
            <a:xfrm>
              <a:off x="6344271" y="3131545"/>
              <a:ext cx="599337" cy="5251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>
            <a:xfrm>
              <a:off x="6611099" y="3656682"/>
              <a:ext cx="665018" cy="35564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 smtClean="0">
                  <a:solidFill>
                    <a:schemeClr val="tx1"/>
                  </a:solidFill>
                </a:rPr>
                <a:t>(1, 1)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5828199" y="4012325"/>
            <a:ext cx="1094001" cy="985107"/>
            <a:chOff x="6057343" y="4110799"/>
            <a:chExt cx="1094001" cy="985107"/>
          </a:xfrm>
        </p:grpSpPr>
        <p:cxnSp>
          <p:nvCxnSpPr>
            <p:cNvPr id="85" name="直線單箭頭接點 84"/>
            <p:cNvCxnSpPr>
              <a:stCxn id="84" idx="2"/>
              <a:endCxn id="88" idx="0"/>
            </p:cNvCxnSpPr>
            <p:nvPr/>
          </p:nvCxnSpPr>
          <p:spPr>
            <a:xfrm>
              <a:off x="6057343" y="4110799"/>
              <a:ext cx="761492" cy="6294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/>
            <p:cNvSpPr txBox="1"/>
            <p:nvPr/>
          </p:nvSpPr>
          <p:spPr>
            <a:xfrm>
              <a:off x="6484476" y="41191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右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6486326" y="4740263"/>
              <a:ext cx="665018" cy="3556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 smtClean="0">
                  <a:solidFill>
                    <a:schemeClr val="tx1"/>
                  </a:solidFill>
                </a:rPr>
                <a:t>(2, 1)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6175434" y="4997432"/>
            <a:ext cx="746070" cy="1034650"/>
            <a:chOff x="7276775" y="4997432"/>
            <a:chExt cx="746070" cy="1034650"/>
          </a:xfrm>
        </p:grpSpPr>
        <p:cxnSp>
          <p:nvCxnSpPr>
            <p:cNvPr id="91" name="直線單箭頭接點 90"/>
            <p:cNvCxnSpPr>
              <a:stCxn id="88" idx="2"/>
              <a:endCxn id="96" idx="0"/>
            </p:cNvCxnSpPr>
            <p:nvPr/>
          </p:nvCxnSpPr>
          <p:spPr>
            <a:xfrm>
              <a:off x="7676964" y="4997432"/>
              <a:ext cx="13372" cy="6790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/>
            <p:cNvSpPr txBox="1"/>
            <p:nvPr/>
          </p:nvSpPr>
          <p:spPr>
            <a:xfrm>
              <a:off x="7276775" y="517365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7357827" y="5676439"/>
              <a:ext cx="665018" cy="355643"/>
            </a:xfrm>
            <a:prstGeom prst="rect">
              <a:avLst/>
            </a:prstGeom>
            <a:solidFill>
              <a:srgbClr val="CC6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 smtClean="0">
                  <a:solidFill>
                    <a:schemeClr val="tx1"/>
                  </a:solidFill>
                </a:rPr>
                <a:t>(2, 1)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文字方塊 107"/>
          <p:cNvSpPr txBox="1"/>
          <p:nvPr/>
        </p:nvSpPr>
        <p:spPr>
          <a:xfrm>
            <a:off x="993640" y="4481004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4435720" cy="510001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Maze</a:t>
            </a:r>
          </a:p>
          <a:p>
            <a:pPr lvl="1"/>
            <a:r>
              <a:rPr lang="en-US" altLang="zh-TW" dirty="0" smtClean="0"/>
              <a:t>Is represented as a two-dimensional array maze[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</a:t>
            </a:r>
          </a:p>
          <a:p>
            <a:pPr lvl="1"/>
            <a:r>
              <a:rPr lang="en-US" altLang="zh-TW" dirty="0" smtClean="0"/>
              <a:t>maze[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][j]=0: location that can be passed through</a:t>
            </a:r>
          </a:p>
          <a:p>
            <a:pPr lvl="1"/>
            <a:r>
              <a:rPr lang="en-US" altLang="zh-TW" dirty="0" smtClean="0"/>
              <a:t>maze[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][j]=1: blocked location</a:t>
            </a:r>
          </a:p>
          <a:p>
            <a:pPr lvl="1"/>
            <a:r>
              <a:rPr lang="en-US" altLang="zh-TW" dirty="0" smtClean="0"/>
              <a:t>Entrance: </a:t>
            </a:r>
            <a:r>
              <a:rPr lang="en-US" altLang="zh-TW" b="1" dirty="0" smtClean="0">
                <a:solidFill>
                  <a:srgbClr val="C00000"/>
                </a:solidFill>
              </a:rPr>
              <a:t>maze[1][1]</a:t>
            </a:r>
          </a:p>
          <a:p>
            <a:pPr lvl="1"/>
            <a:r>
              <a:rPr lang="en-US" altLang="zh-TW" dirty="0" smtClean="0"/>
              <a:t>Exit: </a:t>
            </a:r>
            <a:r>
              <a:rPr lang="en-US" altLang="zh-TW" b="1" dirty="0" smtClean="0">
                <a:solidFill>
                  <a:srgbClr val="C00000"/>
                </a:solidFill>
              </a:rPr>
              <a:t>maze[m][p]</a:t>
            </a:r>
          </a:p>
          <a:p>
            <a:r>
              <a:rPr lang="en-US" altLang="zh-TW" dirty="0" smtClean="0"/>
              <a:t>To model border condition</a:t>
            </a:r>
          </a:p>
          <a:p>
            <a:pPr lvl="1"/>
            <a:r>
              <a:rPr lang="en-US" altLang="zh-TW" dirty="0" smtClean="0"/>
              <a:t>The array is declared as </a:t>
            </a:r>
            <a:r>
              <a:rPr lang="en-US" altLang="zh-TW" b="1" dirty="0" smtClean="0">
                <a:solidFill>
                  <a:srgbClr val="0000CC"/>
                </a:solidFill>
              </a:rPr>
              <a:t>maze[m+2][p+2]</a:t>
            </a:r>
          </a:p>
          <a:p>
            <a:pPr lvl="1"/>
            <a:r>
              <a:rPr lang="en-US" altLang="zh-TW" dirty="0" smtClean="0"/>
              <a:t>i.e., the original maze array is surrounded by a border of ones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386830" y="6356351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98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4609799"/>
              </p:ext>
            </p:extLst>
          </p:nvPr>
        </p:nvGraphicFramePr>
        <p:xfrm>
          <a:off x="4951828" y="1150365"/>
          <a:ext cx="4081337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949"/>
                <a:gridCol w="313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13949"/>
              </a:tblGrid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5522888" y="1555472"/>
            <a:ext cx="264160" cy="2743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475560" y="3745978"/>
            <a:ext cx="264160" cy="2743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5516240" y="1686567"/>
            <a:ext cx="2927498" cy="2196278"/>
          </a:xfrm>
          <a:custGeom>
            <a:avLst/>
            <a:gdLst>
              <a:gd name="connsiteX0" fmla="*/ 0 w 2214880"/>
              <a:gd name="connsiteY0" fmla="*/ 0 h 1950720"/>
              <a:gd name="connsiteX1" fmla="*/ 508000 w 2214880"/>
              <a:gd name="connsiteY1" fmla="*/ 609600 h 1950720"/>
              <a:gd name="connsiteX2" fmla="*/ 812800 w 2214880"/>
              <a:gd name="connsiteY2" fmla="*/ 233680 h 1950720"/>
              <a:gd name="connsiteX3" fmla="*/ 1412240 w 2214880"/>
              <a:gd name="connsiteY3" fmla="*/ 233680 h 1950720"/>
              <a:gd name="connsiteX4" fmla="*/ 1727200 w 2214880"/>
              <a:gd name="connsiteY4" fmla="*/ 599440 h 1950720"/>
              <a:gd name="connsiteX5" fmla="*/ 1727200 w 2214880"/>
              <a:gd name="connsiteY5" fmla="*/ 975360 h 1950720"/>
              <a:gd name="connsiteX6" fmla="*/ 2032000 w 2214880"/>
              <a:gd name="connsiteY6" fmla="*/ 1361440 h 1950720"/>
              <a:gd name="connsiteX7" fmla="*/ 2032000 w 2214880"/>
              <a:gd name="connsiteY7" fmla="*/ 1737360 h 1950720"/>
              <a:gd name="connsiteX8" fmla="*/ 2214880 w 2214880"/>
              <a:gd name="connsiteY8" fmla="*/ 1950720 h 1950720"/>
              <a:gd name="connsiteX0" fmla="*/ 0 w 2326418"/>
              <a:gd name="connsiteY0" fmla="*/ 0 h 2068565"/>
              <a:gd name="connsiteX1" fmla="*/ 619538 w 2326418"/>
              <a:gd name="connsiteY1" fmla="*/ 727445 h 2068565"/>
              <a:gd name="connsiteX2" fmla="*/ 924338 w 2326418"/>
              <a:gd name="connsiteY2" fmla="*/ 351525 h 2068565"/>
              <a:gd name="connsiteX3" fmla="*/ 1523778 w 2326418"/>
              <a:gd name="connsiteY3" fmla="*/ 351525 h 2068565"/>
              <a:gd name="connsiteX4" fmla="*/ 1838738 w 2326418"/>
              <a:gd name="connsiteY4" fmla="*/ 717285 h 2068565"/>
              <a:gd name="connsiteX5" fmla="*/ 1838738 w 2326418"/>
              <a:gd name="connsiteY5" fmla="*/ 1093205 h 2068565"/>
              <a:gd name="connsiteX6" fmla="*/ 2143538 w 2326418"/>
              <a:gd name="connsiteY6" fmla="*/ 1479285 h 2068565"/>
              <a:gd name="connsiteX7" fmla="*/ 2143538 w 2326418"/>
              <a:gd name="connsiteY7" fmla="*/ 1855205 h 2068565"/>
              <a:gd name="connsiteX8" fmla="*/ 2326418 w 2326418"/>
              <a:gd name="connsiteY8" fmla="*/ 2068565 h 2068565"/>
              <a:gd name="connsiteX0" fmla="*/ 3114 w 2329532"/>
              <a:gd name="connsiteY0" fmla="*/ 1628 h 2070193"/>
              <a:gd name="connsiteX1" fmla="*/ 0 w 2329532"/>
              <a:gd name="connsiteY1" fmla="*/ 0 h 2070193"/>
              <a:gd name="connsiteX2" fmla="*/ 622652 w 2329532"/>
              <a:gd name="connsiteY2" fmla="*/ 729073 h 2070193"/>
              <a:gd name="connsiteX3" fmla="*/ 927452 w 2329532"/>
              <a:gd name="connsiteY3" fmla="*/ 353153 h 2070193"/>
              <a:gd name="connsiteX4" fmla="*/ 1526892 w 2329532"/>
              <a:gd name="connsiteY4" fmla="*/ 353153 h 2070193"/>
              <a:gd name="connsiteX5" fmla="*/ 1841852 w 2329532"/>
              <a:gd name="connsiteY5" fmla="*/ 718913 h 2070193"/>
              <a:gd name="connsiteX6" fmla="*/ 1841852 w 2329532"/>
              <a:gd name="connsiteY6" fmla="*/ 1094833 h 2070193"/>
              <a:gd name="connsiteX7" fmla="*/ 2146652 w 2329532"/>
              <a:gd name="connsiteY7" fmla="*/ 1480913 h 2070193"/>
              <a:gd name="connsiteX8" fmla="*/ 2146652 w 2329532"/>
              <a:gd name="connsiteY8" fmla="*/ 1856833 h 2070193"/>
              <a:gd name="connsiteX9" fmla="*/ 2329532 w 2329532"/>
              <a:gd name="connsiteY9" fmla="*/ 2070193 h 2070193"/>
              <a:gd name="connsiteX0" fmla="*/ 0 w 2326418"/>
              <a:gd name="connsiteY0" fmla="*/ 0 h 2068565"/>
              <a:gd name="connsiteX1" fmla="*/ 71245 w 2326418"/>
              <a:gd name="connsiteY1" fmla="*/ 61223 h 2068565"/>
              <a:gd name="connsiteX2" fmla="*/ 619538 w 2326418"/>
              <a:gd name="connsiteY2" fmla="*/ 727445 h 2068565"/>
              <a:gd name="connsiteX3" fmla="*/ 924338 w 2326418"/>
              <a:gd name="connsiteY3" fmla="*/ 351525 h 2068565"/>
              <a:gd name="connsiteX4" fmla="*/ 1523778 w 2326418"/>
              <a:gd name="connsiteY4" fmla="*/ 351525 h 2068565"/>
              <a:gd name="connsiteX5" fmla="*/ 1838738 w 2326418"/>
              <a:gd name="connsiteY5" fmla="*/ 717285 h 2068565"/>
              <a:gd name="connsiteX6" fmla="*/ 1838738 w 2326418"/>
              <a:gd name="connsiteY6" fmla="*/ 1093205 h 2068565"/>
              <a:gd name="connsiteX7" fmla="*/ 2143538 w 2326418"/>
              <a:gd name="connsiteY7" fmla="*/ 1479285 h 2068565"/>
              <a:gd name="connsiteX8" fmla="*/ 2143538 w 2326418"/>
              <a:gd name="connsiteY8" fmla="*/ 1855205 h 2068565"/>
              <a:gd name="connsiteX9" fmla="*/ 2326418 w 2326418"/>
              <a:gd name="connsiteY9" fmla="*/ 2068565 h 2068565"/>
              <a:gd name="connsiteX0" fmla="*/ 0 w 2490009"/>
              <a:gd name="connsiteY0" fmla="*/ 0 h 2068565"/>
              <a:gd name="connsiteX1" fmla="*/ 234836 w 2490009"/>
              <a:gd name="connsiteY1" fmla="*/ 61223 h 2068565"/>
              <a:gd name="connsiteX2" fmla="*/ 783129 w 2490009"/>
              <a:gd name="connsiteY2" fmla="*/ 727445 h 2068565"/>
              <a:gd name="connsiteX3" fmla="*/ 1087929 w 2490009"/>
              <a:gd name="connsiteY3" fmla="*/ 351525 h 2068565"/>
              <a:gd name="connsiteX4" fmla="*/ 1687369 w 2490009"/>
              <a:gd name="connsiteY4" fmla="*/ 351525 h 2068565"/>
              <a:gd name="connsiteX5" fmla="*/ 2002329 w 2490009"/>
              <a:gd name="connsiteY5" fmla="*/ 717285 h 2068565"/>
              <a:gd name="connsiteX6" fmla="*/ 2002329 w 2490009"/>
              <a:gd name="connsiteY6" fmla="*/ 1093205 h 2068565"/>
              <a:gd name="connsiteX7" fmla="*/ 2307129 w 2490009"/>
              <a:gd name="connsiteY7" fmla="*/ 1479285 h 2068565"/>
              <a:gd name="connsiteX8" fmla="*/ 2307129 w 2490009"/>
              <a:gd name="connsiteY8" fmla="*/ 1855205 h 2068565"/>
              <a:gd name="connsiteX9" fmla="*/ 2490009 w 2490009"/>
              <a:gd name="connsiteY9" fmla="*/ 2068565 h 2068565"/>
              <a:gd name="connsiteX0" fmla="*/ 0 w 2490009"/>
              <a:gd name="connsiteY0" fmla="*/ 1627 h 2070192"/>
              <a:gd name="connsiteX1" fmla="*/ 197656 w 2490009"/>
              <a:gd name="connsiteY1" fmla="*/ 0 h 2070192"/>
              <a:gd name="connsiteX2" fmla="*/ 783129 w 2490009"/>
              <a:gd name="connsiteY2" fmla="*/ 729072 h 2070192"/>
              <a:gd name="connsiteX3" fmla="*/ 1087929 w 2490009"/>
              <a:gd name="connsiteY3" fmla="*/ 353152 h 2070192"/>
              <a:gd name="connsiteX4" fmla="*/ 1687369 w 2490009"/>
              <a:gd name="connsiteY4" fmla="*/ 353152 h 2070192"/>
              <a:gd name="connsiteX5" fmla="*/ 2002329 w 2490009"/>
              <a:gd name="connsiteY5" fmla="*/ 718912 h 2070192"/>
              <a:gd name="connsiteX6" fmla="*/ 2002329 w 2490009"/>
              <a:gd name="connsiteY6" fmla="*/ 1094832 h 2070192"/>
              <a:gd name="connsiteX7" fmla="*/ 2307129 w 2490009"/>
              <a:gd name="connsiteY7" fmla="*/ 1480912 h 2070192"/>
              <a:gd name="connsiteX8" fmla="*/ 2307129 w 2490009"/>
              <a:gd name="connsiteY8" fmla="*/ 1856832 h 2070192"/>
              <a:gd name="connsiteX9" fmla="*/ 2490009 w 2490009"/>
              <a:gd name="connsiteY9" fmla="*/ 2070192 h 2070192"/>
              <a:gd name="connsiteX0" fmla="*/ 0 w 2507892"/>
              <a:gd name="connsiteY0" fmla="*/ 1627 h 2084897"/>
              <a:gd name="connsiteX1" fmla="*/ 197656 w 2507892"/>
              <a:gd name="connsiteY1" fmla="*/ 0 h 2084897"/>
              <a:gd name="connsiteX2" fmla="*/ 783129 w 2507892"/>
              <a:gd name="connsiteY2" fmla="*/ 729072 h 2084897"/>
              <a:gd name="connsiteX3" fmla="*/ 1087929 w 2507892"/>
              <a:gd name="connsiteY3" fmla="*/ 353152 h 2084897"/>
              <a:gd name="connsiteX4" fmla="*/ 1687369 w 2507892"/>
              <a:gd name="connsiteY4" fmla="*/ 353152 h 2084897"/>
              <a:gd name="connsiteX5" fmla="*/ 2002329 w 2507892"/>
              <a:gd name="connsiteY5" fmla="*/ 718912 h 2084897"/>
              <a:gd name="connsiteX6" fmla="*/ 2002329 w 2507892"/>
              <a:gd name="connsiteY6" fmla="*/ 1094832 h 2084897"/>
              <a:gd name="connsiteX7" fmla="*/ 2307129 w 2507892"/>
              <a:gd name="connsiteY7" fmla="*/ 1480912 h 2084897"/>
              <a:gd name="connsiteX8" fmla="*/ 2307129 w 2507892"/>
              <a:gd name="connsiteY8" fmla="*/ 1856832 h 2084897"/>
              <a:gd name="connsiteX9" fmla="*/ 2490009 w 2507892"/>
              <a:gd name="connsiteY9" fmla="*/ 2070192 h 2084897"/>
              <a:gd name="connsiteX10" fmla="*/ 2502791 w 2507892"/>
              <a:gd name="connsiteY10" fmla="*/ 2066207 h 2084897"/>
              <a:gd name="connsiteX0" fmla="*/ 0 w 2525099"/>
              <a:gd name="connsiteY0" fmla="*/ 1627 h 2246905"/>
              <a:gd name="connsiteX1" fmla="*/ 197656 w 2525099"/>
              <a:gd name="connsiteY1" fmla="*/ 0 h 2246905"/>
              <a:gd name="connsiteX2" fmla="*/ 783129 w 2525099"/>
              <a:gd name="connsiteY2" fmla="*/ 729072 h 2246905"/>
              <a:gd name="connsiteX3" fmla="*/ 1087929 w 2525099"/>
              <a:gd name="connsiteY3" fmla="*/ 353152 h 2246905"/>
              <a:gd name="connsiteX4" fmla="*/ 1687369 w 2525099"/>
              <a:gd name="connsiteY4" fmla="*/ 353152 h 2246905"/>
              <a:gd name="connsiteX5" fmla="*/ 2002329 w 2525099"/>
              <a:gd name="connsiteY5" fmla="*/ 718912 h 2246905"/>
              <a:gd name="connsiteX6" fmla="*/ 2002329 w 2525099"/>
              <a:gd name="connsiteY6" fmla="*/ 1094832 h 2246905"/>
              <a:gd name="connsiteX7" fmla="*/ 2307129 w 2525099"/>
              <a:gd name="connsiteY7" fmla="*/ 1480912 h 2246905"/>
              <a:gd name="connsiteX8" fmla="*/ 2307129 w 2525099"/>
              <a:gd name="connsiteY8" fmla="*/ 1856832 h 2246905"/>
              <a:gd name="connsiteX9" fmla="*/ 2490009 w 2525099"/>
              <a:gd name="connsiteY9" fmla="*/ 2070192 h 2246905"/>
              <a:gd name="connsiteX10" fmla="*/ 2525099 w 2525099"/>
              <a:gd name="connsiteY10" fmla="*/ 2246902 h 2246905"/>
              <a:gd name="connsiteX0" fmla="*/ 0 w 2785356"/>
              <a:gd name="connsiteY0" fmla="*/ 1627 h 2207624"/>
              <a:gd name="connsiteX1" fmla="*/ 197656 w 2785356"/>
              <a:gd name="connsiteY1" fmla="*/ 0 h 2207624"/>
              <a:gd name="connsiteX2" fmla="*/ 783129 w 2785356"/>
              <a:gd name="connsiteY2" fmla="*/ 729072 h 2207624"/>
              <a:gd name="connsiteX3" fmla="*/ 1087929 w 2785356"/>
              <a:gd name="connsiteY3" fmla="*/ 353152 h 2207624"/>
              <a:gd name="connsiteX4" fmla="*/ 1687369 w 2785356"/>
              <a:gd name="connsiteY4" fmla="*/ 353152 h 2207624"/>
              <a:gd name="connsiteX5" fmla="*/ 2002329 w 2785356"/>
              <a:gd name="connsiteY5" fmla="*/ 718912 h 2207624"/>
              <a:gd name="connsiteX6" fmla="*/ 2002329 w 2785356"/>
              <a:gd name="connsiteY6" fmla="*/ 1094832 h 2207624"/>
              <a:gd name="connsiteX7" fmla="*/ 2307129 w 2785356"/>
              <a:gd name="connsiteY7" fmla="*/ 1480912 h 2207624"/>
              <a:gd name="connsiteX8" fmla="*/ 2307129 w 2785356"/>
              <a:gd name="connsiteY8" fmla="*/ 1856832 h 2207624"/>
              <a:gd name="connsiteX9" fmla="*/ 2490009 w 2785356"/>
              <a:gd name="connsiteY9" fmla="*/ 2070192 h 2207624"/>
              <a:gd name="connsiteX10" fmla="*/ 2785356 w 2785356"/>
              <a:gd name="connsiteY10" fmla="*/ 2207620 h 2207624"/>
              <a:gd name="connsiteX0" fmla="*/ 0 w 2785356"/>
              <a:gd name="connsiteY0" fmla="*/ 1627 h 2207777"/>
              <a:gd name="connsiteX1" fmla="*/ 197656 w 2785356"/>
              <a:gd name="connsiteY1" fmla="*/ 0 h 2207777"/>
              <a:gd name="connsiteX2" fmla="*/ 783129 w 2785356"/>
              <a:gd name="connsiteY2" fmla="*/ 729072 h 2207777"/>
              <a:gd name="connsiteX3" fmla="*/ 1087929 w 2785356"/>
              <a:gd name="connsiteY3" fmla="*/ 353152 h 2207777"/>
              <a:gd name="connsiteX4" fmla="*/ 1687369 w 2785356"/>
              <a:gd name="connsiteY4" fmla="*/ 353152 h 2207777"/>
              <a:gd name="connsiteX5" fmla="*/ 2002329 w 2785356"/>
              <a:gd name="connsiteY5" fmla="*/ 718912 h 2207777"/>
              <a:gd name="connsiteX6" fmla="*/ 2002329 w 2785356"/>
              <a:gd name="connsiteY6" fmla="*/ 1094832 h 2207777"/>
              <a:gd name="connsiteX7" fmla="*/ 2307129 w 2785356"/>
              <a:gd name="connsiteY7" fmla="*/ 1480912 h 2207777"/>
              <a:gd name="connsiteX8" fmla="*/ 2307129 w 2785356"/>
              <a:gd name="connsiteY8" fmla="*/ 1856832 h 2207777"/>
              <a:gd name="connsiteX9" fmla="*/ 2594112 w 2785356"/>
              <a:gd name="connsiteY9" fmla="*/ 2172324 h 2207777"/>
              <a:gd name="connsiteX10" fmla="*/ 2785356 w 2785356"/>
              <a:gd name="connsiteY10" fmla="*/ 2207620 h 22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85356" h="2207777">
                <a:moveTo>
                  <a:pt x="0" y="1627"/>
                </a:moveTo>
                <a:lnTo>
                  <a:pt x="197656" y="0"/>
                </a:lnTo>
                <a:lnTo>
                  <a:pt x="783129" y="729072"/>
                </a:lnTo>
                <a:lnTo>
                  <a:pt x="1087929" y="353152"/>
                </a:lnTo>
                <a:lnTo>
                  <a:pt x="1687369" y="353152"/>
                </a:lnTo>
                <a:lnTo>
                  <a:pt x="2002329" y="718912"/>
                </a:lnTo>
                <a:lnTo>
                  <a:pt x="2002329" y="1094832"/>
                </a:lnTo>
                <a:lnTo>
                  <a:pt x="2307129" y="1480912"/>
                </a:lnTo>
                <a:lnTo>
                  <a:pt x="2307129" y="1856832"/>
                </a:lnTo>
                <a:lnTo>
                  <a:pt x="2594112" y="2172324"/>
                </a:lnTo>
                <a:cubicBezTo>
                  <a:pt x="2626722" y="2207220"/>
                  <a:pt x="2782693" y="2208450"/>
                  <a:pt x="2785356" y="220762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82664" y="4788140"/>
          <a:ext cx="1715154" cy="1602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1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 flipV="1">
            <a:off x="7031971" y="5195165"/>
            <a:ext cx="0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V="1">
            <a:off x="7023879" y="5178981"/>
            <a:ext cx="0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06424" y="5190403"/>
            <a:ext cx="825386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V="1">
            <a:off x="6619278" y="5180879"/>
            <a:ext cx="825386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5005754" y="711690"/>
            <a:ext cx="1156921" cy="369332"/>
            <a:chOff x="5005754" y="641350"/>
            <a:chExt cx="1156921" cy="369332"/>
          </a:xfrm>
        </p:grpSpPr>
        <p:cxnSp>
          <p:nvCxnSpPr>
            <p:cNvPr id="20" name="直線單箭頭接點 19"/>
            <p:cNvCxnSpPr/>
            <p:nvPr/>
          </p:nvCxnSpPr>
          <p:spPr>
            <a:xfrm>
              <a:off x="5005754" y="982395"/>
              <a:ext cx="1156921" cy="50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5486400" y="64135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CC"/>
                  </a:solidFill>
                </a:rPr>
                <a:t>j</a:t>
              </a:r>
              <a:endParaRPr lang="zh-TW" alt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4600626" y="1223890"/>
            <a:ext cx="252730" cy="984738"/>
            <a:chOff x="4502150" y="1195754"/>
            <a:chExt cx="252730" cy="984738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4754880" y="1195754"/>
              <a:ext cx="0" cy="98473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4502150" y="1298575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>
                  <a:solidFill>
                    <a:srgbClr val="0000CC"/>
                  </a:solidFill>
                </a:rPr>
                <a:t>i</a:t>
              </a:r>
              <a:endParaRPr lang="zh-TW" altLang="en-US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713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Mazing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4435720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Allowable moves</a:t>
            </a:r>
          </a:p>
          <a:p>
            <a:pPr lvl="1"/>
            <a:r>
              <a:rPr lang="en-US" altLang="zh-TW" dirty="0" smtClean="0"/>
              <a:t>Non-blocked squares of the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C00000"/>
                </a:solidFill>
              </a:rPr>
              <a:t>eight neighboring squares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How </a:t>
            </a:r>
            <a:r>
              <a:rPr lang="en-US" altLang="zh-TW" dirty="0"/>
              <a:t>can a program get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through</a:t>
            </a:r>
            <a:r>
              <a:rPr lang="en-US" altLang="zh-TW" dirty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maze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386830" y="6356351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99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4609799"/>
              </p:ext>
            </p:extLst>
          </p:nvPr>
        </p:nvGraphicFramePr>
        <p:xfrm>
          <a:off x="4951828" y="1150365"/>
          <a:ext cx="4081337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949"/>
                <a:gridCol w="3139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31394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313949"/>
              </a:tblGrid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6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橢圓 8"/>
          <p:cNvSpPr/>
          <p:nvPr/>
        </p:nvSpPr>
        <p:spPr>
          <a:xfrm>
            <a:off x="5522888" y="1555472"/>
            <a:ext cx="264160" cy="2743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8475560" y="3745978"/>
            <a:ext cx="264160" cy="27432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5516240" y="1686567"/>
            <a:ext cx="2927498" cy="2196278"/>
          </a:xfrm>
          <a:custGeom>
            <a:avLst/>
            <a:gdLst>
              <a:gd name="connsiteX0" fmla="*/ 0 w 2214880"/>
              <a:gd name="connsiteY0" fmla="*/ 0 h 1950720"/>
              <a:gd name="connsiteX1" fmla="*/ 508000 w 2214880"/>
              <a:gd name="connsiteY1" fmla="*/ 609600 h 1950720"/>
              <a:gd name="connsiteX2" fmla="*/ 812800 w 2214880"/>
              <a:gd name="connsiteY2" fmla="*/ 233680 h 1950720"/>
              <a:gd name="connsiteX3" fmla="*/ 1412240 w 2214880"/>
              <a:gd name="connsiteY3" fmla="*/ 233680 h 1950720"/>
              <a:gd name="connsiteX4" fmla="*/ 1727200 w 2214880"/>
              <a:gd name="connsiteY4" fmla="*/ 599440 h 1950720"/>
              <a:gd name="connsiteX5" fmla="*/ 1727200 w 2214880"/>
              <a:gd name="connsiteY5" fmla="*/ 975360 h 1950720"/>
              <a:gd name="connsiteX6" fmla="*/ 2032000 w 2214880"/>
              <a:gd name="connsiteY6" fmla="*/ 1361440 h 1950720"/>
              <a:gd name="connsiteX7" fmla="*/ 2032000 w 2214880"/>
              <a:gd name="connsiteY7" fmla="*/ 1737360 h 1950720"/>
              <a:gd name="connsiteX8" fmla="*/ 2214880 w 2214880"/>
              <a:gd name="connsiteY8" fmla="*/ 1950720 h 1950720"/>
              <a:gd name="connsiteX0" fmla="*/ 0 w 2326418"/>
              <a:gd name="connsiteY0" fmla="*/ 0 h 2068565"/>
              <a:gd name="connsiteX1" fmla="*/ 619538 w 2326418"/>
              <a:gd name="connsiteY1" fmla="*/ 727445 h 2068565"/>
              <a:gd name="connsiteX2" fmla="*/ 924338 w 2326418"/>
              <a:gd name="connsiteY2" fmla="*/ 351525 h 2068565"/>
              <a:gd name="connsiteX3" fmla="*/ 1523778 w 2326418"/>
              <a:gd name="connsiteY3" fmla="*/ 351525 h 2068565"/>
              <a:gd name="connsiteX4" fmla="*/ 1838738 w 2326418"/>
              <a:gd name="connsiteY4" fmla="*/ 717285 h 2068565"/>
              <a:gd name="connsiteX5" fmla="*/ 1838738 w 2326418"/>
              <a:gd name="connsiteY5" fmla="*/ 1093205 h 2068565"/>
              <a:gd name="connsiteX6" fmla="*/ 2143538 w 2326418"/>
              <a:gd name="connsiteY6" fmla="*/ 1479285 h 2068565"/>
              <a:gd name="connsiteX7" fmla="*/ 2143538 w 2326418"/>
              <a:gd name="connsiteY7" fmla="*/ 1855205 h 2068565"/>
              <a:gd name="connsiteX8" fmla="*/ 2326418 w 2326418"/>
              <a:gd name="connsiteY8" fmla="*/ 2068565 h 2068565"/>
              <a:gd name="connsiteX0" fmla="*/ 3114 w 2329532"/>
              <a:gd name="connsiteY0" fmla="*/ 1628 h 2070193"/>
              <a:gd name="connsiteX1" fmla="*/ 0 w 2329532"/>
              <a:gd name="connsiteY1" fmla="*/ 0 h 2070193"/>
              <a:gd name="connsiteX2" fmla="*/ 622652 w 2329532"/>
              <a:gd name="connsiteY2" fmla="*/ 729073 h 2070193"/>
              <a:gd name="connsiteX3" fmla="*/ 927452 w 2329532"/>
              <a:gd name="connsiteY3" fmla="*/ 353153 h 2070193"/>
              <a:gd name="connsiteX4" fmla="*/ 1526892 w 2329532"/>
              <a:gd name="connsiteY4" fmla="*/ 353153 h 2070193"/>
              <a:gd name="connsiteX5" fmla="*/ 1841852 w 2329532"/>
              <a:gd name="connsiteY5" fmla="*/ 718913 h 2070193"/>
              <a:gd name="connsiteX6" fmla="*/ 1841852 w 2329532"/>
              <a:gd name="connsiteY6" fmla="*/ 1094833 h 2070193"/>
              <a:gd name="connsiteX7" fmla="*/ 2146652 w 2329532"/>
              <a:gd name="connsiteY7" fmla="*/ 1480913 h 2070193"/>
              <a:gd name="connsiteX8" fmla="*/ 2146652 w 2329532"/>
              <a:gd name="connsiteY8" fmla="*/ 1856833 h 2070193"/>
              <a:gd name="connsiteX9" fmla="*/ 2329532 w 2329532"/>
              <a:gd name="connsiteY9" fmla="*/ 2070193 h 2070193"/>
              <a:gd name="connsiteX0" fmla="*/ 0 w 2326418"/>
              <a:gd name="connsiteY0" fmla="*/ 0 h 2068565"/>
              <a:gd name="connsiteX1" fmla="*/ 71245 w 2326418"/>
              <a:gd name="connsiteY1" fmla="*/ 61223 h 2068565"/>
              <a:gd name="connsiteX2" fmla="*/ 619538 w 2326418"/>
              <a:gd name="connsiteY2" fmla="*/ 727445 h 2068565"/>
              <a:gd name="connsiteX3" fmla="*/ 924338 w 2326418"/>
              <a:gd name="connsiteY3" fmla="*/ 351525 h 2068565"/>
              <a:gd name="connsiteX4" fmla="*/ 1523778 w 2326418"/>
              <a:gd name="connsiteY4" fmla="*/ 351525 h 2068565"/>
              <a:gd name="connsiteX5" fmla="*/ 1838738 w 2326418"/>
              <a:gd name="connsiteY5" fmla="*/ 717285 h 2068565"/>
              <a:gd name="connsiteX6" fmla="*/ 1838738 w 2326418"/>
              <a:gd name="connsiteY6" fmla="*/ 1093205 h 2068565"/>
              <a:gd name="connsiteX7" fmla="*/ 2143538 w 2326418"/>
              <a:gd name="connsiteY7" fmla="*/ 1479285 h 2068565"/>
              <a:gd name="connsiteX8" fmla="*/ 2143538 w 2326418"/>
              <a:gd name="connsiteY8" fmla="*/ 1855205 h 2068565"/>
              <a:gd name="connsiteX9" fmla="*/ 2326418 w 2326418"/>
              <a:gd name="connsiteY9" fmla="*/ 2068565 h 2068565"/>
              <a:gd name="connsiteX0" fmla="*/ 0 w 2490009"/>
              <a:gd name="connsiteY0" fmla="*/ 0 h 2068565"/>
              <a:gd name="connsiteX1" fmla="*/ 234836 w 2490009"/>
              <a:gd name="connsiteY1" fmla="*/ 61223 h 2068565"/>
              <a:gd name="connsiteX2" fmla="*/ 783129 w 2490009"/>
              <a:gd name="connsiteY2" fmla="*/ 727445 h 2068565"/>
              <a:gd name="connsiteX3" fmla="*/ 1087929 w 2490009"/>
              <a:gd name="connsiteY3" fmla="*/ 351525 h 2068565"/>
              <a:gd name="connsiteX4" fmla="*/ 1687369 w 2490009"/>
              <a:gd name="connsiteY4" fmla="*/ 351525 h 2068565"/>
              <a:gd name="connsiteX5" fmla="*/ 2002329 w 2490009"/>
              <a:gd name="connsiteY5" fmla="*/ 717285 h 2068565"/>
              <a:gd name="connsiteX6" fmla="*/ 2002329 w 2490009"/>
              <a:gd name="connsiteY6" fmla="*/ 1093205 h 2068565"/>
              <a:gd name="connsiteX7" fmla="*/ 2307129 w 2490009"/>
              <a:gd name="connsiteY7" fmla="*/ 1479285 h 2068565"/>
              <a:gd name="connsiteX8" fmla="*/ 2307129 w 2490009"/>
              <a:gd name="connsiteY8" fmla="*/ 1855205 h 2068565"/>
              <a:gd name="connsiteX9" fmla="*/ 2490009 w 2490009"/>
              <a:gd name="connsiteY9" fmla="*/ 2068565 h 2068565"/>
              <a:gd name="connsiteX0" fmla="*/ 0 w 2490009"/>
              <a:gd name="connsiteY0" fmla="*/ 1627 h 2070192"/>
              <a:gd name="connsiteX1" fmla="*/ 197656 w 2490009"/>
              <a:gd name="connsiteY1" fmla="*/ 0 h 2070192"/>
              <a:gd name="connsiteX2" fmla="*/ 783129 w 2490009"/>
              <a:gd name="connsiteY2" fmla="*/ 729072 h 2070192"/>
              <a:gd name="connsiteX3" fmla="*/ 1087929 w 2490009"/>
              <a:gd name="connsiteY3" fmla="*/ 353152 h 2070192"/>
              <a:gd name="connsiteX4" fmla="*/ 1687369 w 2490009"/>
              <a:gd name="connsiteY4" fmla="*/ 353152 h 2070192"/>
              <a:gd name="connsiteX5" fmla="*/ 2002329 w 2490009"/>
              <a:gd name="connsiteY5" fmla="*/ 718912 h 2070192"/>
              <a:gd name="connsiteX6" fmla="*/ 2002329 w 2490009"/>
              <a:gd name="connsiteY6" fmla="*/ 1094832 h 2070192"/>
              <a:gd name="connsiteX7" fmla="*/ 2307129 w 2490009"/>
              <a:gd name="connsiteY7" fmla="*/ 1480912 h 2070192"/>
              <a:gd name="connsiteX8" fmla="*/ 2307129 w 2490009"/>
              <a:gd name="connsiteY8" fmla="*/ 1856832 h 2070192"/>
              <a:gd name="connsiteX9" fmla="*/ 2490009 w 2490009"/>
              <a:gd name="connsiteY9" fmla="*/ 2070192 h 2070192"/>
              <a:gd name="connsiteX0" fmla="*/ 0 w 2507892"/>
              <a:gd name="connsiteY0" fmla="*/ 1627 h 2084897"/>
              <a:gd name="connsiteX1" fmla="*/ 197656 w 2507892"/>
              <a:gd name="connsiteY1" fmla="*/ 0 h 2084897"/>
              <a:gd name="connsiteX2" fmla="*/ 783129 w 2507892"/>
              <a:gd name="connsiteY2" fmla="*/ 729072 h 2084897"/>
              <a:gd name="connsiteX3" fmla="*/ 1087929 w 2507892"/>
              <a:gd name="connsiteY3" fmla="*/ 353152 h 2084897"/>
              <a:gd name="connsiteX4" fmla="*/ 1687369 w 2507892"/>
              <a:gd name="connsiteY4" fmla="*/ 353152 h 2084897"/>
              <a:gd name="connsiteX5" fmla="*/ 2002329 w 2507892"/>
              <a:gd name="connsiteY5" fmla="*/ 718912 h 2084897"/>
              <a:gd name="connsiteX6" fmla="*/ 2002329 w 2507892"/>
              <a:gd name="connsiteY6" fmla="*/ 1094832 h 2084897"/>
              <a:gd name="connsiteX7" fmla="*/ 2307129 w 2507892"/>
              <a:gd name="connsiteY7" fmla="*/ 1480912 h 2084897"/>
              <a:gd name="connsiteX8" fmla="*/ 2307129 w 2507892"/>
              <a:gd name="connsiteY8" fmla="*/ 1856832 h 2084897"/>
              <a:gd name="connsiteX9" fmla="*/ 2490009 w 2507892"/>
              <a:gd name="connsiteY9" fmla="*/ 2070192 h 2084897"/>
              <a:gd name="connsiteX10" fmla="*/ 2502791 w 2507892"/>
              <a:gd name="connsiteY10" fmla="*/ 2066207 h 2084897"/>
              <a:gd name="connsiteX0" fmla="*/ 0 w 2525099"/>
              <a:gd name="connsiteY0" fmla="*/ 1627 h 2246905"/>
              <a:gd name="connsiteX1" fmla="*/ 197656 w 2525099"/>
              <a:gd name="connsiteY1" fmla="*/ 0 h 2246905"/>
              <a:gd name="connsiteX2" fmla="*/ 783129 w 2525099"/>
              <a:gd name="connsiteY2" fmla="*/ 729072 h 2246905"/>
              <a:gd name="connsiteX3" fmla="*/ 1087929 w 2525099"/>
              <a:gd name="connsiteY3" fmla="*/ 353152 h 2246905"/>
              <a:gd name="connsiteX4" fmla="*/ 1687369 w 2525099"/>
              <a:gd name="connsiteY4" fmla="*/ 353152 h 2246905"/>
              <a:gd name="connsiteX5" fmla="*/ 2002329 w 2525099"/>
              <a:gd name="connsiteY5" fmla="*/ 718912 h 2246905"/>
              <a:gd name="connsiteX6" fmla="*/ 2002329 w 2525099"/>
              <a:gd name="connsiteY6" fmla="*/ 1094832 h 2246905"/>
              <a:gd name="connsiteX7" fmla="*/ 2307129 w 2525099"/>
              <a:gd name="connsiteY7" fmla="*/ 1480912 h 2246905"/>
              <a:gd name="connsiteX8" fmla="*/ 2307129 w 2525099"/>
              <a:gd name="connsiteY8" fmla="*/ 1856832 h 2246905"/>
              <a:gd name="connsiteX9" fmla="*/ 2490009 w 2525099"/>
              <a:gd name="connsiteY9" fmla="*/ 2070192 h 2246905"/>
              <a:gd name="connsiteX10" fmla="*/ 2525099 w 2525099"/>
              <a:gd name="connsiteY10" fmla="*/ 2246902 h 2246905"/>
              <a:gd name="connsiteX0" fmla="*/ 0 w 2785356"/>
              <a:gd name="connsiteY0" fmla="*/ 1627 h 2207624"/>
              <a:gd name="connsiteX1" fmla="*/ 197656 w 2785356"/>
              <a:gd name="connsiteY1" fmla="*/ 0 h 2207624"/>
              <a:gd name="connsiteX2" fmla="*/ 783129 w 2785356"/>
              <a:gd name="connsiteY2" fmla="*/ 729072 h 2207624"/>
              <a:gd name="connsiteX3" fmla="*/ 1087929 w 2785356"/>
              <a:gd name="connsiteY3" fmla="*/ 353152 h 2207624"/>
              <a:gd name="connsiteX4" fmla="*/ 1687369 w 2785356"/>
              <a:gd name="connsiteY4" fmla="*/ 353152 h 2207624"/>
              <a:gd name="connsiteX5" fmla="*/ 2002329 w 2785356"/>
              <a:gd name="connsiteY5" fmla="*/ 718912 h 2207624"/>
              <a:gd name="connsiteX6" fmla="*/ 2002329 w 2785356"/>
              <a:gd name="connsiteY6" fmla="*/ 1094832 h 2207624"/>
              <a:gd name="connsiteX7" fmla="*/ 2307129 w 2785356"/>
              <a:gd name="connsiteY7" fmla="*/ 1480912 h 2207624"/>
              <a:gd name="connsiteX8" fmla="*/ 2307129 w 2785356"/>
              <a:gd name="connsiteY8" fmla="*/ 1856832 h 2207624"/>
              <a:gd name="connsiteX9" fmla="*/ 2490009 w 2785356"/>
              <a:gd name="connsiteY9" fmla="*/ 2070192 h 2207624"/>
              <a:gd name="connsiteX10" fmla="*/ 2785356 w 2785356"/>
              <a:gd name="connsiteY10" fmla="*/ 2207620 h 2207624"/>
              <a:gd name="connsiteX0" fmla="*/ 0 w 2785356"/>
              <a:gd name="connsiteY0" fmla="*/ 1627 h 2207777"/>
              <a:gd name="connsiteX1" fmla="*/ 197656 w 2785356"/>
              <a:gd name="connsiteY1" fmla="*/ 0 h 2207777"/>
              <a:gd name="connsiteX2" fmla="*/ 783129 w 2785356"/>
              <a:gd name="connsiteY2" fmla="*/ 729072 h 2207777"/>
              <a:gd name="connsiteX3" fmla="*/ 1087929 w 2785356"/>
              <a:gd name="connsiteY3" fmla="*/ 353152 h 2207777"/>
              <a:gd name="connsiteX4" fmla="*/ 1687369 w 2785356"/>
              <a:gd name="connsiteY4" fmla="*/ 353152 h 2207777"/>
              <a:gd name="connsiteX5" fmla="*/ 2002329 w 2785356"/>
              <a:gd name="connsiteY5" fmla="*/ 718912 h 2207777"/>
              <a:gd name="connsiteX6" fmla="*/ 2002329 w 2785356"/>
              <a:gd name="connsiteY6" fmla="*/ 1094832 h 2207777"/>
              <a:gd name="connsiteX7" fmla="*/ 2307129 w 2785356"/>
              <a:gd name="connsiteY7" fmla="*/ 1480912 h 2207777"/>
              <a:gd name="connsiteX8" fmla="*/ 2307129 w 2785356"/>
              <a:gd name="connsiteY8" fmla="*/ 1856832 h 2207777"/>
              <a:gd name="connsiteX9" fmla="*/ 2594112 w 2785356"/>
              <a:gd name="connsiteY9" fmla="*/ 2172324 h 2207777"/>
              <a:gd name="connsiteX10" fmla="*/ 2785356 w 2785356"/>
              <a:gd name="connsiteY10" fmla="*/ 2207620 h 22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85356" h="2207777">
                <a:moveTo>
                  <a:pt x="0" y="1627"/>
                </a:moveTo>
                <a:lnTo>
                  <a:pt x="197656" y="0"/>
                </a:lnTo>
                <a:lnTo>
                  <a:pt x="783129" y="729072"/>
                </a:lnTo>
                <a:lnTo>
                  <a:pt x="1087929" y="353152"/>
                </a:lnTo>
                <a:lnTo>
                  <a:pt x="1687369" y="353152"/>
                </a:lnTo>
                <a:lnTo>
                  <a:pt x="2002329" y="718912"/>
                </a:lnTo>
                <a:lnTo>
                  <a:pt x="2002329" y="1094832"/>
                </a:lnTo>
                <a:lnTo>
                  <a:pt x="2307129" y="1480912"/>
                </a:lnTo>
                <a:lnTo>
                  <a:pt x="2307129" y="1856832"/>
                </a:lnTo>
                <a:lnTo>
                  <a:pt x="2594112" y="2172324"/>
                </a:lnTo>
                <a:cubicBezTo>
                  <a:pt x="2626722" y="2207220"/>
                  <a:pt x="2782693" y="2208450"/>
                  <a:pt x="2785356" y="220762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82664" y="4788140"/>
          <a:ext cx="1715154" cy="1602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17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171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4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SW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 flipV="1">
            <a:off x="7031971" y="5195165"/>
            <a:ext cx="0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 flipV="1">
            <a:off x="7023879" y="5178981"/>
            <a:ext cx="0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606424" y="5190403"/>
            <a:ext cx="825386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V="1">
            <a:off x="6619278" y="5180879"/>
            <a:ext cx="825386" cy="82538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134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29952</TotalTime>
  <Words>8159</Words>
  <Application>Microsoft Office PowerPoint</Application>
  <PresentationFormat>如螢幕大小 (4:3)</PresentationFormat>
  <Paragraphs>2464</Paragraphs>
  <Slides>133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133</vt:i4>
      </vt:variant>
    </vt:vector>
  </HeadingPairs>
  <TitlesOfParts>
    <vt:vector size="136" baseType="lpstr">
      <vt:lpstr>Office 佈景主題</vt:lpstr>
      <vt:lpstr>Clip</vt:lpstr>
      <vt:lpstr>Visio</vt:lpstr>
      <vt:lpstr>Data  Structures</vt:lpstr>
      <vt:lpstr>Outline</vt:lpstr>
      <vt:lpstr>Observations</vt:lpstr>
      <vt:lpstr>Non-Template Solutions</vt:lpstr>
      <vt:lpstr>Template </vt:lpstr>
      <vt:lpstr>Function Template</vt:lpstr>
      <vt:lpstr>Template Function Example</vt:lpstr>
      <vt:lpstr>Template Function Example</vt:lpstr>
      <vt:lpstr>Template Function Example</vt:lpstr>
      <vt:lpstr>Class Template</vt:lpstr>
      <vt:lpstr>Class Template</vt:lpstr>
      <vt:lpstr>Example of Selection Sort</vt:lpstr>
      <vt:lpstr>Selection Sort Using Template</vt:lpstr>
      <vt:lpstr>Selection Sort Using Template (cont.)</vt:lpstr>
      <vt:lpstr>Array Resizing Using Template</vt:lpstr>
      <vt:lpstr>Container Class</vt:lpstr>
      <vt:lpstr>Bag Class</vt:lpstr>
      <vt:lpstr>Set Class</vt:lpstr>
      <vt:lpstr>Bag Class Implementation</vt:lpstr>
      <vt:lpstr>Bag Class (for integers)</vt:lpstr>
      <vt:lpstr>Bag Class (for integers)</vt:lpstr>
      <vt:lpstr>Bag Class (for integers)</vt:lpstr>
      <vt:lpstr>Template Class for Bag</vt:lpstr>
      <vt:lpstr>Template Bag</vt:lpstr>
      <vt:lpstr>Template Bag</vt:lpstr>
      <vt:lpstr>Template Bag</vt:lpstr>
      <vt:lpstr>Use of the Template Bag</vt:lpstr>
      <vt:lpstr>Outline</vt:lpstr>
      <vt:lpstr>A Simple Summary</vt:lpstr>
      <vt:lpstr>List</vt:lpstr>
      <vt:lpstr>Stack</vt:lpstr>
      <vt:lpstr>Stack of Cups</vt:lpstr>
      <vt:lpstr>Stack</vt:lpstr>
      <vt:lpstr>Applications of Stack:  Stack Frame of Function Call</vt:lpstr>
      <vt:lpstr>Parentheses Matching</vt:lpstr>
      <vt:lpstr>Parentheses Matching</vt:lpstr>
      <vt:lpstr>Example</vt:lpstr>
      <vt:lpstr>Example</vt:lpstr>
      <vt:lpstr>Example</vt:lpstr>
      <vt:lpstr>Example</vt:lpstr>
      <vt:lpstr>Example</vt:lpstr>
      <vt:lpstr>Towers of Hanoi/Brahma</vt:lpstr>
      <vt:lpstr>Stacks</vt:lpstr>
      <vt:lpstr>Stack ADT</vt:lpstr>
      <vt:lpstr>Implementation of Stack by Array</vt:lpstr>
      <vt:lpstr>Stacks</vt:lpstr>
      <vt:lpstr>Stacks</vt:lpstr>
      <vt:lpstr>Stack</vt:lpstr>
      <vt:lpstr>Template Stack Implementation</vt:lpstr>
      <vt:lpstr>Template Stack Implementation</vt:lpstr>
      <vt:lpstr>Railroad Switching System</vt:lpstr>
      <vt:lpstr>Outline</vt:lpstr>
      <vt:lpstr>Queue</vt:lpstr>
      <vt:lpstr>Queue</vt:lpstr>
      <vt:lpstr>投影片 55</vt:lpstr>
      <vt:lpstr>Queue Operations</vt:lpstr>
      <vt:lpstr>List, Stack, and Queue</vt:lpstr>
      <vt:lpstr>Queue in an Array</vt:lpstr>
      <vt:lpstr>Queue (Single Pointer)</vt:lpstr>
      <vt:lpstr>Queue (Dual Pointers)</vt:lpstr>
      <vt:lpstr>Queue (Dual Pointers)</vt:lpstr>
      <vt:lpstr>O(1) Pop and Push</vt:lpstr>
      <vt:lpstr>Circular Queue</vt:lpstr>
      <vt:lpstr>Circular Queue (Circular Illustration)</vt:lpstr>
      <vt:lpstr>Push An Element (1/2)</vt:lpstr>
      <vt:lpstr>Push An Element (2/2)</vt:lpstr>
      <vt:lpstr>Pop An Element (1/2)</vt:lpstr>
      <vt:lpstr>Pop An Element (2/2)</vt:lpstr>
      <vt:lpstr>Moving rear Clockwise</vt:lpstr>
      <vt:lpstr>Empty That Queue (1/4)</vt:lpstr>
      <vt:lpstr>Empty That Queue (2/4)</vt:lpstr>
      <vt:lpstr>Empty That Queue (3/4)</vt:lpstr>
      <vt:lpstr>Empty That Queue (4/4)</vt:lpstr>
      <vt:lpstr>A Full Tank Please (1/4)</vt:lpstr>
      <vt:lpstr>A Full Tank Please (2/4)</vt:lpstr>
      <vt:lpstr>A Full Tank Please (3/4)</vt:lpstr>
      <vt:lpstr>A Full Tank Please (4/4)</vt:lpstr>
      <vt:lpstr>Ouch!!!!!  Remedies</vt:lpstr>
      <vt:lpstr>Queue ADT</vt:lpstr>
      <vt:lpstr>Template Queue Implementation</vt:lpstr>
      <vt:lpstr>Template Queue Implementation</vt:lpstr>
      <vt:lpstr>Template Queue Implementation</vt:lpstr>
      <vt:lpstr>Template Queue Implementation</vt:lpstr>
      <vt:lpstr>Template Queue Implementation</vt:lpstr>
      <vt:lpstr>Example: Job Scheduling</vt:lpstr>
      <vt:lpstr>Worst-Case Scenario</vt:lpstr>
      <vt:lpstr>DeQue</vt:lpstr>
      <vt:lpstr>Outline</vt:lpstr>
      <vt:lpstr>Relationships Between Things</vt:lpstr>
      <vt:lpstr>Subtype / IS-A / Subclass</vt:lpstr>
      <vt:lpstr>Inheritance</vt:lpstr>
      <vt:lpstr>Effects of Inheritance</vt:lpstr>
      <vt:lpstr>Usage Example of Derived Classes</vt:lpstr>
      <vt:lpstr>Syntax of Implementing Derived Classes</vt:lpstr>
      <vt:lpstr>Outline</vt:lpstr>
      <vt:lpstr>An Example Maze</vt:lpstr>
      <vt:lpstr>How a Computer Traverses a Maze</vt:lpstr>
      <vt:lpstr>A Mazing Problem</vt:lpstr>
      <vt:lpstr>A Mazing Problem</vt:lpstr>
      <vt:lpstr>Strategy of Searching</vt:lpstr>
      <vt:lpstr>Allowable Moves</vt:lpstr>
      <vt:lpstr>Algorithm (Pseudo Code)</vt:lpstr>
      <vt:lpstr>Algorithm ()</vt:lpstr>
      <vt:lpstr>Use a Stack to Keep Pass History</vt:lpstr>
      <vt:lpstr>投影片 105</vt:lpstr>
      <vt:lpstr>Algorithm (Pseudo Code)</vt:lpstr>
      <vt:lpstr>Program 3.16</vt:lpstr>
      <vt:lpstr>投影片 108</vt:lpstr>
      <vt:lpstr>Stack Provided by C++ Library</vt:lpstr>
      <vt:lpstr>Outline</vt:lpstr>
      <vt:lpstr>Types of Expression</vt:lpstr>
      <vt:lpstr>Evaluation of Expressions</vt:lpstr>
      <vt:lpstr>Evaluation of Expressions</vt:lpstr>
      <vt:lpstr>Priority of Operators </vt:lpstr>
      <vt:lpstr>Priority of Operators (cont.) </vt:lpstr>
      <vt:lpstr>Infix, Prefix, and Postfix Notations</vt:lpstr>
      <vt:lpstr>Evaluation of Expressions</vt:lpstr>
      <vt:lpstr>Two Essential Algorithms</vt:lpstr>
      <vt:lpstr>Evaluation of Expression Example</vt:lpstr>
      <vt:lpstr>Phase 2: Postfix expression evaluation</vt:lpstr>
      <vt:lpstr>Postfix Evaluation </vt:lpstr>
      <vt:lpstr>Advantages of Postfix Notation</vt:lpstr>
      <vt:lpstr>Two Essential Algorithms</vt:lpstr>
      <vt:lpstr>Infix to Postfix Conversion</vt:lpstr>
      <vt:lpstr>Infix to Postfix Conversion</vt:lpstr>
      <vt:lpstr>Infix to Postfix Conversion</vt:lpstr>
      <vt:lpstr>Parentheses Handling </vt:lpstr>
      <vt:lpstr>Example</vt:lpstr>
      <vt:lpstr>Example</vt:lpstr>
      <vt:lpstr>Recap Infix to Postfix Conversion</vt:lpstr>
      <vt:lpstr>Recap Parenthesis Handling</vt:lpstr>
      <vt:lpstr>Infix to Postfix Algorithm</vt:lpstr>
      <vt:lpstr>Limitations of the Current Algorithm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n</dc:creator>
  <cp:lastModifiedBy>x</cp:lastModifiedBy>
  <cp:revision>2892</cp:revision>
  <dcterms:created xsi:type="dcterms:W3CDTF">2015-02-24T08:12:54Z</dcterms:created>
  <dcterms:modified xsi:type="dcterms:W3CDTF">2021-03-18T06:36:11Z</dcterms:modified>
</cp:coreProperties>
</file>