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10287000" cx="18288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9" roundtripDataSignature="AMtx7mgaY5SwJa83SxdOJB4pfOV5aTOA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0"/>
          <p:cNvSpPr/>
          <p:nvPr>
            <p:ph idx="2" type="pic"/>
          </p:nvPr>
        </p:nvSpPr>
        <p:spPr>
          <a:xfrm>
            <a:off x="1792288" y="612775"/>
            <a:ext cx="5486400" cy="4114800"/>
          </a:xfrm>
          <a:prstGeom prst="rect">
            <a:avLst/>
          </a:prstGeom>
          <a:noFill/>
          <a:ln>
            <a:noFill/>
          </a:ln>
        </p:spPr>
      </p:sp>
      <p:sp>
        <p:nvSpPr>
          <p:cNvPr id="64" name="Google Shape;64;p3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3" name="Shape 83"/>
        <p:cNvGrpSpPr/>
        <p:nvPr/>
      </p:nvGrpSpPr>
      <p:grpSpPr>
        <a:xfrm>
          <a:off x="0" y="0"/>
          <a:ext cx="0" cy="0"/>
          <a:chOff x="0" y="0"/>
          <a:chExt cx="0" cy="0"/>
        </a:xfrm>
      </p:grpSpPr>
      <p:sp>
        <p:nvSpPr>
          <p:cNvPr id="84" name="Google Shape;84;p1"/>
          <p:cNvSpPr/>
          <p:nvPr/>
        </p:nvSpPr>
        <p:spPr>
          <a:xfrm rot="1366517">
            <a:off x="8172982" y="-1473762"/>
            <a:ext cx="12307770" cy="7200900"/>
          </a:xfrm>
          <a:custGeom>
            <a:rect b="b" l="l" r="r" t="t"/>
            <a:pathLst>
              <a:path extrusionOk="0" h="7200900" w="12307770">
                <a:moveTo>
                  <a:pt x="0" y="0"/>
                </a:moveTo>
                <a:lnTo>
                  <a:pt x="12307770" y="0"/>
                </a:lnTo>
                <a:lnTo>
                  <a:pt x="12307770" y="7200900"/>
                </a:lnTo>
                <a:lnTo>
                  <a:pt x="0" y="7200900"/>
                </a:lnTo>
                <a:lnTo>
                  <a:pt x="0" y="0"/>
                </a:lnTo>
                <a:close/>
              </a:path>
            </a:pathLst>
          </a:custGeom>
          <a:blipFill rotWithShape="1">
            <a:blip r:embed="rId3">
              <a:alphaModFix/>
            </a:blip>
            <a:stretch>
              <a:fillRect b="0" l="0" r="0" t="0"/>
            </a:stretch>
          </a:blipFill>
          <a:ln>
            <a:noFill/>
          </a:ln>
        </p:spPr>
      </p:sp>
      <p:sp>
        <p:nvSpPr>
          <p:cNvPr id="85" name="Google Shape;85;p1"/>
          <p:cNvSpPr/>
          <p:nvPr/>
        </p:nvSpPr>
        <p:spPr>
          <a:xfrm rot="1493551">
            <a:off x="-3091661" y="3509943"/>
            <a:ext cx="15325477" cy="8242765"/>
          </a:xfrm>
          <a:custGeom>
            <a:rect b="b" l="l" r="r" t="t"/>
            <a:pathLst>
              <a:path extrusionOk="0" h="8242765" w="15325477">
                <a:moveTo>
                  <a:pt x="0" y="0"/>
                </a:moveTo>
                <a:lnTo>
                  <a:pt x="15325477" y="0"/>
                </a:lnTo>
                <a:lnTo>
                  <a:pt x="15325477" y="8242765"/>
                </a:lnTo>
                <a:lnTo>
                  <a:pt x="0" y="8242765"/>
                </a:lnTo>
                <a:lnTo>
                  <a:pt x="0" y="0"/>
                </a:lnTo>
                <a:close/>
              </a:path>
            </a:pathLst>
          </a:custGeom>
          <a:blipFill rotWithShape="1">
            <a:blip r:embed="rId4">
              <a:alphaModFix/>
            </a:blip>
            <a:stretch>
              <a:fillRect b="0" l="0" r="0" t="0"/>
            </a:stretch>
          </a:blipFill>
          <a:ln>
            <a:noFill/>
          </a:ln>
        </p:spPr>
      </p:sp>
      <p:sp>
        <p:nvSpPr>
          <p:cNvPr id="86" name="Google Shape;86;p1"/>
          <p:cNvSpPr/>
          <p:nvPr/>
        </p:nvSpPr>
        <p:spPr>
          <a:xfrm>
            <a:off x="4350042" y="349542"/>
            <a:ext cx="9587917" cy="9587917"/>
          </a:xfrm>
          <a:custGeom>
            <a:rect b="b" l="l" r="r" t="t"/>
            <a:pathLst>
              <a:path extrusionOk="0" h="9587917" w="9587917">
                <a:moveTo>
                  <a:pt x="0" y="0"/>
                </a:moveTo>
                <a:lnTo>
                  <a:pt x="9587916" y="0"/>
                </a:lnTo>
                <a:lnTo>
                  <a:pt x="9587916" y="9587916"/>
                </a:lnTo>
                <a:lnTo>
                  <a:pt x="0" y="9587916"/>
                </a:lnTo>
                <a:lnTo>
                  <a:pt x="0" y="0"/>
                </a:lnTo>
                <a:close/>
              </a:path>
            </a:pathLst>
          </a:custGeom>
          <a:blipFill rotWithShape="1">
            <a:blip r:embed="rId5">
              <a:alphaModFix amt="30000"/>
            </a:blip>
            <a:stretch>
              <a:fillRect b="0" l="0" r="0" t="0"/>
            </a:stretch>
          </a:blipFill>
          <a:ln>
            <a:noFill/>
          </a:ln>
        </p:spPr>
      </p:sp>
      <p:sp>
        <p:nvSpPr>
          <p:cNvPr id="87" name="Google Shape;87;p1"/>
          <p:cNvSpPr txBox="1"/>
          <p:nvPr/>
        </p:nvSpPr>
        <p:spPr>
          <a:xfrm>
            <a:off x="1984372" y="3676731"/>
            <a:ext cx="14319257" cy="2841153"/>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14892" u="none" cap="none" strike="noStrike">
                <a:solidFill>
                  <a:srgbClr val="FFFFFF"/>
                </a:solidFill>
                <a:latin typeface="Impact"/>
                <a:ea typeface="Impact"/>
                <a:cs typeface="Impact"/>
                <a:sym typeface="Impact"/>
              </a:rPr>
              <a:t>GRAMMARIA:</a:t>
            </a:r>
            <a:endParaRPr/>
          </a:p>
        </p:txBody>
      </p:sp>
      <p:sp>
        <p:nvSpPr>
          <p:cNvPr id="88" name="Google Shape;88;p1"/>
          <p:cNvSpPr txBox="1"/>
          <p:nvPr/>
        </p:nvSpPr>
        <p:spPr>
          <a:xfrm>
            <a:off x="4690670" y="5830593"/>
            <a:ext cx="8906660" cy="1800733"/>
          </a:xfrm>
          <a:prstGeom prst="rect">
            <a:avLst/>
          </a:prstGeom>
          <a:noFill/>
          <a:ln>
            <a:noFill/>
          </a:ln>
        </p:spPr>
        <p:txBody>
          <a:bodyPr anchorCtr="0" anchor="t" bIns="0" lIns="0" spcFirstLastPara="1" rIns="0" wrap="square" tIns="0">
            <a:spAutoFit/>
          </a:bodyPr>
          <a:lstStyle/>
          <a:p>
            <a:pPr indent="0" lvl="0" marL="0" marR="0" rtl="0" algn="ctr">
              <a:lnSpc>
                <a:spcPct val="148000"/>
              </a:lnSpc>
              <a:spcBef>
                <a:spcPts val="0"/>
              </a:spcBef>
              <a:spcAft>
                <a:spcPts val="0"/>
              </a:spcAft>
              <a:buNone/>
            </a:pPr>
            <a:r>
              <a:rPr b="0" i="0" lang="en-US" sz="3200" u="none" cap="none" strike="noStrike">
                <a:solidFill>
                  <a:srgbClr val="FFFFFF"/>
                </a:solidFill>
                <a:latin typeface="Poppins"/>
                <a:ea typeface="Poppins"/>
                <a:cs typeface="Poppins"/>
                <a:sym typeface="Poppins"/>
              </a:rPr>
              <a:t>ANDROID-BASED TUTORIAL APPLICATION IN ENGLISH FOR GRADE 6 STUDENTS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7" name="Shape 167"/>
        <p:cNvGrpSpPr/>
        <p:nvPr/>
      </p:nvGrpSpPr>
      <p:grpSpPr>
        <a:xfrm>
          <a:off x="0" y="0"/>
          <a:ext cx="0" cy="0"/>
          <a:chOff x="0" y="0"/>
          <a:chExt cx="0" cy="0"/>
        </a:xfrm>
      </p:grpSpPr>
      <p:sp>
        <p:nvSpPr>
          <p:cNvPr id="168" name="Google Shape;168;p10"/>
          <p:cNvSpPr/>
          <p:nvPr/>
        </p:nvSpPr>
        <p:spPr>
          <a:xfrm rot="-3235540">
            <a:off x="-1679975" y="6565522"/>
            <a:ext cx="4259304" cy="8050231"/>
          </a:xfrm>
          <a:custGeom>
            <a:rect b="b" l="l" r="r" t="t"/>
            <a:pathLst>
              <a:path extrusionOk="0" h="8050231" w="4259304">
                <a:moveTo>
                  <a:pt x="0" y="0"/>
                </a:moveTo>
                <a:lnTo>
                  <a:pt x="4259304" y="0"/>
                </a:lnTo>
                <a:lnTo>
                  <a:pt x="4259304" y="8050231"/>
                </a:lnTo>
                <a:lnTo>
                  <a:pt x="0" y="8050231"/>
                </a:lnTo>
                <a:lnTo>
                  <a:pt x="0" y="0"/>
                </a:lnTo>
                <a:close/>
              </a:path>
            </a:pathLst>
          </a:custGeom>
          <a:blipFill rotWithShape="1">
            <a:blip r:embed="rId3">
              <a:alphaModFix/>
            </a:blip>
            <a:stretch>
              <a:fillRect b="0" l="0" r="0" t="0"/>
            </a:stretch>
          </a:blipFill>
          <a:ln>
            <a:noFill/>
          </a:ln>
        </p:spPr>
      </p:sp>
      <p:sp>
        <p:nvSpPr>
          <p:cNvPr id="169" name="Google Shape;169;p10"/>
          <p:cNvSpPr txBox="1"/>
          <p:nvPr/>
        </p:nvSpPr>
        <p:spPr>
          <a:xfrm>
            <a:off x="2446138" y="746240"/>
            <a:ext cx="10547577" cy="1610541"/>
          </a:xfrm>
          <a:prstGeom prst="rect">
            <a:avLst/>
          </a:prstGeom>
          <a:noFill/>
          <a:ln>
            <a:noFill/>
          </a:ln>
        </p:spPr>
        <p:txBody>
          <a:bodyPr anchorCtr="0" anchor="t" bIns="0" lIns="0" spcFirstLastPara="1" rIns="0" wrap="square" tIns="0">
            <a:spAutoFit/>
          </a:bodyPr>
          <a:lstStyle/>
          <a:p>
            <a:pPr indent="0" lvl="0" marL="0" marR="0" rtl="0" algn="l">
              <a:lnSpc>
                <a:spcPct val="113005"/>
              </a:lnSpc>
              <a:spcBef>
                <a:spcPts val="0"/>
              </a:spcBef>
              <a:spcAft>
                <a:spcPts val="0"/>
              </a:spcAft>
              <a:buNone/>
            </a:pPr>
            <a:r>
              <a:rPr b="0" i="0" lang="en-US" sz="9734" u="none" cap="none" strike="noStrike">
                <a:solidFill>
                  <a:srgbClr val="FFFFFF"/>
                </a:solidFill>
                <a:latin typeface="Impact"/>
                <a:ea typeface="Impact"/>
                <a:cs typeface="Impact"/>
                <a:sym typeface="Impact"/>
              </a:rPr>
              <a:t>SCOPE</a:t>
            </a:r>
            <a:endParaRPr/>
          </a:p>
        </p:txBody>
      </p:sp>
      <p:sp>
        <p:nvSpPr>
          <p:cNvPr id="170" name="Google Shape;170;p10"/>
          <p:cNvSpPr txBox="1"/>
          <p:nvPr/>
        </p:nvSpPr>
        <p:spPr>
          <a:xfrm>
            <a:off x="2446138" y="2034083"/>
            <a:ext cx="14299888" cy="3474529"/>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1" i="0" lang="en-US" sz="4207" u="none" cap="none" strike="noStrike">
                <a:solidFill>
                  <a:srgbClr val="FFFFFF"/>
                </a:solidFill>
                <a:latin typeface="Poppins"/>
                <a:ea typeface="Poppins"/>
                <a:cs typeface="Poppins"/>
                <a:sym typeface="Poppins"/>
              </a:rPr>
              <a:t>Mechanics:</a:t>
            </a:r>
            <a:endParaRPr/>
          </a:p>
          <a:p>
            <a:pPr indent="-454200" lvl="1" marL="908401" marR="0" rtl="0" algn="l">
              <a:lnSpc>
                <a:spcPct val="140004"/>
              </a:lnSpc>
              <a:spcBef>
                <a:spcPts val="0"/>
              </a:spcBef>
              <a:spcAft>
                <a:spcPts val="0"/>
              </a:spcAft>
              <a:buClr>
                <a:srgbClr val="FFFFFF"/>
              </a:buClr>
              <a:buSzPts val="4207"/>
              <a:buFont typeface="Arial"/>
              <a:buChar char="•"/>
            </a:pPr>
            <a:r>
              <a:rPr b="1" i="0" lang="en-US" sz="4207" u="none" cap="none" strike="noStrike">
                <a:solidFill>
                  <a:srgbClr val="FFFFFF"/>
                </a:solidFill>
                <a:latin typeface="Poppins"/>
                <a:ea typeface="Poppins"/>
                <a:cs typeface="Poppins"/>
                <a:sym typeface="Poppins"/>
              </a:rPr>
              <a:t>    Lesson Selection and Subtopics</a:t>
            </a:r>
            <a:endParaRPr/>
          </a:p>
          <a:p>
            <a:pPr indent="0" lvl="0" marL="0" marR="0" rtl="0" algn="l">
              <a:lnSpc>
                <a:spcPct val="140000"/>
              </a:lnSpc>
              <a:spcBef>
                <a:spcPts val="0"/>
              </a:spcBef>
              <a:spcAft>
                <a:spcPts val="0"/>
              </a:spcAft>
              <a:buNone/>
            </a:pPr>
            <a:r>
              <a:rPr b="0" i="0" lang="en-US" sz="3500" u="none" cap="none" strike="noStrike">
                <a:solidFill>
                  <a:srgbClr val="FFFFFF"/>
                </a:solidFill>
                <a:latin typeface="Poppins"/>
                <a:ea typeface="Poppins"/>
                <a:cs typeface="Poppins"/>
                <a:sym typeface="Poppins"/>
              </a:rPr>
              <a:t>Players will be presented with a screen of different lesson such as tenses of verbs, conjunctions, and adverbs.</a:t>
            </a:r>
            <a:endParaRPr/>
          </a:p>
          <a:p>
            <a:pPr indent="0" lvl="0" marL="0" marR="0" rtl="0" algn="l">
              <a:lnSpc>
                <a:spcPct val="168285"/>
              </a:lnSpc>
              <a:spcBef>
                <a:spcPts val="0"/>
              </a:spcBef>
              <a:spcAft>
                <a:spcPts val="0"/>
              </a:spcAft>
              <a:buNone/>
            </a:pPr>
            <a:r>
              <a:t/>
            </a:r>
            <a:endParaRPr b="0" i="0" sz="3500" u="none" cap="none" strike="noStrike">
              <a:solidFill>
                <a:srgbClr val="FFFFFF"/>
              </a:solidFill>
              <a:latin typeface="Poppins"/>
              <a:ea typeface="Poppins"/>
              <a:cs typeface="Poppins"/>
              <a:sym typeface="Poppins"/>
            </a:endParaRPr>
          </a:p>
        </p:txBody>
      </p:sp>
      <p:sp>
        <p:nvSpPr>
          <p:cNvPr id="171" name="Google Shape;171;p10"/>
          <p:cNvSpPr/>
          <p:nvPr/>
        </p:nvSpPr>
        <p:spPr>
          <a:xfrm rot="-8031138">
            <a:off x="15969362" y="6017931"/>
            <a:ext cx="4259304" cy="8050231"/>
          </a:xfrm>
          <a:custGeom>
            <a:rect b="b" l="l" r="r" t="t"/>
            <a:pathLst>
              <a:path extrusionOk="0" h="8050231" w="4259304">
                <a:moveTo>
                  <a:pt x="0" y="0"/>
                </a:moveTo>
                <a:lnTo>
                  <a:pt x="4259304" y="0"/>
                </a:lnTo>
                <a:lnTo>
                  <a:pt x="4259304" y="8050231"/>
                </a:lnTo>
                <a:lnTo>
                  <a:pt x="0" y="8050231"/>
                </a:lnTo>
                <a:lnTo>
                  <a:pt x="0" y="0"/>
                </a:lnTo>
                <a:close/>
              </a:path>
            </a:pathLst>
          </a:custGeom>
          <a:blipFill rotWithShape="1">
            <a:blip r:embed="rId3">
              <a:alphaModFix/>
            </a:blip>
            <a:stretch>
              <a:fillRect b="0" l="0" r="0" t="0"/>
            </a:stretch>
          </a:blipFill>
          <a:ln>
            <a:noFill/>
          </a:ln>
        </p:spPr>
      </p:sp>
      <p:sp>
        <p:nvSpPr>
          <p:cNvPr id="172" name="Google Shape;172;p10"/>
          <p:cNvSpPr/>
          <p:nvPr/>
        </p:nvSpPr>
        <p:spPr>
          <a:xfrm>
            <a:off x="-4057650" y="-1196503"/>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4">
              <a:alphaModFix amt="30000"/>
            </a:blip>
            <a:stretch>
              <a:fillRect b="0" l="0" r="0" t="0"/>
            </a:stretch>
          </a:blipFill>
          <a:ln>
            <a:noFill/>
          </a:ln>
        </p:spPr>
      </p:sp>
      <p:sp>
        <p:nvSpPr>
          <p:cNvPr id="173" name="Google Shape;173;p10"/>
          <p:cNvSpPr/>
          <p:nvPr/>
        </p:nvSpPr>
        <p:spPr>
          <a:xfrm>
            <a:off x="11037247" y="-3693869"/>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4">
              <a:alphaModFix amt="30000"/>
            </a:blip>
            <a:stretch>
              <a:fillRect b="0" l="0" r="0" t="0"/>
            </a:stretch>
          </a:blipFill>
          <a:ln>
            <a:noFill/>
          </a:ln>
        </p:spPr>
      </p:sp>
      <p:sp>
        <p:nvSpPr>
          <p:cNvPr id="174" name="Google Shape;174;p10"/>
          <p:cNvSpPr txBox="1"/>
          <p:nvPr/>
        </p:nvSpPr>
        <p:spPr>
          <a:xfrm>
            <a:off x="2446138" y="5394313"/>
            <a:ext cx="13395724" cy="3350704"/>
          </a:xfrm>
          <a:prstGeom prst="rect">
            <a:avLst/>
          </a:prstGeom>
          <a:noFill/>
          <a:ln>
            <a:noFill/>
          </a:ln>
        </p:spPr>
        <p:txBody>
          <a:bodyPr anchorCtr="0" anchor="t" bIns="0" lIns="0" spcFirstLastPara="1" rIns="0" wrap="square" tIns="0">
            <a:spAutoFit/>
          </a:bodyPr>
          <a:lstStyle/>
          <a:p>
            <a:pPr indent="-454200" lvl="1" marL="908401" marR="0" rtl="0" algn="l">
              <a:lnSpc>
                <a:spcPct val="140004"/>
              </a:lnSpc>
              <a:spcBef>
                <a:spcPts val="0"/>
              </a:spcBef>
              <a:spcAft>
                <a:spcPts val="0"/>
              </a:spcAft>
              <a:buClr>
                <a:srgbClr val="FFFFFF"/>
              </a:buClr>
              <a:buSzPts val="4207"/>
              <a:buFont typeface="Arial"/>
              <a:buChar char="•"/>
            </a:pPr>
            <a:r>
              <a:rPr b="1" i="0" lang="en-US" sz="4207" u="none" cap="none" strike="noStrike">
                <a:solidFill>
                  <a:srgbClr val="FFFFFF"/>
                </a:solidFill>
                <a:latin typeface="Poppins"/>
                <a:ea typeface="Poppins"/>
                <a:cs typeface="Poppins"/>
                <a:sym typeface="Poppins"/>
              </a:rPr>
              <a:t>    Subtopic Selection</a:t>
            </a:r>
            <a:endParaRPr/>
          </a:p>
          <a:p>
            <a:pPr indent="0" lvl="0" marL="0" marR="0" rtl="0" algn="l">
              <a:lnSpc>
                <a:spcPct val="140000"/>
              </a:lnSpc>
              <a:spcBef>
                <a:spcPts val="0"/>
              </a:spcBef>
              <a:spcAft>
                <a:spcPts val="0"/>
              </a:spcAft>
              <a:buNone/>
            </a:pPr>
            <a:r>
              <a:rPr b="0" i="0" lang="en-US" sz="3500" u="none" cap="none" strike="noStrike">
                <a:solidFill>
                  <a:srgbClr val="FFFFFF"/>
                </a:solidFill>
                <a:latin typeface="Poppins"/>
                <a:ea typeface="Poppins"/>
                <a:cs typeface="Poppins"/>
                <a:sym typeface="Poppins"/>
              </a:rPr>
              <a:t> After selecting the subtopic, players will enter the quiz screen where they are presented with a series of questions designed to test their knowledge.</a:t>
            </a:r>
            <a:endParaRPr/>
          </a:p>
          <a:p>
            <a:pPr indent="0" lvl="0" marL="0" marR="0" rtl="0" algn="l">
              <a:lnSpc>
                <a:spcPct val="168285"/>
              </a:lnSpc>
              <a:spcBef>
                <a:spcPts val="0"/>
              </a:spcBef>
              <a:spcAft>
                <a:spcPts val="0"/>
              </a:spcAft>
              <a:buNone/>
            </a:pPr>
            <a:r>
              <a:t/>
            </a:r>
            <a:endParaRPr b="0" i="0" sz="3500" u="none" cap="none" strike="noStrike">
              <a:solidFill>
                <a:srgbClr val="FFFFFF"/>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8" name="Shape 178"/>
        <p:cNvGrpSpPr/>
        <p:nvPr/>
      </p:nvGrpSpPr>
      <p:grpSpPr>
        <a:xfrm>
          <a:off x="0" y="0"/>
          <a:ext cx="0" cy="0"/>
          <a:chOff x="0" y="0"/>
          <a:chExt cx="0" cy="0"/>
        </a:xfrm>
      </p:grpSpPr>
      <p:sp>
        <p:nvSpPr>
          <p:cNvPr id="179" name="Google Shape;179;p11"/>
          <p:cNvSpPr/>
          <p:nvPr/>
        </p:nvSpPr>
        <p:spPr>
          <a:xfrm rot="-3235540">
            <a:off x="-1679975" y="6565522"/>
            <a:ext cx="4259304" cy="8050231"/>
          </a:xfrm>
          <a:custGeom>
            <a:rect b="b" l="l" r="r" t="t"/>
            <a:pathLst>
              <a:path extrusionOk="0" h="8050231" w="4259304">
                <a:moveTo>
                  <a:pt x="0" y="0"/>
                </a:moveTo>
                <a:lnTo>
                  <a:pt x="4259304" y="0"/>
                </a:lnTo>
                <a:lnTo>
                  <a:pt x="4259304" y="8050231"/>
                </a:lnTo>
                <a:lnTo>
                  <a:pt x="0" y="8050231"/>
                </a:lnTo>
                <a:lnTo>
                  <a:pt x="0" y="0"/>
                </a:lnTo>
                <a:close/>
              </a:path>
            </a:pathLst>
          </a:custGeom>
          <a:blipFill rotWithShape="1">
            <a:blip r:embed="rId3">
              <a:alphaModFix/>
            </a:blip>
            <a:stretch>
              <a:fillRect b="0" l="0" r="0" t="0"/>
            </a:stretch>
          </a:blipFill>
          <a:ln>
            <a:noFill/>
          </a:ln>
        </p:spPr>
      </p:sp>
      <p:sp>
        <p:nvSpPr>
          <p:cNvPr id="180" name="Google Shape;180;p11"/>
          <p:cNvSpPr txBox="1"/>
          <p:nvPr/>
        </p:nvSpPr>
        <p:spPr>
          <a:xfrm>
            <a:off x="2446138" y="746240"/>
            <a:ext cx="10547577" cy="1610541"/>
          </a:xfrm>
          <a:prstGeom prst="rect">
            <a:avLst/>
          </a:prstGeom>
          <a:noFill/>
          <a:ln>
            <a:noFill/>
          </a:ln>
        </p:spPr>
        <p:txBody>
          <a:bodyPr anchorCtr="0" anchor="t" bIns="0" lIns="0" spcFirstLastPara="1" rIns="0" wrap="square" tIns="0">
            <a:spAutoFit/>
          </a:bodyPr>
          <a:lstStyle/>
          <a:p>
            <a:pPr indent="0" lvl="0" marL="0" marR="0" rtl="0" algn="l">
              <a:lnSpc>
                <a:spcPct val="113005"/>
              </a:lnSpc>
              <a:spcBef>
                <a:spcPts val="0"/>
              </a:spcBef>
              <a:spcAft>
                <a:spcPts val="0"/>
              </a:spcAft>
              <a:buNone/>
            </a:pPr>
            <a:r>
              <a:rPr b="0" i="0" lang="en-US" sz="9734" u="none" cap="none" strike="noStrike">
                <a:solidFill>
                  <a:srgbClr val="FFFFFF"/>
                </a:solidFill>
                <a:latin typeface="Impact"/>
                <a:ea typeface="Impact"/>
                <a:cs typeface="Impact"/>
                <a:sym typeface="Impact"/>
              </a:rPr>
              <a:t>SCOPE</a:t>
            </a:r>
            <a:endParaRPr/>
          </a:p>
        </p:txBody>
      </p:sp>
      <p:sp>
        <p:nvSpPr>
          <p:cNvPr id="181" name="Google Shape;181;p11"/>
          <p:cNvSpPr txBox="1"/>
          <p:nvPr/>
        </p:nvSpPr>
        <p:spPr>
          <a:xfrm>
            <a:off x="2446138" y="2034083"/>
            <a:ext cx="14299888" cy="3474529"/>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1" i="0" lang="en-US" sz="4207" u="none" cap="none" strike="noStrike">
                <a:solidFill>
                  <a:srgbClr val="FFFFFF"/>
                </a:solidFill>
                <a:latin typeface="Poppins"/>
                <a:ea typeface="Poppins"/>
                <a:cs typeface="Poppins"/>
                <a:sym typeface="Poppins"/>
              </a:rPr>
              <a:t>Mechanics:</a:t>
            </a:r>
            <a:endParaRPr/>
          </a:p>
          <a:p>
            <a:pPr indent="-454200" lvl="1" marL="908401" marR="0" rtl="0" algn="l">
              <a:lnSpc>
                <a:spcPct val="140004"/>
              </a:lnSpc>
              <a:spcBef>
                <a:spcPts val="0"/>
              </a:spcBef>
              <a:spcAft>
                <a:spcPts val="0"/>
              </a:spcAft>
              <a:buClr>
                <a:srgbClr val="FFFFFF"/>
              </a:buClr>
              <a:buSzPts val="4207"/>
              <a:buFont typeface="Arial"/>
              <a:buChar char="•"/>
            </a:pPr>
            <a:r>
              <a:rPr b="1" i="0" lang="en-US" sz="4207" u="none" cap="none" strike="noStrike">
                <a:solidFill>
                  <a:srgbClr val="FFFFFF"/>
                </a:solidFill>
                <a:latin typeface="Poppins"/>
                <a:ea typeface="Poppins"/>
                <a:cs typeface="Poppins"/>
                <a:sym typeface="Poppins"/>
              </a:rPr>
              <a:t>    Tutorial</a:t>
            </a:r>
            <a:endParaRPr/>
          </a:p>
          <a:p>
            <a:pPr indent="0" lvl="0" marL="0" marR="0" rtl="0" algn="l">
              <a:lnSpc>
                <a:spcPct val="140000"/>
              </a:lnSpc>
              <a:spcBef>
                <a:spcPts val="0"/>
              </a:spcBef>
              <a:spcAft>
                <a:spcPts val="0"/>
              </a:spcAft>
              <a:buNone/>
            </a:pPr>
            <a:r>
              <a:rPr b="0" i="0" lang="en-US" sz="3500" u="none" cap="none" strike="noStrike">
                <a:solidFill>
                  <a:srgbClr val="FFFFFF"/>
                </a:solidFill>
                <a:latin typeface="Poppins"/>
                <a:ea typeface="Poppins"/>
                <a:cs typeface="Poppins"/>
                <a:sym typeface="Poppins"/>
              </a:rPr>
              <a:t>To unlock the quiz, players must first watch a tutorial discussion associated with that lesson.</a:t>
            </a:r>
            <a:endParaRPr/>
          </a:p>
          <a:p>
            <a:pPr indent="0" lvl="0" marL="0" marR="0" rtl="0" algn="l">
              <a:lnSpc>
                <a:spcPct val="168285"/>
              </a:lnSpc>
              <a:spcBef>
                <a:spcPts val="0"/>
              </a:spcBef>
              <a:spcAft>
                <a:spcPts val="0"/>
              </a:spcAft>
              <a:buNone/>
            </a:pPr>
            <a:r>
              <a:t/>
            </a:r>
            <a:endParaRPr b="0" i="0" sz="3500" u="none" cap="none" strike="noStrike">
              <a:solidFill>
                <a:srgbClr val="FFFFFF"/>
              </a:solidFill>
              <a:latin typeface="Poppins"/>
              <a:ea typeface="Poppins"/>
              <a:cs typeface="Poppins"/>
              <a:sym typeface="Poppins"/>
            </a:endParaRPr>
          </a:p>
        </p:txBody>
      </p:sp>
      <p:sp>
        <p:nvSpPr>
          <p:cNvPr id="182" name="Google Shape;182;p11"/>
          <p:cNvSpPr/>
          <p:nvPr/>
        </p:nvSpPr>
        <p:spPr>
          <a:xfrm rot="-8031138">
            <a:off x="15969362" y="6017931"/>
            <a:ext cx="4259304" cy="8050231"/>
          </a:xfrm>
          <a:custGeom>
            <a:rect b="b" l="l" r="r" t="t"/>
            <a:pathLst>
              <a:path extrusionOk="0" h="8050231" w="4259304">
                <a:moveTo>
                  <a:pt x="0" y="0"/>
                </a:moveTo>
                <a:lnTo>
                  <a:pt x="4259304" y="0"/>
                </a:lnTo>
                <a:lnTo>
                  <a:pt x="4259304" y="8050231"/>
                </a:lnTo>
                <a:lnTo>
                  <a:pt x="0" y="8050231"/>
                </a:lnTo>
                <a:lnTo>
                  <a:pt x="0" y="0"/>
                </a:lnTo>
                <a:close/>
              </a:path>
            </a:pathLst>
          </a:custGeom>
          <a:blipFill rotWithShape="1">
            <a:blip r:embed="rId3">
              <a:alphaModFix/>
            </a:blip>
            <a:stretch>
              <a:fillRect b="0" l="0" r="0" t="0"/>
            </a:stretch>
          </a:blipFill>
          <a:ln>
            <a:noFill/>
          </a:ln>
        </p:spPr>
      </p:sp>
      <p:sp>
        <p:nvSpPr>
          <p:cNvPr id="183" name="Google Shape;183;p11"/>
          <p:cNvSpPr/>
          <p:nvPr/>
        </p:nvSpPr>
        <p:spPr>
          <a:xfrm>
            <a:off x="-4057650" y="-1196503"/>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4">
              <a:alphaModFix amt="30000"/>
            </a:blip>
            <a:stretch>
              <a:fillRect b="0" l="0" r="0" t="0"/>
            </a:stretch>
          </a:blipFill>
          <a:ln>
            <a:noFill/>
          </a:ln>
        </p:spPr>
      </p:sp>
      <p:sp>
        <p:nvSpPr>
          <p:cNvPr id="184" name="Google Shape;184;p11"/>
          <p:cNvSpPr/>
          <p:nvPr/>
        </p:nvSpPr>
        <p:spPr>
          <a:xfrm>
            <a:off x="11037247" y="-3693869"/>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4">
              <a:alphaModFix amt="30000"/>
            </a:blip>
            <a:stretch>
              <a:fillRect b="0" l="0" r="0" t="0"/>
            </a:stretch>
          </a:blipFill>
          <a:ln>
            <a:noFill/>
          </a:ln>
        </p:spPr>
      </p:sp>
      <p:sp>
        <p:nvSpPr>
          <p:cNvPr id="185" name="Google Shape;185;p11"/>
          <p:cNvSpPr txBox="1"/>
          <p:nvPr/>
        </p:nvSpPr>
        <p:spPr>
          <a:xfrm>
            <a:off x="2446138" y="5172536"/>
            <a:ext cx="13395724" cy="1997615"/>
          </a:xfrm>
          <a:prstGeom prst="rect">
            <a:avLst/>
          </a:prstGeom>
          <a:noFill/>
          <a:ln>
            <a:noFill/>
          </a:ln>
        </p:spPr>
        <p:txBody>
          <a:bodyPr anchorCtr="0" anchor="t" bIns="0" lIns="0" spcFirstLastPara="1" rIns="0" wrap="square" tIns="0">
            <a:spAutoFit/>
          </a:bodyPr>
          <a:lstStyle/>
          <a:p>
            <a:pPr indent="-454200" lvl="1" marL="908401" marR="0" rtl="0" algn="l">
              <a:lnSpc>
                <a:spcPct val="140004"/>
              </a:lnSpc>
              <a:spcBef>
                <a:spcPts val="0"/>
              </a:spcBef>
              <a:spcAft>
                <a:spcPts val="0"/>
              </a:spcAft>
              <a:buClr>
                <a:srgbClr val="FFFFFF"/>
              </a:buClr>
              <a:buSzPts val="4207"/>
              <a:buFont typeface="Arial"/>
              <a:buChar char="•"/>
            </a:pPr>
            <a:r>
              <a:rPr b="1" i="0" lang="en-US" sz="4207" u="none" cap="none" strike="noStrike">
                <a:solidFill>
                  <a:srgbClr val="FFFFFF"/>
                </a:solidFill>
                <a:latin typeface="Poppins"/>
                <a:ea typeface="Poppins"/>
                <a:cs typeface="Poppins"/>
                <a:sym typeface="Poppins"/>
              </a:rPr>
              <a:t>    Interactive Quizzes</a:t>
            </a:r>
            <a:endParaRPr/>
          </a:p>
          <a:p>
            <a:pPr indent="0" lvl="0" marL="0" marR="0" rtl="0" algn="l">
              <a:lnSpc>
                <a:spcPct val="140000"/>
              </a:lnSpc>
              <a:spcBef>
                <a:spcPts val="0"/>
              </a:spcBef>
              <a:spcAft>
                <a:spcPts val="0"/>
              </a:spcAft>
              <a:buNone/>
            </a:pPr>
            <a:r>
              <a:rPr b="0" i="0" lang="en-US" sz="3500" u="none" cap="none" strike="noStrike">
                <a:solidFill>
                  <a:srgbClr val="FFFFFF"/>
                </a:solidFill>
                <a:latin typeface="Poppins"/>
                <a:ea typeface="Poppins"/>
                <a:cs typeface="Poppins"/>
                <a:sym typeface="Poppins"/>
              </a:rPr>
              <a:t>Each subtopic consists of different interactive quizzes, offering a variety of challenges to keep app engaging.</a:t>
            </a:r>
            <a:endParaRPr/>
          </a:p>
        </p:txBody>
      </p:sp>
      <p:sp>
        <p:nvSpPr>
          <p:cNvPr id="186" name="Google Shape;186;p11"/>
          <p:cNvSpPr txBox="1"/>
          <p:nvPr/>
        </p:nvSpPr>
        <p:spPr>
          <a:xfrm>
            <a:off x="2446138" y="7423280"/>
            <a:ext cx="13395724" cy="1997615"/>
          </a:xfrm>
          <a:prstGeom prst="rect">
            <a:avLst/>
          </a:prstGeom>
          <a:noFill/>
          <a:ln>
            <a:noFill/>
          </a:ln>
        </p:spPr>
        <p:txBody>
          <a:bodyPr anchorCtr="0" anchor="t" bIns="0" lIns="0" spcFirstLastPara="1" rIns="0" wrap="square" tIns="0">
            <a:spAutoFit/>
          </a:bodyPr>
          <a:lstStyle/>
          <a:p>
            <a:pPr indent="-454200" lvl="1" marL="908401" marR="0" rtl="0" algn="l">
              <a:lnSpc>
                <a:spcPct val="140004"/>
              </a:lnSpc>
              <a:spcBef>
                <a:spcPts val="0"/>
              </a:spcBef>
              <a:spcAft>
                <a:spcPts val="0"/>
              </a:spcAft>
              <a:buClr>
                <a:srgbClr val="FFFFFF"/>
              </a:buClr>
              <a:buSzPts val="4207"/>
              <a:buFont typeface="Arial"/>
              <a:buChar char="•"/>
            </a:pPr>
            <a:r>
              <a:rPr b="1" i="0" lang="en-US" sz="4207" u="none" cap="none" strike="noStrike">
                <a:solidFill>
                  <a:srgbClr val="FFFFFF"/>
                </a:solidFill>
                <a:latin typeface="Poppins"/>
                <a:ea typeface="Poppins"/>
                <a:cs typeface="Poppins"/>
                <a:sym typeface="Poppins"/>
              </a:rPr>
              <a:t>    Revisiting Tutorials</a:t>
            </a:r>
            <a:endParaRPr/>
          </a:p>
          <a:p>
            <a:pPr indent="0" lvl="0" marL="0" marR="0" rtl="0" algn="l">
              <a:lnSpc>
                <a:spcPct val="140000"/>
              </a:lnSpc>
              <a:spcBef>
                <a:spcPts val="0"/>
              </a:spcBef>
              <a:spcAft>
                <a:spcPts val="0"/>
              </a:spcAft>
              <a:buNone/>
            </a:pPr>
            <a:r>
              <a:rPr b="0" i="0" lang="en-US" sz="3500" u="none" cap="none" strike="noStrike">
                <a:solidFill>
                  <a:srgbClr val="FFFFFF"/>
                </a:solidFill>
                <a:latin typeface="Poppins"/>
                <a:ea typeface="Poppins"/>
                <a:cs typeface="Poppins"/>
                <a:sym typeface="Poppins"/>
              </a:rPr>
              <a:t>Players can revisit the tutorials at any time for reinforcement or clarification.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0" name="Shape 190"/>
        <p:cNvGrpSpPr/>
        <p:nvPr/>
      </p:nvGrpSpPr>
      <p:grpSpPr>
        <a:xfrm>
          <a:off x="0" y="0"/>
          <a:ext cx="0" cy="0"/>
          <a:chOff x="0" y="0"/>
          <a:chExt cx="0" cy="0"/>
        </a:xfrm>
      </p:grpSpPr>
      <p:sp>
        <p:nvSpPr>
          <p:cNvPr id="191" name="Google Shape;191;p12"/>
          <p:cNvSpPr/>
          <p:nvPr/>
        </p:nvSpPr>
        <p:spPr>
          <a:xfrm rot="-3235540">
            <a:off x="-1679975" y="6565522"/>
            <a:ext cx="4259304" cy="8050231"/>
          </a:xfrm>
          <a:custGeom>
            <a:rect b="b" l="l" r="r" t="t"/>
            <a:pathLst>
              <a:path extrusionOk="0" h="8050231" w="4259304">
                <a:moveTo>
                  <a:pt x="0" y="0"/>
                </a:moveTo>
                <a:lnTo>
                  <a:pt x="4259304" y="0"/>
                </a:lnTo>
                <a:lnTo>
                  <a:pt x="4259304" y="8050231"/>
                </a:lnTo>
                <a:lnTo>
                  <a:pt x="0" y="8050231"/>
                </a:lnTo>
                <a:lnTo>
                  <a:pt x="0" y="0"/>
                </a:lnTo>
                <a:close/>
              </a:path>
            </a:pathLst>
          </a:custGeom>
          <a:blipFill rotWithShape="1">
            <a:blip r:embed="rId3">
              <a:alphaModFix/>
            </a:blip>
            <a:stretch>
              <a:fillRect b="0" l="0" r="0" t="0"/>
            </a:stretch>
          </a:blipFill>
          <a:ln>
            <a:noFill/>
          </a:ln>
        </p:spPr>
      </p:sp>
      <p:sp>
        <p:nvSpPr>
          <p:cNvPr id="192" name="Google Shape;192;p12"/>
          <p:cNvSpPr txBox="1"/>
          <p:nvPr/>
        </p:nvSpPr>
        <p:spPr>
          <a:xfrm>
            <a:off x="2446138" y="746240"/>
            <a:ext cx="10547577" cy="1610541"/>
          </a:xfrm>
          <a:prstGeom prst="rect">
            <a:avLst/>
          </a:prstGeom>
          <a:noFill/>
          <a:ln>
            <a:noFill/>
          </a:ln>
        </p:spPr>
        <p:txBody>
          <a:bodyPr anchorCtr="0" anchor="t" bIns="0" lIns="0" spcFirstLastPara="1" rIns="0" wrap="square" tIns="0">
            <a:spAutoFit/>
          </a:bodyPr>
          <a:lstStyle/>
          <a:p>
            <a:pPr indent="0" lvl="0" marL="0" marR="0" rtl="0" algn="l">
              <a:lnSpc>
                <a:spcPct val="113005"/>
              </a:lnSpc>
              <a:spcBef>
                <a:spcPts val="0"/>
              </a:spcBef>
              <a:spcAft>
                <a:spcPts val="0"/>
              </a:spcAft>
              <a:buNone/>
            </a:pPr>
            <a:r>
              <a:rPr b="0" i="0" lang="en-US" sz="9734" u="none" cap="none" strike="noStrike">
                <a:solidFill>
                  <a:srgbClr val="FFFFFF"/>
                </a:solidFill>
                <a:latin typeface="Impact"/>
                <a:ea typeface="Impact"/>
                <a:cs typeface="Impact"/>
                <a:sym typeface="Impact"/>
              </a:rPr>
              <a:t>SCOPE</a:t>
            </a:r>
            <a:endParaRPr/>
          </a:p>
        </p:txBody>
      </p:sp>
      <p:sp>
        <p:nvSpPr>
          <p:cNvPr id="193" name="Google Shape;193;p12"/>
          <p:cNvSpPr txBox="1"/>
          <p:nvPr/>
        </p:nvSpPr>
        <p:spPr>
          <a:xfrm>
            <a:off x="2446138" y="2034083"/>
            <a:ext cx="14299888" cy="335969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1" i="0" lang="en-US" sz="4207" u="none" cap="none" strike="noStrike">
                <a:solidFill>
                  <a:srgbClr val="FFFFFF"/>
                </a:solidFill>
                <a:latin typeface="Poppins"/>
                <a:ea typeface="Poppins"/>
                <a:cs typeface="Poppins"/>
                <a:sym typeface="Poppins"/>
              </a:rPr>
              <a:t>Mechanics:</a:t>
            </a:r>
            <a:endParaRPr/>
          </a:p>
          <a:p>
            <a:pPr indent="-454200" lvl="1" marL="908401" marR="0" rtl="0" algn="l">
              <a:lnSpc>
                <a:spcPct val="140004"/>
              </a:lnSpc>
              <a:spcBef>
                <a:spcPts val="0"/>
              </a:spcBef>
              <a:spcAft>
                <a:spcPts val="0"/>
              </a:spcAft>
              <a:buClr>
                <a:srgbClr val="FFFFFF"/>
              </a:buClr>
              <a:buSzPts val="4207"/>
              <a:buFont typeface="Arial"/>
              <a:buChar char="•"/>
            </a:pPr>
            <a:r>
              <a:rPr b="1" i="0" lang="en-US" sz="4207" u="none" cap="none" strike="noStrike">
                <a:solidFill>
                  <a:srgbClr val="FFFFFF"/>
                </a:solidFill>
                <a:latin typeface="Poppins"/>
                <a:ea typeface="Poppins"/>
                <a:cs typeface="Poppins"/>
                <a:sym typeface="Poppins"/>
              </a:rPr>
              <a:t>    Point System</a:t>
            </a:r>
            <a:endParaRPr/>
          </a:p>
          <a:p>
            <a:pPr indent="0" lvl="0" marL="0" marR="0" rtl="0" algn="l">
              <a:lnSpc>
                <a:spcPct val="140000"/>
              </a:lnSpc>
              <a:spcBef>
                <a:spcPts val="0"/>
              </a:spcBef>
              <a:spcAft>
                <a:spcPts val="0"/>
              </a:spcAft>
              <a:buNone/>
            </a:pPr>
            <a:r>
              <a:rPr b="0" i="0" lang="en-US" sz="3500" u="none" cap="none" strike="noStrike">
                <a:solidFill>
                  <a:srgbClr val="FFFFFF"/>
                </a:solidFill>
                <a:latin typeface="Poppins"/>
                <a:ea typeface="Poppins"/>
                <a:cs typeface="Poppins"/>
                <a:sym typeface="Poppins"/>
              </a:rPr>
              <a:t>After answering each quiz, players will receive immediate feedback on their response. Correct answers earn points, while incorrect answers do not deduct points. </a:t>
            </a:r>
            <a:endParaRPr/>
          </a:p>
        </p:txBody>
      </p:sp>
      <p:sp>
        <p:nvSpPr>
          <p:cNvPr id="194" name="Google Shape;194;p12"/>
          <p:cNvSpPr/>
          <p:nvPr/>
        </p:nvSpPr>
        <p:spPr>
          <a:xfrm rot="-8031138">
            <a:off x="15969362" y="6017931"/>
            <a:ext cx="4259304" cy="8050231"/>
          </a:xfrm>
          <a:custGeom>
            <a:rect b="b" l="l" r="r" t="t"/>
            <a:pathLst>
              <a:path extrusionOk="0" h="8050231" w="4259304">
                <a:moveTo>
                  <a:pt x="0" y="0"/>
                </a:moveTo>
                <a:lnTo>
                  <a:pt x="4259304" y="0"/>
                </a:lnTo>
                <a:lnTo>
                  <a:pt x="4259304" y="8050231"/>
                </a:lnTo>
                <a:lnTo>
                  <a:pt x="0" y="8050231"/>
                </a:lnTo>
                <a:lnTo>
                  <a:pt x="0" y="0"/>
                </a:lnTo>
                <a:close/>
              </a:path>
            </a:pathLst>
          </a:custGeom>
          <a:blipFill rotWithShape="1">
            <a:blip r:embed="rId3">
              <a:alphaModFix/>
            </a:blip>
            <a:stretch>
              <a:fillRect b="0" l="0" r="0" t="0"/>
            </a:stretch>
          </a:blipFill>
          <a:ln>
            <a:noFill/>
          </a:ln>
        </p:spPr>
      </p:sp>
      <p:sp>
        <p:nvSpPr>
          <p:cNvPr id="195" name="Google Shape;195;p12"/>
          <p:cNvSpPr/>
          <p:nvPr/>
        </p:nvSpPr>
        <p:spPr>
          <a:xfrm>
            <a:off x="-4057650" y="-1196503"/>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4">
              <a:alphaModFix amt="30000"/>
            </a:blip>
            <a:stretch>
              <a:fillRect b="0" l="0" r="0" t="0"/>
            </a:stretch>
          </a:blipFill>
          <a:ln>
            <a:noFill/>
          </a:ln>
        </p:spPr>
      </p:sp>
      <p:sp>
        <p:nvSpPr>
          <p:cNvPr id="196" name="Google Shape;196;p12"/>
          <p:cNvSpPr/>
          <p:nvPr/>
        </p:nvSpPr>
        <p:spPr>
          <a:xfrm>
            <a:off x="11037247" y="-3693869"/>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4">
              <a:alphaModFix amt="30000"/>
            </a:blip>
            <a:stretch>
              <a:fillRect b="0" l="0" r="0" t="0"/>
            </a:stretch>
          </a:blipFill>
          <a:ln>
            <a:noFill/>
          </a:ln>
        </p:spPr>
      </p:sp>
      <p:sp>
        <p:nvSpPr>
          <p:cNvPr id="197" name="Google Shape;197;p12"/>
          <p:cNvSpPr txBox="1"/>
          <p:nvPr/>
        </p:nvSpPr>
        <p:spPr>
          <a:xfrm>
            <a:off x="2446138" y="5862840"/>
            <a:ext cx="13395724" cy="1997615"/>
          </a:xfrm>
          <a:prstGeom prst="rect">
            <a:avLst/>
          </a:prstGeom>
          <a:noFill/>
          <a:ln>
            <a:noFill/>
          </a:ln>
        </p:spPr>
        <p:txBody>
          <a:bodyPr anchorCtr="0" anchor="t" bIns="0" lIns="0" spcFirstLastPara="1" rIns="0" wrap="square" tIns="0">
            <a:spAutoFit/>
          </a:bodyPr>
          <a:lstStyle/>
          <a:p>
            <a:pPr indent="-454200" lvl="1" marL="908401" marR="0" rtl="0" algn="l">
              <a:lnSpc>
                <a:spcPct val="140004"/>
              </a:lnSpc>
              <a:spcBef>
                <a:spcPts val="0"/>
              </a:spcBef>
              <a:spcAft>
                <a:spcPts val="0"/>
              </a:spcAft>
              <a:buClr>
                <a:srgbClr val="FFFFFF"/>
              </a:buClr>
              <a:buSzPts val="4207"/>
              <a:buFont typeface="Arial"/>
              <a:buChar char="•"/>
            </a:pPr>
            <a:r>
              <a:rPr b="1" i="0" lang="en-US" sz="4207" u="none" cap="none" strike="noStrike">
                <a:solidFill>
                  <a:srgbClr val="FFFFFF"/>
                </a:solidFill>
                <a:latin typeface="Poppins"/>
                <a:ea typeface="Poppins"/>
                <a:cs typeface="Poppins"/>
                <a:sym typeface="Poppins"/>
              </a:rPr>
              <a:t>    Time Limit</a:t>
            </a:r>
            <a:endParaRPr/>
          </a:p>
          <a:p>
            <a:pPr indent="0" lvl="0" marL="0" marR="0" rtl="0" algn="l">
              <a:lnSpc>
                <a:spcPct val="140000"/>
              </a:lnSpc>
              <a:spcBef>
                <a:spcPts val="0"/>
              </a:spcBef>
              <a:spcAft>
                <a:spcPts val="0"/>
              </a:spcAft>
              <a:buNone/>
            </a:pPr>
            <a:r>
              <a:rPr b="0" i="0" lang="en-US" sz="3500" u="none" cap="none" strike="noStrike">
                <a:solidFill>
                  <a:srgbClr val="FFFFFF"/>
                </a:solidFill>
                <a:latin typeface="Poppins"/>
                <a:ea typeface="Poppins"/>
                <a:cs typeface="Poppins"/>
                <a:sym typeface="Poppins"/>
              </a:rPr>
              <a:t>To add an extra challenge, players have a five minutes time limit to complete each quiz.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1" name="Shape 201"/>
        <p:cNvGrpSpPr/>
        <p:nvPr/>
      </p:nvGrpSpPr>
      <p:grpSpPr>
        <a:xfrm>
          <a:off x="0" y="0"/>
          <a:ext cx="0" cy="0"/>
          <a:chOff x="0" y="0"/>
          <a:chExt cx="0" cy="0"/>
        </a:xfrm>
      </p:grpSpPr>
      <p:sp>
        <p:nvSpPr>
          <p:cNvPr id="202" name="Google Shape;202;p13"/>
          <p:cNvSpPr/>
          <p:nvPr/>
        </p:nvSpPr>
        <p:spPr>
          <a:xfrm rot="-3235540">
            <a:off x="-1679975" y="6565522"/>
            <a:ext cx="4259304" cy="8050231"/>
          </a:xfrm>
          <a:custGeom>
            <a:rect b="b" l="l" r="r" t="t"/>
            <a:pathLst>
              <a:path extrusionOk="0" h="8050231" w="4259304">
                <a:moveTo>
                  <a:pt x="0" y="0"/>
                </a:moveTo>
                <a:lnTo>
                  <a:pt x="4259304" y="0"/>
                </a:lnTo>
                <a:lnTo>
                  <a:pt x="4259304" y="8050231"/>
                </a:lnTo>
                <a:lnTo>
                  <a:pt x="0" y="8050231"/>
                </a:lnTo>
                <a:lnTo>
                  <a:pt x="0" y="0"/>
                </a:lnTo>
                <a:close/>
              </a:path>
            </a:pathLst>
          </a:custGeom>
          <a:blipFill rotWithShape="1">
            <a:blip r:embed="rId3">
              <a:alphaModFix/>
            </a:blip>
            <a:stretch>
              <a:fillRect b="0" l="0" r="0" t="0"/>
            </a:stretch>
          </a:blipFill>
          <a:ln>
            <a:noFill/>
          </a:ln>
        </p:spPr>
      </p:sp>
      <p:sp>
        <p:nvSpPr>
          <p:cNvPr id="203" name="Google Shape;203;p13"/>
          <p:cNvSpPr txBox="1"/>
          <p:nvPr/>
        </p:nvSpPr>
        <p:spPr>
          <a:xfrm>
            <a:off x="2446138" y="746240"/>
            <a:ext cx="10547577" cy="1610541"/>
          </a:xfrm>
          <a:prstGeom prst="rect">
            <a:avLst/>
          </a:prstGeom>
          <a:noFill/>
          <a:ln>
            <a:noFill/>
          </a:ln>
        </p:spPr>
        <p:txBody>
          <a:bodyPr anchorCtr="0" anchor="t" bIns="0" lIns="0" spcFirstLastPara="1" rIns="0" wrap="square" tIns="0">
            <a:spAutoFit/>
          </a:bodyPr>
          <a:lstStyle/>
          <a:p>
            <a:pPr indent="0" lvl="0" marL="0" marR="0" rtl="0" algn="l">
              <a:lnSpc>
                <a:spcPct val="113005"/>
              </a:lnSpc>
              <a:spcBef>
                <a:spcPts val="0"/>
              </a:spcBef>
              <a:spcAft>
                <a:spcPts val="0"/>
              </a:spcAft>
              <a:buNone/>
            </a:pPr>
            <a:r>
              <a:rPr b="0" i="0" lang="en-US" sz="9734" u="none" cap="none" strike="noStrike">
                <a:solidFill>
                  <a:srgbClr val="FFFFFF"/>
                </a:solidFill>
                <a:latin typeface="Impact"/>
                <a:ea typeface="Impact"/>
                <a:cs typeface="Impact"/>
                <a:sym typeface="Impact"/>
              </a:rPr>
              <a:t>SCOPE</a:t>
            </a:r>
            <a:endParaRPr/>
          </a:p>
        </p:txBody>
      </p:sp>
      <p:sp>
        <p:nvSpPr>
          <p:cNvPr id="204" name="Google Shape;204;p13"/>
          <p:cNvSpPr txBox="1"/>
          <p:nvPr/>
        </p:nvSpPr>
        <p:spPr>
          <a:xfrm>
            <a:off x="2446138" y="2034083"/>
            <a:ext cx="14299888" cy="335969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1" i="0" lang="en-US" sz="4207" u="none" cap="none" strike="noStrike">
                <a:solidFill>
                  <a:srgbClr val="FFFFFF"/>
                </a:solidFill>
                <a:latin typeface="Poppins"/>
                <a:ea typeface="Poppins"/>
                <a:cs typeface="Poppins"/>
                <a:sym typeface="Poppins"/>
              </a:rPr>
              <a:t>Mechanics:</a:t>
            </a:r>
            <a:endParaRPr/>
          </a:p>
          <a:p>
            <a:pPr indent="-454200" lvl="1" marL="908401" marR="0" rtl="0" algn="l">
              <a:lnSpc>
                <a:spcPct val="140004"/>
              </a:lnSpc>
              <a:spcBef>
                <a:spcPts val="0"/>
              </a:spcBef>
              <a:spcAft>
                <a:spcPts val="0"/>
              </a:spcAft>
              <a:buClr>
                <a:srgbClr val="FFFFFF"/>
              </a:buClr>
              <a:buSzPts val="4207"/>
              <a:buFont typeface="Arial"/>
              <a:buChar char="•"/>
            </a:pPr>
            <a:r>
              <a:rPr b="1" i="0" lang="en-US" sz="4207" u="none" cap="none" strike="noStrike">
                <a:solidFill>
                  <a:srgbClr val="FFFFFF"/>
                </a:solidFill>
                <a:latin typeface="Poppins"/>
                <a:ea typeface="Poppins"/>
                <a:cs typeface="Poppins"/>
                <a:sym typeface="Poppins"/>
              </a:rPr>
              <a:t>    Hint System</a:t>
            </a:r>
            <a:endParaRPr/>
          </a:p>
          <a:p>
            <a:pPr indent="0" lvl="0" marL="0" marR="0" rtl="0" algn="l">
              <a:lnSpc>
                <a:spcPct val="140000"/>
              </a:lnSpc>
              <a:spcBef>
                <a:spcPts val="0"/>
              </a:spcBef>
              <a:spcAft>
                <a:spcPts val="0"/>
              </a:spcAft>
              <a:buNone/>
            </a:pPr>
            <a:r>
              <a:rPr b="0" i="0" lang="en-US" sz="3500" u="none" cap="none" strike="noStrike">
                <a:solidFill>
                  <a:srgbClr val="FFFFFF"/>
                </a:solidFill>
                <a:latin typeface="Poppins"/>
                <a:ea typeface="Poppins"/>
                <a:cs typeface="Poppins"/>
                <a:sym typeface="Poppins"/>
              </a:rPr>
              <a:t>If players get stuck on an activity, they can use hints. Hints might provide clues about the correct answer or offer guidance on forming the sentence properly.</a:t>
            </a:r>
            <a:endParaRPr/>
          </a:p>
        </p:txBody>
      </p:sp>
      <p:sp>
        <p:nvSpPr>
          <p:cNvPr id="205" name="Google Shape;205;p13"/>
          <p:cNvSpPr/>
          <p:nvPr/>
        </p:nvSpPr>
        <p:spPr>
          <a:xfrm rot="-8031138">
            <a:off x="15969362" y="6017931"/>
            <a:ext cx="4259304" cy="8050231"/>
          </a:xfrm>
          <a:custGeom>
            <a:rect b="b" l="l" r="r" t="t"/>
            <a:pathLst>
              <a:path extrusionOk="0" h="8050231" w="4259304">
                <a:moveTo>
                  <a:pt x="0" y="0"/>
                </a:moveTo>
                <a:lnTo>
                  <a:pt x="4259304" y="0"/>
                </a:lnTo>
                <a:lnTo>
                  <a:pt x="4259304" y="8050231"/>
                </a:lnTo>
                <a:lnTo>
                  <a:pt x="0" y="8050231"/>
                </a:lnTo>
                <a:lnTo>
                  <a:pt x="0" y="0"/>
                </a:lnTo>
                <a:close/>
              </a:path>
            </a:pathLst>
          </a:custGeom>
          <a:blipFill rotWithShape="1">
            <a:blip r:embed="rId3">
              <a:alphaModFix/>
            </a:blip>
            <a:stretch>
              <a:fillRect b="0" l="0" r="0" t="0"/>
            </a:stretch>
          </a:blipFill>
          <a:ln>
            <a:noFill/>
          </a:ln>
        </p:spPr>
      </p:sp>
      <p:sp>
        <p:nvSpPr>
          <p:cNvPr id="206" name="Google Shape;206;p13"/>
          <p:cNvSpPr/>
          <p:nvPr/>
        </p:nvSpPr>
        <p:spPr>
          <a:xfrm>
            <a:off x="-4057650" y="-1196503"/>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4">
              <a:alphaModFix amt="30000"/>
            </a:blip>
            <a:stretch>
              <a:fillRect b="0" l="0" r="0" t="0"/>
            </a:stretch>
          </a:blipFill>
          <a:ln>
            <a:noFill/>
          </a:ln>
        </p:spPr>
      </p:sp>
      <p:sp>
        <p:nvSpPr>
          <p:cNvPr id="207" name="Google Shape;207;p13"/>
          <p:cNvSpPr/>
          <p:nvPr/>
        </p:nvSpPr>
        <p:spPr>
          <a:xfrm>
            <a:off x="11037247" y="-3693869"/>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4">
              <a:alphaModFix amt="30000"/>
            </a:blip>
            <a:stretch>
              <a:fillRect b="0" l="0" r="0" t="0"/>
            </a:stretch>
          </a:blipFill>
          <a:ln>
            <a:noFill/>
          </a:ln>
        </p:spPr>
      </p:sp>
      <p:sp>
        <p:nvSpPr>
          <p:cNvPr id="208" name="Google Shape;208;p13"/>
          <p:cNvSpPr txBox="1"/>
          <p:nvPr/>
        </p:nvSpPr>
        <p:spPr>
          <a:xfrm>
            <a:off x="2446138" y="5862840"/>
            <a:ext cx="13395724" cy="2616740"/>
          </a:xfrm>
          <a:prstGeom prst="rect">
            <a:avLst/>
          </a:prstGeom>
          <a:noFill/>
          <a:ln>
            <a:noFill/>
          </a:ln>
        </p:spPr>
        <p:txBody>
          <a:bodyPr anchorCtr="0" anchor="t" bIns="0" lIns="0" spcFirstLastPara="1" rIns="0" wrap="square" tIns="0">
            <a:spAutoFit/>
          </a:bodyPr>
          <a:lstStyle/>
          <a:p>
            <a:pPr indent="-454200" lvl="1" marL="908401" marR="0" rtl="0" algn="l">
              <a:lnSpc>
                <a:spcPct val="140004"/>
              </a:lnSpc>
              <a:spcBef>
                <a:spcPts val="0"/>
              </a:spcBef>
              <a:spcAft>
                <a:spcPts val="0"/>
              </a:spcAft>
              <a:buClr>
                <a:srgbClr val="FFFFFF"/>
              </a:buClr>
              <a:buSzPts val="4207"/>
              <a:buFont typeface="Arial"/>
              <a:buChar char="•"/>
            </a:pPr>
            <a:r>
              <a:rPr b="1" i="0" lang="en-US" sz="4207" u="none" cap="none" strike="noStrike">
                <a:solidFill>
                  <a:srgbClr val="FFFFFF"/>
                </a:solidFill>
                <a:latin typeface="Poppins"/>
                <a:ea typeface="Poppins"/>
                <a:cs typeface="Poppins"/>
                <a:sym typeface="Poppins"/>
              </a:rPr>
              <a:t>    Test Completion</a:t>
            </a:r>
            <a:endParaRPr/>
          </a:p>
          <a:p>
            <a:pPr indent="0" lvl="0" marL="0" marR="0" rtl="0" algn="l">
              <a:lnSpc>
                <a:spcPct val="140000"/>
              </a:lnSpc>
              <a:spcBef>
                <a:spcPts val="0"/>
              </a:spcBef>
              <a:spcAft>
                <a:spcPts val="0"/>
              </a:spcAft>
              <a:buNone/>
            </a:pPr>
            <a:r>
              <a:rPr b="0" i="0" lang="en-US" sz="3500" u="none" cap="none" strike="noStrike">
                <a:solidFill>
                  <a:srgbClr val="FFFFFF"/>
                </a:solidFill>
                <a:latin typeface="Poppins"/>
                <a:ea typeface="Poppins"/>
                <a:cs typeface="Poppins"/>
                <a:sym typeface="Poppins"/>
              </a:rPr>
              <a:t>At the end of each quiz, players receive feedback on their performance, including the number of correct answers, points earned, and coins rewarded.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2" name="Shape 212"/>
        <p:cNvGrpSpPr/>
        <p:nvPr/>
      </p:nvGrpSpPr>
      <p:grpSpPr>
        <a:xfrm>
          <a:off x="0" y="0"/>
          <a:ext cx="0" cy="0"/>
          <a:chOff x="0" y="0"/>
          <a:chExt cx="0" cy="0"/>
        </a:xfrm>
      </p:grpSpPr>
      <p:sp>
        <p:nvSpPr>
          <p:cNvPr id="213" name="Google Shape;213;p14"/>
          <p:cNvSpPr/>
          <p:nvPr/>
        </p:nvSpPr>
        <p:spPr>
          <a:xfrm rot="-3235540">
            <a:off x="-2692622" y="6554912"/>
            <a:ext cx="4259304" cy="8050231"/>
          </a:xfrm>
          <a:custGeom>
            <a:rect b="b" l="l" r="r" t="t"/>
            <a:pathLst>
              <a:path extrusionOk="0" h="8050231" w="4259304">
                <a:moveTo>
                  <a:pt x="0" y="0"/>
                </a:moveTo>
                <a:lnTo>
                  <a:pt x="4259304" y="0"/>
                </a:lnTo>
                <a:lnTo>
                  <a:pt x="4259304" y="8050231"/>
                </a:lnTo>
                <a:lnTo>
                  <a:pt x="0" y="8050231"/>
                </a:lnTo>
                <a:lnTo>
                  <a:pt x="0" y="0"/>
                </a:lnTo>
                <a:close/>
              </a:path>
            </a:pathLst>
          </a:custGeom>
          <a:blipFill rotWithShape="1">
            <a:blip r:embed="rId3">
              <a:alphaModFix/>
            </a:blip>
            <a:stretch>
              <a:fillRect b="0" l="0" r="0" t="0"/>
            </a:stretch>
          </a:blipFill>
          <a:ln>
            <a:noFill/>
          </a:ln>
        </p:spPr>
      </p:sp>
      <p:sp>
        <p:nvSpPr>
          <p:cNvPr id="214" name="Google Shape;214;p14"/>
          <p:cNvSpPr txBox="1"/>
          <p:nvPr/>
        </p:nvSpPr>
        <p:spPr>
          <a:xfrm>
            <a:off x="2446138" y="746240"/>
            <a:ext cx="10547577" cy="1610541"/>
          </a:xfrm>
          <a:prstGeom prst="rect">
            <a:avLst/>
          </a:prstGeom>
          <a:noFill/>
          <a:ln>
            <a:noFill/>
          </a:ln>
        </p:spPr>
        <p:txBody>
          <a:bodyPr anchorCtr="0" anchor="t" bIns="0" lIns="0" spcFirstLastPara="1" rIns="0" wrap="square" tIns="0">
            <a:spAutoFit/>
          </a:bodyPr>
          <a:lstStyle/>
          <a:p>
            <a:pPr indent="0" lvl="0" marL="0" marR="0" rtl="0" algn="l">
              <a:lnSpc>
                <a:spcPct val="113005"/>
              </a:lnSpc>
              <a:spcBef>
                <a:spcPts val="0"/>
              </a:spcBef>
              <a:spcAft>
                <a:spcPts val="0"/>
              </a:spcAft>
              <a:buNone/>
            </a:pPr>
            <a:r>
              <a:rPr b="0" i="0" lang="en-US" sz="9734" u="none" cap="none" strike="noStrike">
                <a:solidFill>
                  <a:srgbClr val="FFFFFF"/>
                </a:solidFill>
                <a:latin typeface="Impact"/>
                <a:ea typeface="Impact"/>
                <a:cs typeface="Impact"/>
                <a:sym typeface="Impact"/>
              </a:rPr>
              <a:t>LIMITATION</a:t>
            </a:r>
            <a:endParaRPr/>
          </a:p>
        </p:txBody>
      </p:sp>
      <p:sp>
        <p:nvSpPr>
          <p:cNvPr id="215" name="Google Shape;215;p14"/>
          <p:cNvSpPr txBox="1"/>
          <p:nvPr/>
        </p:nvSpPr>
        <p:spPr>
          <a:xfrm>
            <a:off x="1686240" y="2110375"/>
            <a:ext cx="14813100" cy="2199600"/>
          </a:xfrm>
          <a:prstGeom prst="rect">
            <a:avLst/>
          </a:prstGeom>
          <a:noFill/>
          <a:ln>
            <a:noFill/>
          </a:ln>
        </p:spPr>
        <p:txBody>
          <a:bodyPr anchorCtr="0" anchor="t" bIns="0" lIns="0" spcFirstLastPara="1" rIns="0" wrap="square" tIns="0">
            <a:spAutoFit/>
          </a:bodyPr>
          <a:lstStyle/>
          <a:p>
            <a:pPr indent="-454200" lvl="1" marL="908401" marR="0" rtl="0" algn="l">
              <a:lnSpc>
                <a:spcPct val="140004"/>
              </a:lnSpc>
              <a:spcBef>
                <a:spcPts val="0"/>
              </a:spcBef>
              <a:spcAft>
                <a:spcPts val="0"/>
              </a:spcAft>
              <a:buClr>
                <a:srgbClr val="FFFFFF"/>
              </a:buClr>
              <a:buSzPts val="4207"/>
              <a:buFont typeface="Arial"/>
              <a:buChar char="•"/>
            </a:pPr>
            <a:r>
              <a:rPr b="1" i="0" lang="en-US" sz="4207" u="none" cap="none" strike="noStrike">
                <a:solidFill>
                  <a:srgbClr val="FFFFFF"/>
                </a:solidFill>
                <a:latin typeface="Poppins"/>
                <a:ea typeface="Poppins"/>
                <a:cs typeface="Poppins"/>
                <a:sym typeface="Poppins"/>
              </a:rPr>
              <a:t>    The application does not support cross platform.</a:t>
            </a:r>
            <a:endParaRPr/>
          </a:p>
          <a:p>
            <a:pPr indent="0" lvl="0" marL="0" marR="0" rtl="0" algn="l">
              <a:lnSpc>
                <a:spcPct val="140000"/>
              </a:lnSpc>
              <a:spcBef>
                <a:spcPts val="0"/>
              </a:spcBef>
              <a:spcAft>
                <a:spcPts val="0"/>
              </a:spcAft>
              <a:buNone/>
            </a:pPr>
            <a:r>
              <a:rPr b="0" i="0" lang="en-US" sz="3500" u="none" cap="none" strike="noStrike">
                <a:solidFill>
                  <a:srgbClr val="FFFFFF"/>
                </a:solidFill>
                <a:latin typeface="Poppins"/>
                <a:ea typeface="Poppins"/>
                <a:cs typeface="Poppins"/>
                <a:sym typeface="Poppins"/>
              </a:rPr>
              <a:t>The application is only compatible in Android operating system version 7.0 and higher.</a:t>
            </a:r>
            <a:endParaRPr/>
          </a:p>
        </p:txBody>
      </p:sp>
      <p:sp>
        <p:nvSpPr>
          <p:cNvPr id="216" name="Google Shape;216;p14"/>
          <p:cNvSpPr/>
          <p:nvPr/>
        </p:nvSpPr>
        <p:spPr>
          <a:xfrm rot="-8031138">
            <a:off x="15969362" y="6017931"/>
            <a:ext cx="4259304" cy="8050231"/>
          </a:xfrm>
          <a:custGeom>
            <a:rect b="b" l="l" r="r" t="t"/>
            <a:pathLst>
              <a:path extrusionOk="0" h="8050231" w="4259304">
                <a:moveTo>
                  <a:pt x="0" y="0"/>
                </a:moveTo>
                <a:lnTo>
                  <a:pt x="4259304" y="0"/>
                </a:lnTo>
                <a:lnTo>
                  <a:pt x="4259304" y="8050231"/>
                </a:lnTo>
                <a:lnTo>
                  <a:pt x="0" y="8050231"/>
                </a:lnTo>
                <a:lnTo>
                  <a:pt x="0" y="0"/>
                </a:lnTo>
                <a:close/>
              </a:path>
            </a:pathLst>
          </a:custGeom>
          <a:blipFill rotWithShape="1">
            <a:blip r:embed="rId3">
              <a:alphaModFix/>
            </a:blip>
            <a:stretch>
              <a:fillRect b="0" l="0" r="0" t="0"/>
            </a:stretch>
          </a:blipFill>
          <a:ln>
            <a:noFill/>
          </a:ln>
        </p:spPr>
      </p:sp>
      <p:sp>
        <p:nvSpPr>
          <p:cNvPr id="217" name="Google Shape;217;p14"/>
          <p:cNvSpPr/>
          <p:nvPr/>
        </p:nvSpPr>
        <p:spPr>
          <a:xfrm>
            <a:off x="-4057650" y="-1196503"/>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4">
              <a:alphaModFix amt="30000"/>
            </a:blip>
            <a:stretch>
              <a:fillRect b="0" l="0" r="0" t="0"/>
            </a:stretch>
          </a:blipFill>
          <a:ln>
            <a:noFill/>
          </a:ln>
        </p:spPr>
      </p:sp>
      <p:sp>
        <p:nvSpPr>
          <p:cNvPr id="218" name="Google Shape;218;p14"/>
          <p:cNvSpPr/>
          <p:nvPr/>
        </p:nvSpPr>
        <p:spPr>
          <a:xfrm>
            <a:off x="10986068" y="-4007311"/>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4">
              <a:alphaModFix amt="30000"/>
            </a:blip>
            <a:stretch>
              <a:fillRect b="0" l="0" r="0" t="0"/>
            </a:stretch>
          </a:blipFill>
          <a:ln>
            <a:noFill/>
          </a:ln>
        </p:spPr>
      </p:sp>
      <p:sp>
        <p:nvSpPr>
          <p:cNvPr id="219" name="Google Shape;219;p14"/>
          <p:cNvSpPr txBox="1"/>
          <p:nvPr/>
        </p:nvSpPr>
        <p:spPr>
          <a:xfrm>
            <a:off x="1686240" y="4174664"/>
            <a:ext cx="14675201" cy="2740565"/>
          </a:xfrm>
          <a:prstGeom prst="rect">
            <a:avLst/>
          </a:prstGeom>
          <a:noFill/>
          <a:ln>
            <a:noFill/>
          </a:ln>
        </p:spPr>
        <p:txBody>
          <a:bodyPr anchorCtr="0" anchor="t" bIns="0" lIns="0" spcFirstLastPara="1" rIns="0" wrap="square" tIns="0">
            <a:spAutoFit/>
          </a:bodyPr>
          <a:lstStyle/>
          <a:p>
            <a:pPr indent="-454200" lvl="1" marL="908401" marR="0" rtl="0" algn="l">
              <a:lnSpc>
                <a:spcPct val="140004"/>
              </a:lnSpc>
              <a:spcBef>
                <a:spcPts val="0"/>
              </a:spcBef>
              <a:spcAft>
                <a:spcPts val="0"/>
              </a:spcAft>
              <a:buClr>
                <a:srgbClr val="FFFFFF"/>
              </a:buClr>
              <a:buSzPts val="4207"/>
              <a:buFont typeface="Arial"/>
              <a:buChar char="•"/>
            </a:pPr>
            <a:r>
              <a:rPr b="1" i="0" lang="en-US" sz="4207" u="none" cap="none" strike="noStrike">
                <a:solidFill>
                  <a:srgbClr val="FFFFFF"/>
                </a:solidFill>
                <a:latin typeface="Poppins"/>
                <a:ea typeface="Poppins"/>
                <a:cs typeface="Poppins"/>
                <a:sym typeface="Poppins"/>
              </a:rPr>
              <a:t>    The application only focuses in specific topics in English VI.</a:t>
            </a:r>
            <a:endParaRPr/>
          </a:p>
          <a:p>
            <a:pPr indent="0" lvl="0" marL="0" marR="0" rtl="0" algn="l">
              <a:lnSpc>
                <a:spcPct val="140000"/>
              </a:lnSpc>
              <a:spcBef>
                <a:spcPts val="0"/>
              </a:spcBef>
              <a:spcAft>
                <a:spcPts val="0"/>
              </a:spcAft>
              <a:buNone/>
            </a:pPr>
            <a:r>
              <a:rPr b="0" i="0" lang="en-US" sz="3500" u="none" cap="none" strike="noStrike">
                <a:solidFill>
                  <a:srgbClr val="FFFFFF"/>
                </a:solidFill>
                <a:latin typeface="Poppins"/>
                <a:ea typeface="Poppins"/>
                <a:cs typeface="Poppins"/>
                <a:sym typeface="Poppins"/>
              </a:rPr>
              <a:t>The application does not cover all the topics. It only consists of Tenses of Verbs, Conjunctions, and Adverbs.</a:t>
            </a:r>
            <a:endParaRPr/>
          </a:p>
        </p:txBody>
      </p:sp>
      <p:sp>
        <p:nvSpPr>
          <p:cNvPr id="220" name="Google Shape;220;p14"/>
          <p:cNvSpPr txBox="1"/>
          <p:nvPr/>
        </p:nvSpPr>
        <p:spPr>
          <a:xfrm>
            <a:off x="1647994" y="6989040"/>
            <a:ext cx="13395724" cy="2740565"/>
          </a:xfrm>
          <a:prstGeom prst="rect">
            <a:avLst/>
          </a:prstGeom>
          <a:noFill/>
          <a:ln>
            <a:noFill/>
          </a:ln>
        </p:spPr>
        <p:txBody>
          <a:bodyPr anchorCtr="0" anchor="t" bIns="0" lIns="0" spcFirstLastPara="1" rIns="0" wrap="square" tIns="0">
            <a:spAutoFit/>
          </a:bodyPr>
          <a:lstStyle/>
          <a:p>
            <a:pPr indent="-454200" lvl="1" marL="908401" marR="0" rtl="0" algn="l">
              <a:lnSpc>
                <a:spcPct val="140004"/>
              </a:lnSpc>
              <a:spcBef>
                <a:spcPts val="0"/>
              </a:spcBef>
              <a:spcAft>
                <a:spcPts val="0"/>
              </a:spcAft>
              <a:buClr>
                <a:srgbClr val="FFFFFF"/>
              </a:buClr>
              <a:buSzPts val="4207"/>
              <a:buFont typeface="Arial"/>
              <a:buChar char="•"/>
            </a:pPr>
            <a:r>
              <a:rPr b="1" i="0" lang="en-US" sz="4207" u="none" cap="none" strike="noStrike">
                <a:solidFill>
                  <a:srgbClr val="FFFFFF"/>
                </a:solidFill>
                <a:latin typeface="Poppins"/>
                <a:ea typeface="Poppins"/>
                <a:cs typeface="Poppins"/>
                <a:sym typeface="Poppins"/>
              </a:rPr>
              <a:t>    The application will require an internet connection to access leaderboard.</a:t>
            </a:r>
            <a:endParaRPr/>
          </a:p>
          <a:p>
            <a:pPr indent="0" lvl="0" marL="0" marR="0" rtl="0" algn="l">
              <a:lnSpc>
                <a:spcPct val="140000"/>
              </a:lnSpc>
              <a:spcBef>
                <a:spcPts val="0"/>
              </a:spcBef>
              <a:spcAft>
                <a:spcPts val="0"/>
              </a:spcAft>
              <a:buNone/>
            </a:pPr>
            <a:r>
              <a:rPr b="0" i="0" lang="en-US" sz="3500" u="none" cap="none" strike="noStrike">
                <a:solidFill>
                  <a:srgbClr val="FFFFFF"/>
                </a:solidFill>
                <a:latin typeface="Poppins"/>
                <a:ea typeface="Poppins"/>
                <a:cs typeface="Poppins"/>
                <a:sym typeface="Poppins"/>
              </a:rPr>
              <a:t>The application needs an internet connection for accessing leaderboard.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4" name="Shape 224"/>
        <p:cNvGrpSpPr/>
        <p:nvPr/>
      </p:nvGrpSpPr>
      <p:grpSpPr>
        <a:xfrm>
          <a:off x="0" y="0"/>
          <a:ext cx="0" cy="0"/>
          <a:chOff x="0" y="0"/>
          <a:chExt cx="0" cy="0"/>
        </a:xfrm>
      </p:grpSpPr>
      <p:sp>
        <p:nvSpPr>
          <p:cNvPr id="225" name="Google Shape;225;p15"/>
          <p:cNvSpPr/>
          <p:nvPr/>
        </p:nvSpPr>
        <p:spPr>
          <a:xfrm>
            <a:off x="13433588" y="5806884"/>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3">
              <a:alphaModFix amt="30000"/>
            </a:blip>
            <a:stretch>
              <a:fillRect b="0" l="0" r="0" t="0"/>
            </a:stretch>
          </a:blipFill>
          <a:ln>
            <a:noFill/>
          </a:ln>
        </p:spPr>
      </p:sp>
      <p:sp>
        <p:nvSpPr>
          <p:cNvPr id="226" name="Google Shape;226;p15"/>
          <p:cNvSpPr/>
          <p:nvPr/>
        </p:nvSpPr>
        <p:spPr>
          <a:xfrm>
            <a:off x="-4664621" y="-753127"/>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3">
              <a:alphaModFix amt="30000"/>
            </a:blip>
            <a:stretch>
              <a:fillRect b="0" l="0" r="0" t="0"/>
            </a:stretch>
          </a:blipFill>
          <a:ln>
            <a:noFill/>
          </a:ln>
        </p:spPr>
      </p:sp>
      <p:sp>
        <p:nvSpPr>
          <p:cNvPr id="227" name="Google Shape;227;p15"/>
          <p:cNvSpPr txBox="1"/>
          <p:nvPr/>
        </p:nvSpPr>
        <p:spPr>
          <a:xfrm>
            <a:off x="4178921" y="3896105"/>
            <a:ext cx="9930158" cy="1910779"/>
          </a:xfrm>
          <a:prstGeom prst="rect">
            <a:avLst/>
          </a:prstGeom>
          <a:noFill/>
          <a:ln>
            <a:noFill/>
          </a:ln>
        </p:spPr>
        <p:txBody>
          <a:bodyPr anchorCtr="0" anchor="t" bIns="0" lIns="0" spcFirstLastPara="1" rIns="0" wrap="square" tIns="0">
            <a:spAutoFit/>
          </a:bodyPr>
          <a:lstStyle/>
          <a:p>
            <a:pPr indent="0" lvl="0" marL="0" marR="0" rtl="0" algn="just">
              <a:lnSpc>
                <a:spcPct val="113000"/>
              </a:lnSpc>
              <a:spcBef>
                <a:spcPts val="0"/>
              </a:spcBef>
              <a:spcAft>
                <a:spcPts val="0"/>
              </a:spcAft>
              <a:buNone/>
            </a:pPr>
            <a:r>
              <a:rPr b="0" i="0" lang="en-US" sz="13153" u="none" cap="none" strike="noStrike">
                <a:solidFill>
                  <a:srgbClr val="FFFFFF"/>
                </a:solidFill>
                <a:latin typeface="Impact"/>
                <a:ea typeface="Impact"/>
                <a:cs typeface="Impact"/>
                <a:sym typeface="Impact"/>
              </a:rPr>
              <a:t>METHODOLOGY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1" name="Shape 231"/>
        <p:cNvGrpSpPr/>
        <p:nvPr/>
      </p:nvGrpSpPr>
      <p:grpSpPr>
        <a:xfrm>
          <a:off x="0" y="0"/>
          <a:ext cx="0" cy="0"/>
          <a:chOff x="0" y="0"/>
          <a:chExt cx="0" cy="0"/>
        </a:xfrm>
      </p:grpSpPr>
      <p:sp>
        <p:nvSpPr>
          <p:cNvPr id="232" name="Google Shape;232;p16"/>
          <p:cNvSpPr/>
          <p:nvPr/>
        </p:nvSpPr>
        <p:spPr>
          <a:xfrm>
            <a:off x="13433588" y="5806884"/>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3">
              <a:alphaModFix amt="30000"/>
            </a:blip>
            <a:stretch>
              <a:fillRect b="0" l="0" r="0" t="0"/>
            </a:stretch>
          </a:blipFill>
          <a:ln>
            <a:noFill/>
          </a:ln>
        </p:spPr>
      </p:sp>
      <p:sp>
        <p:nvSpPr>
          <p:cNvPr id="233" name="Google Shape;233;p16"/>
          <p:cNvSpPr/>
          <p:nvPr/>
        </p:nvSpPr>
        <p:spPr>
          <a:xfrm>
            <a:off x="-4664621" y="-753127"/>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3">
              <a:alphaModFix amt="30000"/>
            </a:blip>
            <a:stretch>
              <a:fillRect b="0" l="0" r="0" t="0"/>
            </a:stretch>
          </a:blipFill>
          <a:ln>
            <a:noFill/>
          </a:ln>
        </p:spPr>
      </p:sp>
      <p:sp>
        <p:nvSpPr>
          <p:cNvPr id="234" name="Google Shape;234;p16"/>
          <p:cNvSpPr txBox="1"/>
          <p:nvPr/>
        </p:nvSpPr>
        <p:spPr>
          <a:xfrm>
            <a:off x="1394964" y="2524125"/>
            <a:ext cx="15716667" cy="6734175"/>
          </a:xfrm>
          <a:prstGeom prst="rect">
            <a:avLst/>
          </a:prstGeom>
          <a:noFill/>
          <a:ln>
            <a:noFill/>
          </a:ln>
        </p:spPr>
        <p:txBody>
          <a:bodyPr anchorCtr="0" anchor="t" bIns="0" lIns="0" spcFirstLastPara="1" rIns="0" wrap="square" tIns="0">
            <a:spAutoFit/>
          </a:bodyPr>
          <a:lstStyle/>
          <a:p>
            <a:pPr indent="-539750" lvl="1" marL="1079501" marR="0" rtl="0" algn="l">
              <a:lnSpc>
                <a:spcPct val="140000"/>
              </a:lnSpc>
              <a:spcBef>
                <a:spcPts val="0"/>
              </a:spcBef>
              <a:spcAft>
                <a:spcPts val="0"/>
              </a:spcAft>
              <a:buClr>
                <a:srgbClr val="FFFFFF"/>
              </a:buClr>
              <a:buSzPts val="5000"/>
              <a:buFont typeface="Arial"/>
              <a:buChar char="•"/>
            </a:pPr>
            <a:r>
              <a:rPr b="1" i="0" lang="en-US" sz="5000" u="none" cap="none" strike="noStrike">
                <a:solidFill>
                  <a:srgbClr val="FFFFFF"/>
                </a:solidFill>
                <a:latin typeface="Poppins"/>
                <a:ea typeface="Poppins"/>
                <a:cs typeface="Poppins"/>
                <a:sym typeface="Poppins"/>
              </a:rPr>
              <a:t> User Analysis</a:t>
            </a:r>
            <a:endParaRPr/>
          </a:p>
          <a:p>
            <a:pPr indent="0" lvl="0" marL="0" marR="0" rtl="0" algn="l">
              <a:lnSpc>
                <a:spcPct val="140010"/>
              </a:lnSpc>
              <a:spcBef>
                <a:spcPts val="0"/>
              </a:spcBef>
              <a:spcAft>
                <a:spcPts val="0"/>
              </a:spcAft>
              <a:buNone/>
            </a:pPr>
            <a:r>
              <a:rPr b="0" i="0" lang="en-US" sz="3999" u="none" cap="none" strike="noStrike">
                <a:solidFill>
                  <a:srgbClr val="FFFFFF"/>
                </a:solidFill>
                <a:latin typeface="Poppins"/>
                <a:ea typeface="Poppins"/>
                <a:cs typeface="Poppins"/>
                <a:sym typeface="Poppins"/>
              </a:rPr>
              <a:t>The Android-based tutorial application is designed to address the educational needs of Grade 6 students by providing an engaging and interactive learning experience.</a:t>
            </a:r>
            <a:endParaRPr/>
          </a:p>
          <a:p>
            <a:pPr indent="0" lvl="0" marL="0" marR="0" rtl="0" algn="l">
              <a:lnSpc>
                <a:spcPct val="140010"/>
              </a:lnSpc>
              <a:spcBef>
                <a:spcPts val="0"/>
              </a:spcBef>
              <a:spcAft>
                <a:spcPts val="0"/>
              </a:spcAft>
              <a:buNone/>
            </a:pPr>
            <a:r>
              <a:t/>
            </a:r>
            <a:endParaRPr b="0" i="0" sz="3999" u="none" cap="none" strike="noStrike">
              <a:solidFill>
                <a:srgbClr val="FFFFFF"/>
              </a:solidFill>
              <a:latin typeface="Poppins"/>
              <a:ea typeface="Poppins"/>
              <a:cs typeface="Poppins"/>
              <a:sym typeface="Poppins"/>
            </a:endParaRPr>
          </a:p>
          <a:p>
            <a:pPr indent="-539750" lvl="1" marL="1079501" marR="0" rtl="0" algn="l">
              <a:lnSpc>
                <a:spcPct val="140000"/>
              </a:lnSpc>
              <a:spcBef>
                <a:spcPts val="0"/>
              </a:spcBef>
              <a:spcAft>
                <a:spcPts val="0"/>
              </a:spcAft>
              <a:buClr>
                <a:srgbClr val="FFFFFF"/>
              </a:buClr>
              <a:buSzPts val="5000"/>
              <a:buFont typeface="Arial"/>
              <a:buChar char="•"/>
            </a:pPr>
            <a:r>
              <a:rPr b="0" i="0" lang="en-US" sz="5000" u="none" cap="none" strike="noStrike">
                <a:solidFill>
                  <a:srgbClr val="FFFFFF"/>
                </a:solidFill>
                <a:latin typeface="Poppins"/>
                <a:ea typeface="Poppins"/>
                <a:cs typeface="Poppins"/>
                <a:sym typeface="Poppins"/>
              </a:rPr>
              <a:t> </a:t>
            </a:r>
            <a:r>
              <a:rPr b="1" i="0" lang="en-US" sz="5000" u="none" cap="none" strike="noStrike">
                <a:solidFill>
                  <a:srgbClr val="FFFFFF"/>
                </a:solidFill>
                <a:latin typeface="Poppins"/>
                <a:ea typeface="Poppins"/>
                <a:cs typeface="Poppins"/>
                <a:sym typeface="Poppins"/>
              </a:rPr>
              <a:t>Software Analysis</a:t>
            </a:r>
            <a:endParaRPr/>
          </a:p>
          <a:p>
            <a:pPr indent="0" lvl="0" marL="0" marR="0" rtl="0" algn="l">
              <a:lnSpc>
                <a:spcPct val="140010"/>
              </a:lnSpc>
              <a:spcBef>
                <a:spcPts val="0"/>
              </a:spcBef>
              <a:spcAft>
                <a:spcPts val="0"/>
              </a:spcAft>
              <a:buNone/>
            </a:pPr>
            <a:r>
              <a:rPr b="0" i="0" lang="en-US" sz="3999" u="none" cap="none" strike="noStrike">
                <a:solidFill>
                  <a:srgbClr val="FFFFFF"/>
                </a:solidFill>
                <a:latin typeface="Poppins"/>
                <a:ea typeface="Poppins"/>
                <a:cs typeface="Poppins"/>
                <a:sym typeface="Poppins"/>
              </a:rPr>
              <a:t>These softwares allows the developers to create an engaging and enjoyable experience for Grade 6 to use and meets the project's design and learning goals.</a:t>
            </a:r>
            <a:endParaRPr/>
          </a:p>
        </p:txBody>
      </p:sp>
      <p:sp>
        <p:nvSpPr>
          <p:cNvPr id="235" name="Google Shape;235;p16"/>
          <p:cNvSpPr txBox="1"/>
          <p:nvPr/>
        </p:nvSpPr>
        <p:spPr>
          <a:xfrm>
            <a:off x="1028700" y="895350"/>
            <a:ext cx="14668500" cy="1410643"/>
          </a:xfrm>
          <a:prstGeom prst="rect">
            <a:avLst/>
          </a:prstGeom>
          <a:noFill/>
          <a:ln>
            <a:noFill/>
          </a:ln>
        </p:spPr>
        <p:txBody>
          <a:bodyPr anchorCtr="0" anchor="t" bIns="0" lIns="0" spcFirstLastPara="1" rIns="0" wrap="square" tIns="0">
            <a:spAutoFit/>
          </a:bodyPr>
          <a:lstStyle/>
          <a:p>
            <a:pPr indent="0" lvl="0" marL="0" marR="0" rtl="0" algn="just">
              <a:lnSpc>
                <a:spcPct val="113005"/>
              </a:lnSpc>
              <a:spcBef>
                <a:spcPts val="0"/>
              </a:spcBef>
              <a:spcAft>
                <a:spcPts val="0"/>
              </a:spcAft>
              <a:buNone/>
            </a:pPr>
            <a:r>
              <a:rPr b="0" i="0" lang="en-US" sz="9734" u="none" cap="none" strike="noStrike">
                <a:solidFill>
                  <a:srgbClr val="FFFFFF"/>
                </a:solidFill>
                <a:latin typeface="Impact"/>
                <a:ea typeface="Impact"/>
                <a:cs typeface="Impact"/>
                <a:sym typeface="Impact"/>
              </a:rPr>
              <a:t>REQUIREMENT ANALYSIS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9" name="Shape 239"/>
        <p:cNvGrpSpPr/>
        <p:nvPr/>
      </p:nvGrpSpPr>
      <p:grpSpPr>
        <a:xfrm>
          <a:off x="0" y="0"/>
          <a:ext cx="0" cy="0"/>
          <a:chOff x="0" y="0"/>
          <a:chExt cx="0" cy="0"/>
        </a:xfrm>
      </p:grpSpPr>
      <p:sp>
        <p:nvSpPr>
          <p:cNvPr id="240" name="Google Shape;240;p17"/>
          <p:cNvSpPr/>
          <p:nvPr/>
        </p:nvSpPr>
        <p:spPr>
          <a:xfrm>
            <a:off x="13433588" y="5806884"/>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3">
              <a:alphaModFix amt="30000"/>
            </a:blip>
            <a:stretch>
              <a:fillRect b="0" l="0" r="0" t="0"/>
            </a:stretch>
          </a:blipFill>
          <a:ln>
            <a:noFill/>
          </a:ln>
        </p:spPr>
      </p:sp>
      <p:sp>
        <p:nvSpPr>
          <p:cNvPr id="241" name="Google Shape;241;p17"/>
          <p:cNvSpPr/>
          <p:nvPr/>
        </p:nvSpPr>
        <p:spPr>
          <a:xfrm>
            <a:off x="-4664621" y="-753127"/>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3">
              <a:alphaModFix amt="30000"/>
            </a:blip>
            <a:stretch>
              <a:fillRect b="0" l="0" r="0" t="0"/>
            </a:stretch>
          </a:blipFill>
          <a:ln>
            <a:noFill/>
          </a:ln>
        </p:spPr>
      </p:sp>
      <p:sp>
        <p:nvSpPr>
          <p:cNvPr id="242" name="Google Shape;242;p17"/>
          <p:cNvSpPr txBox="1"/>
          <p:nvPr/>
        </p:nvSpPr>
        <p:spPr>
          <a:xfrm>
            <a:off x="4945470" y="2277331"/>
            <a:ext cx="8397059" cy="5732338"/>
          </a:xfrm>
          <a:prstGeom prst="rect">
            <a:avLst/>
          </a:prstGeom>
          <a:noFill/>
          <a:ln>
            <a:noFill/>
          </a:ln>
        </p:spPr>
        <p:txBody>
          <a:bodyPr anchorCtr="0" anchor="t" bIns="0" lIns="0" spcFirstLastPara="1" rIns="0" wrap="square" tIns="0">
            <a:spAutoFit/>
          </a:bodyPr>
          <a:lstStyle/>
          <a:p>
            <a:pPr indent="0" lvl="0" marL="0" marR="0" rtl="0" algn="ctr">
              <a:lnSpc>
                <a:spcPct val="113000"/>
              </a:lnSpc>
              <a:spcBef>
                <a:spcPts val="0"/>
              </a:spcBef>
              <a:spcAft>
                <a:spcPts val="0"/>
              </a:spcAft>
              <a:buNone/>
            </a:pPr>
            <a:r>
              <a:rPr b="0" i="0" lang="en-US" sz="13153" u="none" cap="none" strike="noStrike">
                <a:solidFill>
                  <a:srgbClr val="FFFFFF"/>
                </a:solidFill>
                <a:latin typeface="Impact"/>
                <a:ea typeface="Impact"/>
                <a:cs typeface="Impact"/>
                <a:sym typeface="Impact"/>
              </a:rPr>
              <a:t>RESULTS AND DISCUSSION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46" name="Shape 246"/>
        <p:cNvGrpSpPr/>
        <p:nvPr/>
      </p:nvGrpSpPr>
      <p:grpSpPr>
        <a:xfrm>
          <a:off x="0" y="0"/>
          <a:ext cx="0" cy="0"/>
          <a:chOff x="0" y="0"/>
          <a:chExt cx="0" cy="0"/>
        </a:xfrm>
      </p:grpSpPr>
      <p:sp>
        <p:nvSpPr>
          <p:cNvPr id="247" name="Google Shape;247;p18"/>
          <p:cNvSpPr/>
          <p:nvPr/>
        </p:nvSpPr>
        <p:spPr>
          <a:xfrm>
            <a:off x="13433588" y="5806884"/>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3">
              <a:alphaModFix amt="30000"/>
            </a:blip>
            <a:stretch>
              <a:fillRect b="0" l="0" r="0" t="0"/>
            </a:stretch>
          </a:blipFill>
          <a:ln>
            <a:noFill/>
          </a:ln>
        </p:spPr>
      </p:sp>
      <p:sp>
        <p:nvSpPr>
          <p:cNvPr id="248" name="Google Shape;248;p18"/>
          <p:cNvSpPr/>
          <p:nvPr/>
        </p:nvSpPr>
        <p:spPr>
          <a:xfrm>
            <a:off x="-4664621" y="-753127"/>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3">
              <a:alphaModFix amt="30000"/>
            </a:blip>
            <a:stretch>
              <a:fillRect b="0" l="0" r="0" t="0"/>
            </a:stretch>
          </a:blipFill>
          <a:ln>
            <a:noFill/>
          </a:ln>
        </p:spPr>
      </p:sp>
      <p:sp>
        <p:nvSpPr>
          <p:cNvPr id="249" name="Google Shape;249;p18"/>
          <p:cNvSpPr txBox="1"/>
          <p:nvPr/>
        </p:nvSpPr>
        <p:spPr>
          <a:xfrm>
            <a:off x="1394964" y="2524125"/>
            <a:ext cx="15716667" cy="6734175"/>
          </a:xfrm>
          <a:prstGeom prst="rect">
            <a:avLst/>
          </a:prstGeom>
          <a:noFill/>
          <a:ln>
            <a:noFill/>
          </a:ln>
        </p:spPr>
        <p:txBody>
          <a:bodyPr anchorCtr="0" anchor="t" bIns="0" lIns="0" spcFirstLastPara="1" rIns="0" wrap="square" tIns="0">
            <a:spAutoFit/>
          </a:bodyPr>
          <a:lstStyle/>
          <a:p>
            <a:pPr indent="-539750" lvl="1" marL="1079501" marR="0" rtl="0" algn="l">
              <a:lnSpc>
                <a:spcPct val="140000"/>
              </a:lnSpc>
              <a:spcBef>
                <a:spcPts val="0"/>
              </a:spcBef>
              <a:spcAft>
                <a:spcPts val="0"/>
              </a:spcAft>
              <a:buClr>
                <a:srgbClr val="FFFFFF"/>
              </a:buClr>
              <a:buSzPts val="5000"/>
              <a:buFont typeface="Arial"/>
              <a:buChar char="•"/>
            </a:pPr>
            <a:r>
              <a:rPr b="1" i="0" lang="en-US" sz="5000" u="none" cap="none" strike="noStrike">
                <a:solidFill>
                  <a:srgbClr val="FFFFFF"/>
                </a:solidFill>
                <a:latin typeface="Poppins"/>
                <a:ea typeface="Poppins"/>
                <a:cs typeface="Poppins"/>
                <a:sym typeface="Poppins"/>
              </a:rPr>
              <a:t> Implementation Plan</a:t>
            </a:r>
            <a:endParaRPr/>
          </a:p>
          <a:p>
            <a:pPr indent="0" lvl="0" marL="0" marR="0" rtl="0" algn="l">
              <a:lnSpc>
                <a:spcPct val="140010"/>
              </a:lnSpc>
              <a:spcBef>
                <a:spcPts val="0"/>
              </a:spcBef>
              <a:spcAft>
                <a:spcPts val="0"/>
              </a:spcAft>
              <a:buNone/>
            </a:pPr>
            <a:r>
              <a:rPr b="0" i="0" lang="en-US" sz="3999" u="none" cap="none" strike="noStrike">
                <a:solidFill>
                  <a:srgbClr val="FFFFFF"/>
                </a:solidFill>
                <a:latin typeface="Poppins"/>
                <a:ea typeface="Poppins"/>
                <a:cs typeface="Poppins"/>
                <a:sym typeface="Poppins"/>
              </a:rPr>
              <a:t>The developers will guide the Teachers on how to use Grammaria in the classroom and connect it to English lessons, making it easy to integrate into their teaching.</a:t>
            </a:r>
            <a:endParaRPr/>
          </a:p>
          <a:p>
            <a:pPr indent="0" lvl="0" marL="0" marR="0" rtl="0" algn="l">
              <a:lnSpc>
                <a:spcPct val="140010"/>
              </a:lnSpc>
              <a:spcBef>
                <a:spcPts val="0"/>
              </a:spcBef>
              <a:spcAft>
                <a:spcPts val="0"/>
              </a:spcAft>
              <a:buNone/>
            </a:pPr>
            <a:r>
              <a:t/>
            </a:r>
            <a:endParaRPr b="0" i="0" sz="3999" u="none" cap="none" strike="noStrike">
              <a:solidFill>
                <a:srgbClr val="FFFFFF"/>
              </a:solidFill>
              <a:latin typeface="Poppins"/>
              <a:ea typeface="Poppins"/>
              <a:cs typeface="Poppins"/>
              <a:sym typeface="Poppins"/>
            </a:endParaRPr>
          </a:p>
          <a:p>
            <a:pPr indent="-539750" lvl="1" marL="1079501" marR="0" rtl="0" algn="l">
              <a:lnSpc>
                <a:spcPct val="140000"/>
              </a:lnSpc>
              <a:spcBef>
                <a:spcPts val="0"/>
              </a:spcBef>
              <a:spcAft>
                <a:spcPts val="0"/>
              </a:spcAft>
              <a:buClr>
                <a:srgbClr val="FFFFFF"/>
              </a:buClr>
              <a:buSzPts val="5000"/>
              <a:buFont typeface="Arial"/>
              <a:buChar char="•"/>
            </a:pPr>
            <a:r>
              <a:rPr b="0" i="0" lang="en-US" sz="5000" u="none" cap="none" strike="noStrike">
                <a:solidFill>
                  <a:srgbClr val="FFFFFF"/>
                </a:solidFill>
                <a:latin typeface="Poppins"/>
                <a:ea typeface="Poppins"/>
                <a:cs typeface="Poppins"/>
                <a:sym typeface="Poppins"/>
              </a:rPr>
              <a:t> </a:t>
            </a:r>
            <a:r>
              <a:rPr b="1" i="0" lang="en-US" sz="5000" u="none" cap="none" strike="noStrike">
                <a:solidFill>
                  <a:srgbClr val="FFFFFF"/>
                </a:solidFill>
                <a:latin typeface="Poppins"/>
                <a:ea typeface="Poppins"/>
                <a:cs typeface="Poppins"/>
                <a:sym typeface="Poppins"/>
              </a:rPr>
              <a:t>Implementation Result</a:t>
            </a:r>
            <a:endParaRPr/>
          </a:p>
          <a:p>
            <a:pPr indent="0" lvl="0" marL="0" marR="0" rtl="0" algn="l">
              <a:lnSpc>
                <a:spcPct val="140010"/>
              </a:lnSpc>
              <a:spcBef>
                <a:spcPts val="0"/>
              </a:spcBef>
              <a:spcAft>
                <a:spcPts val="0"/>
              </a:spcAft>
              <a:buNone/>
            </a:pPr>
            <a:r>
              <a:rPr b="0" i="0" lang="en-US" sz="3999" u="none" cap="none" strike="noStrike">
                <a:solidFill>
                  <a:srgbClr val="FFFFFF"/>
                </a:solidFill>
                <a:latin typeface="Poppins"/>
                <a:ea typeface="Poppins"/>
                <a:cs typeface="Poppins"/>
                <a:sym typeface="Poppins"/>
              </a:rPr>
              <a:t>Grammaria provided consistency and an enjoyable learning experience. The tutorial application is set to deliver a reliable and improved user satisfaction in all areas of the application.</a:t>
            </a:r>
            <a:endParaRPr/>
          </a:p>
        </p:txBody>
      </p:sp>
      <p:sp>
        <p:nvSpPr>
          <p:cNvPr id="250" name="Google Shape;250;p18"/>
          <p:cNvSpPr txBox="1"/>
          <p:nvPr/>
        </p:nvSpPr>
        <p:spPr>
          <a:xfrm>
            <a:off x="1028700" y="895350"/>
            <a:ext cx="14363700" cy="1410643"/>
          </a:xfrm>
          <a:prstGeom prst="rect">
            <a:avLst/>
          </a:prstGeom>
          <a:noFill/>
          <a:ln>
            <a:noFill/>
          </a:ln>
        </p:spPr>
        <p:txBody>
          <a:bodyPr anchorCtr="0" anchor="t" bIns="0" lIns="0" spcFirstLastPara="1" rIns="0" wrap="square" tIns="0">
            <a:spAutoFit/>
          </a:bodyPr>
          <a:lstStyle/>
          <a:p>
            <a:pPr indent="0" lvl="0" marL="0" marR="0" rtl="0" algn="just">
              <a:lnSpc>
                <a:spcPct val="113005"/>
              </a:lnSpc>
              <a:spcBef>
                <a:spcPts val="0"/>
              </a:spcBef>
              <a:spcAft>
                <a:spcPts val="0"/>
              </a:spcAft>
              <a:buNone/>
            </a:pPr>
            <a:r>
              <a:rPr b="0" i="0" lang="en-US" sz="9734" u="none" cap="none" strike="noStrike">
                <a:solidFill>
                  <a:srgbClr val="FFFFFF"/>
                </a:solidFill>
                <a:latin typeface="Impact"/>
                <a:ea typeface="Impact"/>
                <a:cs typeface="Impact"/>
                <a:sym typeface="Impact"/>
              </a:rPr>
              <a:t>IMPLEMENTATION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54" name="Shape 254"/>
        <p:cNvGrpSpPr/>
        <p:nvPr/>
      </p:nvGrpSpPr>
      <p:grpSpPr>
        <a:xfrm>
          <a:off x="0" y="0"/>
          <a:ext cx="0" cy="0"/>
          <a:chOff x="0" y="0"/>
          <a:chExt cx="0" cy="0"/>
        </a:xfrm>
      </p:grpSpPr>
      <p:sp>
        <p:nvSpPr>
          <p:cNvPr id="255" name="Google Shape;255;p19"/>
          <p:cNvSpPr/>
          <p:nvPr/>
        </p:nvSpPr>
        <p:spPr>
          <a:xfrm>
            <a:off x="-2535234" y="-1514475"/>
            <a:ext cx="4609246" cy="4114800"/>
          </a:xfrm>
          <a:custGeom>
            <a:rect b="b" l="l" r="r" t="t"/>
            <a:pathLst>
              <a:path extrusionOk="0" h="4114800" w="4609246">
                <a:moveTo>
                  <a:pt x="0" y="0"/>
                </a:moveTo>
                <a:lnTo>
                  <a:pt x="4609247" y="0"/>
                </a:lnTo>
                <a:lnTo>
                  <a:pt x="4609247" y="4114800"/>
                </a:lnTo>
                <a:lnTo>
                  <a:pt x="0" y="4114800"/>
                </a:lnTo>
                <a:lnTo>
                  <a:pt x="0" y="0"/>
                </a:lnTo>
                <a:close/>
              </a:path>
            </a:pathLst>
          </a:custGeom>
          <a:blipFill rotWithShape="1">
            <a:blip r:embed="rId3">
              <a:alphaModFix/>
            </a:blip>
            <a:stretch>
              <a:fillRect b="0" l="0" r="0" t="0"/>
            </a:stretch>
          </a:blipFill>
          <a:ln>
            <a:noFill/>
          </a:ln>
        </p:spPr>
      </p:sp>
      <p:sp>
        <p:nvSpPr>
          <p:cNvPr id="256" name="Google Shape;256;p19"/>
          <p:cNvSpPr/>
          <p:nvPr/>
        </p:nvSpPr>
        <p:spPr>
          <a:xfrm>
            <a:off x="4543425" y="542925"/>
            <a:ext cx="9201150" cy="9201150"/>
          </a:xfrm>
          <a:custGeom>
            <a:rect b="b" l="l" r="r" t="t"/>
            <a:pathLst>
              <a:path extrusionOk="0" h="9201150" w="9201150">
                <a:moveTo>
                  <a:pt x="0" y="0"/>
                </a:moveTo>
                <a:lnTo>
                  <a:pt x="9201150" y="0"/>
                </a:lnTo>
                <a:lnTo>
                  <a:pt x="9201150" y="9201150"/>
                </a:lnTo>
                <a:lnTo>
                  <a:pt x="0" y="9201150"/>
                </a:lnTo>
                <a:lnTo>
                  <a:pt x="0" y="0"/>
                </a:lnTo>
                <a:close/>
              </a:path>
            </a:pathLst>
          </a:custGeom>
          <a:blipFill rotWithShape="1">
            <a:blip r:embed="rId4">
              <a:alphaModFix amt="30000"/>
            </a:blip>
            <a:stretch>
              <a:fillRect b="0" l="0" r="0" t="0"/>
            </a:stretch>
          </a:blipFill>
          <a:ln>
            <a:noFill/>
          </a:ln>
        </p:spPr>
      </p:sp>
      <p:sp>
        <p:nvSpPr>
          <p:cNvPr id="257" name="Google Shape;257;p19"/>
          <p:cNvSpPr txBox="1"/>
          <p:nvPr/>
        </p:nvSpPr>
        <p:spPr>
          <a:xfrm>
            <a:off x="2475096" y="3102916"/>
            <a:ext cx="13337808" cy="49466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FFFFFF"/>
                </a:solidFill>
                <a:latin typeface="Poppins"/>
                <a:ea typeface="Poppins"/>
                <a:cs typeface="Poppins"/>
                <a:sym typeface="Poppins"/>
              </a:rPr>
              <a:t> The implementation of Grammaria has been largely successful, providing an engaging and user-friendly tool for improving grammar skills among Grade 6 English students. The thorough testing and guidance provided to teachers enabled a smooth integration into the classroom, enhancing the learning experience.</a:t>
            </a:r>
            <a:endParaRPr/>
          </a:p>
        </p:txBody>
      </p:sp>
      <p:sp>
        <p:nvSpPr>
          <p:cNvPr id="258" name="Google Shape;258;p19"/>
          <p:cNvSpPr txBox="1"/>
          <p:nvPr/>
        </p:nvSpPr>
        <p:spPr>
          <a:xfrm>
            <a:off x="5925905" y="989784"/>
            <a:ext cx="6640906" cy="1610541"/>
          </a:xfrm>
          <a:prstGeom prst="rect">
            <a:avLst/>
          </a:prstGeom>
          <a:noFill/>
          <a:ln>
            <a:noFill/>
          </a:ln>
        </p:spPr>
        <p:txBody>
          <a:bodyPr anchorCtr="0" anchor="t" bIns="0" lIns="0" spcFirstLastPara="1" rIns="0" wrap="square" tIns="0">
            <a:spAutoFit/>
          </a:bodyPr>
          <a:lstStyle/>
          <a:p>
            <a:pPr indent="0" lvl="0" marL="0" marR="0" rtl="0" algn="ctr">
              <a:lnSpc>
                <a:spcPct val="113005"/>
              </a:lnSpc>
              <a:spcBef>
                <a:spcPts val="0"/>
              </a:spcBef>
              <a:spcAft>
                <a:spcPts val="0"/>
              </a:spcAft>
              <a:buNone/>
            </a:pPr>
            <a:r>
              <a:rPr b="0" i="0" lang="en-US" sz="9734" u="none" cap="none" strike="noStrike">
                <a:solidFill>
                  <a:srgbClr val="FFFFFF"/>
                </a:solidFill>
                <a:latin typeface="Impact"/>
                <a:ea typeface="Impact"/>
                <a:cs typeface="Impact"/>
                <a:sym typeface="Impact"/>
              </a:rPr>
              <a:t>CONCLUSION</a:t>
            </a:r>
            <a:endParaRPr/>
          </a:p>
        </p:txBody>
      </p:sp>
      <p:sp>
        <p:nvSpPr>
          <p:cNvPr id="259" name="Google Shape;259;p19"/>
          <p:cNvSpPr/>
          <p:nvPr/>
        </p:nvSpPr>
        <p:spPr>
          <a:xfrm flipH="1">
            <a:off x="15983377" y="7875368"/>
            <a:ext cx="4609246" cy="4114800"/>
          </a:xfrm>
          <a:custGeom>
            <a:rect b="b" l="l" r="r" t="t"/>
            <a:pathLst>
              <a:path extrusionOk="0" h="4114800" w="4609246">
                <a:moveTo>
                  <a:pt x="4609246" y="0"/>
                </a:moveTo>
                <a:lnTo>
                  <a:pt x="0" y="0"/>
                </a:lnTo>
                <a:lnTo>
                  <a:pt x="0" y="4114800"/>
                </a:lnTo>
                <a:lnTo>
                  <a:pt x="4609246" y="4114800"/>
                </a:lnTo>
                <a:lnTo>
                  <a:pt x="4609246"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2" name="Shape 92"/>
        <p:cNvGrpSpPr/>
        <p:nvPr/>
      </p:nvGrpSpPr>
      <p:grpSpPr>
        <a:xfrm>
          <a:off x="0" y="0"/>
          <a:ext cx="0" cy="0"/>
          <a:chOff x="0" y="0"/>
          <a:chExt cx="0" cy="0"/>
        </a:xfrm>
      </p:grpSpPr>
      <p:sp>
        <p:nvSpPr>
          <p:cNvPr id="93" name="Google Shape;93;p2"/>
          <p:cNvSpPr/>
          <p:nvPr/>
        </p:nvSpPr>
        <p:spPr>
          <a:xfrm>
            <a:off x="13433588" y="5806884"/>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3">
              <a:alphaModFix amt="30000"/>
            </a:blip>
            <a:stretch>
              <a:fillRect b="0" l="0" r="0" t="0"/>
            </a:stretch>
          </a:blipFill>
          <a:ln>
            <a:noFill/>
          </a:ln>
        </p:spPr>
      </p:sp>
      <p:sp>
        <p:nvSpPr>
          <p:cNvPr id="94" name="Google Shape;94;p2"/>
          <p:cNvSpPr/>
          <p:nvPr/>
        </p:nvSpPr>
        <p:spPr>
          <a:xfrm>
            <a:off x="-4664621" y="-753127"/>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3">
              <a:alphaModFix amt="30000"/>
            </a:blip>
            <a:stretch>
              <a:fillRect b="0" l="0" r="0" t="0"/>
            </a:stretch>
          </a:blipFill>
          <a:ln>
            <a:noFill/>
          </a:ln>
        </p:spPr>
      </p:sp>
      <p:sp>
        <p:nvSpPr>
          <p:cNvPr id="95" name="Google Shape;95;p2"/>
          <p:cNvSpPr txBox="1"/>
          <p:nvPr/>
        </p:nvSpPr>
        <p:spPr>
          <a:xfrm>
            <a:off x="1429084" y="3161648"/>
            <a:ext cx="15716667" cy="4445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000" u="none" cap="none" strike="noStrike">
                <a:solidFill>
                  <a:srgbClr val="FFFFFF"/>
                </a:solidFill>
                <a:latin typeface="Poppins"/>
                <a:ea typeface="Poppins"/>
                <a:cs typeface="Poppins"/>
                <a:sym typeface="Poppins"/>
              </a:rPr>
              <a:t>Technology continues to grow rapidly, incorporated into everyday life, including education and work. This leads to an innovative way for students to learn through the development of educational games.</a:t>
            </a:r>
            <a:endParaRPr/>
          </a:p>
        </p:txBody>
      </p:sp>
      <p:sp>
        <p:nvSpPr>
          <p:cNvPr id="96" name="Google Shape;96;p2"/>
          <p:cNvSpPr txBox="1"/>
          <p:nvPr/>
        </p:nvSpPr>
        <p:spPr>
          <a:xfrm>
            <a:off x="1028700" y="895350"/>
            <a:ext cx="7277100" cy="1410643"/>
          </a:xfrm>
          <a:prstGeom prst="rect">
            <a:avLst/>
          </a:prstGeom>
          <a:noFill/>
          <a:ln>
            <a:noFill/>
          </a:ln>
        </p:spPr>
        <p:txBody>
          <a:bodyPr anchorCtr="0" anchor="t" bIns="0" lIns="0" spcFirstLastPara="1" rIns="0" wrap="square" tIns="0">
            <a:spAutoFit/>
          </a:bodyPr>
          <a:lstStyle/>
          <a:p>
            <a:pPr indent="0" lvl="0" marL="0" marR="0" rtl="0" algn="just">
              <a:lnSpc>
                <a:spcPct val="113005"/>
              </a:lnSpc>
              <a:spcBef>
                <a:spcPts val="0"/>
              </a:spcBef>
              <a:spcAft>
                <a:spcPts val="0"/>
              </a:spcAft>
              <a:buNone/>
            </a:pPr>
            <a:r>
              <a:rPr b="0" i="0" lang="en-US" sz="9734" u="none" cap="none" strike="noStrike">
                <a:solidFill>
                  <a:srgbClr val="FFFFFF"/>
                </a:solidFill>
                <a:latin typeface="Impact"/>
                <a:ea typeface="Impact"/>
                <a:cs typeface="Impact"/>
                <a:sym typeface="Impact"/>
              </a:rPr>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0" name="Shape 100"/>
        <p:cNvGrpSpPr/>
        <p:nvPr/>
      </p:nvGrpSpPr>
      <p:grpSpPr>
        <a:xfrm>
          <a:off x="0" y="0"/>
          <a:ext cx="0" cy="0"/>
          <a:chOff x="0" y="0"/>
          <a:chExt cx="0" cy="0"/>
        </a:xfrm>
      </p:grpSpPr>
      <p:sp>
        <p:nvSpPr>
          <p:cNvPr id="101" name="Google Shape;101;p3"/>
          <p:cNvSpPr/>
          <p:nvPr/>
        </p:nvSpPr>
        <p:spPr>
          <a:xfrm>
            <a:off x="13433588" y="5806884"/>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3">
              <a:alphaModFix amt="30000"/>
            </a:blip>
            <a:stretch>
              <a:fillRect b="0" l="0" r="0" t="0"/>
            </a:stretch>
          </a:blipFill>
          <a:ln>
            <a:noFill/>
          </a:ln>
        </p:spPr>
      </p:sp>
      <p:sp>
        <p:nvSpPr>
          <p:cNvPr id="102" name="Google Shape;102;p3"/>
          <p:cNvSpPr/>
          <p:nvPr/>
        </p:nvSpPr>
        <p:spPr>
          <a:xfrm>
            <a:off x="-4664621" y="-753127"/>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3">
              <a:alphaModFix amt="30000"/>
            </a:blip>
            <a:stretch>
              <a:fillRect b="0" l="0" r="0" t="0"/>
            </a:stretch>
          </a:blipFill>
          <a:ln>
            <a:noFill/>
          </a:ln>
        </p:spPr>
      </p:sp>
      <p:sp>
        <p:nvSpPr>
          <p:cNvPr id="103" name="Google Shape;103;p3"/>
          <p:cNvSpPr txBox="1"/>
          <p:nvPr/>
        </p:nvSpPr>
        <p:spPr>
          <a:xfrm>
            <a:off x="671517" y="2849563"/>
            <a:ext cx="16944965" cy="4445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000" u="none" cap="none" strike="noStrike">
                <a:solidFill>
                  <a:srgbClr val="FFFFFF"/>
                </a:solidFill>
                <a:latin typeface="Poppins"/>
                <a:ea typeface="Poppins"/>
                <a:cs typeface="Poppins"/>
                <a:sym typeface="Poppins"/>
              </a:rPr>
              <a:t>Students need to understand the importance of learning English. However, it is a challenging subject for the students to learn, because it is not their first language. But it is an important subject to learn as it can be used to communicate.</a:t>
            </a:r>
            <a:endParaRPr/>
          </a:p>
        </p:txBody>
      </p:sp>
      <p:sp>
        <p:nvSpPr>
          <p:cNvPr id="104" name="Google Shape;104;p3"/>
          <p:cNvSpPr txBox="1"/>
          <p:nvPr/>
        </p:nvSpPr>
        <p:spPr>
          <a:xfrm>
            <a:off x="1429084" y="761057"/>
            <a:ext cx="9467516" cy="1410643"/>
          </a:xfrm>
          <a:prstGeom prst="rect">
            <a:avLst/>
          </a:prstGeom>
          <a:noFill/>
          <a:ln>
            <a:noFill/>
          </a:ln>
        </p:spPr>
        <p:txBody>
          <a:bodyPr anchorCtr="0" anchor="t" bIns="0" lIns="0" spcFirstLastPara="1" rIns="0" wrap="square" tIns="0">
            <a:spAutoFit/>
          </a:bodyPr>
          <a:lstStyle/>
          <a:p>
            <a:pPr indent="0" lvl="0" marL="0" marR="0" rtl="0" algn="just">
              <a:lnSpc>
                <a:spcPct val="113005"/>
              </a:lnSpc>
              <a:spcBef>
                <a:spcPts val="0"/>
              </a:spcBef>
              <a:spcAft>
                <a:spcPts val="0"/>
              </a:spcAft>
              <a:buNone/>
            </a:pPr>
            <a:r>
              <a:rPr b="0" i="0" lang="en-US" sz="9734" u="none" cap="none" strike="noStrike">
                <a:solidFill>
                  <a:srgbClr val="FFFFFF"/>
                </a:solidFill>
                <a:latin typeface="Impact"/>
                <a:ea typeface="Impact"/>
                <a:cs typeface="Impact"/>
                <a:sym typeface="Impact"/>
              </a:rPr>
              <a:t>PROJECT CONTEXT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8" name="Shape 108"/>
        <p:cNvGrpSpPr/>
        <p:nvPr/>
      </p:nvGrpSpPr>
      <p:grpSpPr>
        <a:xfrm>
          <a:off x="0" y="0"/>
          <a:ext cx="0" cy="0"/>
          <a:chOff x="0" y="0"/>
          <a:chExt cx="0" cy="0"/>
        </a:xfrm>
      </p:grpSpPr>
      <p:sp>
        <p:nvSpPr>
          <p:cNvPr id="109" name="Google Shape;109;p4"/>
          <p:cNvSpPr/>
          <p:nvPr/>
        </p:nvSpPr>
        <p:spPr>
          <a:xfrm>
            <a:off x="-3592224" y="-3732007"/>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3">
              <a:alphaModFix amt="30000"/>
            </a:blip>
            <a:stretch>
              <a:fillRect b="0" l="0" r="0" t="0"/>
            </a:stretch>
          </a:blipFill>
          <a:ln>
            <a:noFill/>
          </a:ln>
        </p:spPr>
      </p:sp>
      <p:sp>
        <p:nvSpPr>
          <p:cNvPr id="110" name="Google Shape;110;p4"/>
          <p:cNvSpPr/>
          <p:nvPr/>
        </p:nvSpPr>
        <p:spPr>
          <a:xfrm>
            <a:off x="13917121" y="4900273"/>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3">
              <a:alphaModFix amt="30000"/>
            </a:blip>
            <a:stretch>
              <a:fillRect b="0" l="0" r="0" t="0"/>
            </a:stretch>
          </a:blipFill>
          <a:ln>
            <a:noFill/>
          </a:ln>
        </p:spPr>
      </p:sp>
      <p:sp>
        <p:nvSpPr>
          <p:cNvPr id="111" name="Google Shape;111;p4"/>
          <p:cNvSpPr txBox="1"/>
          <p:nvPr/>
        </p:nvSpPr>
        <p:spPr>
          <a:xfrm>
            <a:off x="1028700" y="2872962"/>
            <a:ext cx="15197921" cy="5651500"/>
          </a:xfrm>
          <a:prstGeom prst="rect">
            <a:avLst/>
          </a:prstGeom>
          <a:noFill/>
          <a:ln>
            <a:noFill/>
          </a:ln>
        </p:spPr>
        <p:txBody>
          <a:bodyPr anchorCtr="0" anchor="t" bIns="0" lIns="0" spcFirstLastPara="1" rIns="0" wrap="square" tIns="0">
            <a:spAutoFit/>
          </a:bodyPr>
          <a:lstStyle/>
          <a:p>
            <a:pPr indent="-431800" lvl="1" marL="863599" marR="0" rtl="0" algn="l">
              <a:lnSpc>
                <a:spcPct val="140010"/>
              </a:lnSpc>
              <a:spcBef>
                <a:spcPts val="0"/>
              </a:spcBef>
              <a:spcAft>
                <a:spcPts val="0"/>
              </a:spcAft>
              <a:buClr>
                <a:srgbClr val="FFFFFF"/>
              </a:buClr>
              <a:buSzPts val="3999"/>
              <a:buFont typeface="Arial"/>
              <a:buChar char="•"/>
            </a:pPr>
            <a:r>
              <a:rPr b="1" i="0" lang="en-US" sz="3999" u="none" cap="none" strike="noStrike">
                <a:solidFill>
                  <a:srgbClr val="FFFFFF"/>
                </a:solidFill>
                <a:latin typeface="Poppins"/>
                <a:ea typeface="Poppins"/>
                <a:cs typeface="Poppins"/>
                <a:sym typeface="Poppins"/>
              </a:rPr>
              <a:t>Lack of English practice</a:t>
            </a:r>
            <a:endParaRPr/>
          </a:p>
          <a:p>
            <a:pPr indent="0" lvl="0" marL="0" marR="0" rtl="0" algn="l">
              <a:lnSpc>
                <a:spcPct val="140010"/>
              </a:lnSpc>
              <a:spcBef>
                <a:spcPts val="0"/>
              </a:spcBef>
              <a:spcAft>
                <a:spcPts val="0"/>
              </a:spcAft>
              <a:buNone/>
            </a:pPr>
            <a:r>
              <a:rPr b="0" i="0" lang="en-US" sz="3999" u="none" cap="none" strike="noStrike">
                <a:solidFill>
                  <a:srgbClr val="FFFFFF"/>
                </a:solidFill>
                <a:latin typeface="Poppins"/>
                <a:ea typeface="Poppins"/>
                <a:cs typeface="Poppins"/>
                <a:sym typeface="Poppins"/>
              </a:rPr>
              <a:t>English is one of the hardest subjects for students to learn and with the lack of practice the students will have a hard time learning. </a:t>
            </a:r>
            <a:endParaRPr/>
          </a:p>
          <a:p>
            <a:pPr indent="0" lvl="0" marL="0" marR="0" rtl="0" algn="l">
              <a:lnSpc>
                <a:spcPct val="140010"/>
              </a:lnSpc>
              <a:spcBef>
                <a:spcPts val="0"/>
              </a:spcBef>
              <a:spcAft>
                <a:spcPts val="0"/>
              </a:spcAft>
              <a:buNone/>
            </a:pPr>
            <a:r>
              <a:t/>
            </a:r>
            <a:endParaRPr b="0" i="0" sz="3999" u="none" cap="none" strike="noStrike">
              <a:solidFill>
                <a:srgbClr val="FFFFFF"/>
              </a:solidFill>
              <a:latin typeface="Poppins"/>
              <a:ea typeface="Poppins"/>
              <a:cs typeface="Poppins"/>
              <a:sym typeface="Poppins"/>
            </a:endParaRPr>
          </a:p>
          <a:p>
            <a:pPr indent="-431800" lvl="1" marL="863599" marR="0" rtl="0" algn="l">
              <a:lnSpc>
                <a:spcPct val="140010"/>
              </a:lnSpc>
              <a:spcBef>
                <a:spcPts val="0"/>
              </a:spcBef>
              <a:spcAft>
                <a:spcPts val="0"/>
              </a:spcAft>
              <a:buClr>
                <a:srgbClr val="FFFFFF"/>
              </a:buClr>
              <a:buSzPts val="3999"/>
              <a:buFont typeface="Arial"/>
              <a:buChar char="•"/>
            </a:pPr>
            <a:r>
              <a:rPr b="1" i="0" lang="en-US" sz="3999" u="none" cap="none" strike="noStrike">
                <a:solidFill>
                  <a:srgbClr val="FFFFFF"/>
                </a:solidFill>
                <a:latin typeface="Poppins"/>
                <a:ea typeface="Poppins"/>
                <a:cs typeface="Poppins"/>
                <a:sym typeface="Poppins"/>
              </a:rPr>
              <a:t>Lack of supplementary learning materials</a:t>
            </a:r>
            <a:endParaRPr/>
          </a:p>
          <a:p>
            <a:pPr indent="0" lvl="0" marL="0" marR="0" rtl="0" algn="l">
              <a:lnSpc>
                <a:spcPct val="140010"/>
              </a:lnSpc>
              <a:spcBef>
                <a:spcPts val="0"/>
              </a:spcBef>
              <a:spcAft>
                <a:spcPts val="0"/>
              </a:spcAft>
              <a:buNone/>
            </a:pPr>
            <a:r>
              <a:rPr b="0" i="0" lang="en-US" sz="3999" u="none" cap="none" strike="noStrike">
                <a:solidFill>
                  <a:srgbClr val="FFFFFF"/>
                </a:solidFill>
                <a:latin typeface="Poppins"/>
                <a:ea typeface="Poppins"/>
                <a:cs typeface="Poppins"/>
                <a:sym typeface="Poppins"/>
              </a:rPr>
              <a:t>Most schools do not have sufficient resources for students to access a wide range of learning materials.</a:t>
            </a:r>
            <a:endParaRPr/>
          </a:p>
        </p:txBody>
      </p:sp>
      <p:sp>
        <p:nvSpPr>
          <p:cNvPr id="112" name="Google Shape;112;p4"/>
          <p:cNvSpPr txBox="1"/>
          <p:nvPr/>
        </p:nvSpPr>
        <p:spPr>
          <a:xfrm>
            <a:off x="1028700" y="895350"/>
            <a:ext cx="12153900" cy="1410643"/>
          </a:xfrm>
          <a:prstGeom prst="rect">
            <a:avLst/>
          </a:prstGeom>
          <a:noFill/>
          <a:ln>
            <a:noFill/>
          </a:ln>
        </p:spPr>
        <p:txBody>
          <a:bodyPr anchorCtr="0" anchor="t" bIns="0" lIns="0" spcFirstLastPara="1" rIns="0" wrap="square" tIns="0">
            <a:spAutoFit/>
          </a:bodyPr>
          <a:lstStyle/>
          <a:p>
            <a:pPr indent="0" lvl="0" marL="0" marR="0" rtl="0" algn="l">
              <a:lnSpc>
                <a:spcPct val="113005"/>
              </a:lnSpc>
              <a:spcBef>
                <a:spcPts val="0"/>
              </a:spcBef>
              <a:spcAft>
                <a:spcPts val="0"/>
              </a:spcAft>
              <a:buNone/>
            </a:pPr>
            <a:r>
              <a:rPr b="0" i="0" lang="en-US" sz="9734" u="none" cap="none" strike="noStrike">
                <a:solidFill>
                  <a:srgbClr val="FFFFFF"/>
                </a:solidFill>
                <a:latin typeface="Impact"/>
                <a:ea typeface="Impact"/>
                <a:cs typeface="Impact"/>
                <a:sym typeface="Impact"/>
              </a:rPr>
              <a:t>SPECIFIC PROBLEMS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6" name="Shape 116"/>
        <p:cNvGrpSpPr/>
        <p:nvPr/>
      </p:nvGrpSpPr>
      <p:grpSpPr>
        <a:xfrm>
          <a:off x="0" y="0"/>
          <a:ext cx="0" cy="0"/>
          <a:chOff x="0" y="0"/>
          <a:chExt cx="0" cy="0"/>
        </a:xfrm>
      </p:grpSpPr>
      <p:sp>
        <p:nvSpPr>
          <p:cNvPr id="117" name="Google Shape;117;p5"/>
          <p:cNvSpPr/>
          <p:nvPr/>
        </p:nvSpPr>
        <p:spPr>
          <a:xfrm>
            <a:off x="-1798361" y="8047652"/>
            <a:ext cx="4952166" cy="4114800"/>
          </a:xfrm>
          <a:custGeom>
            <a:rect b="b" l="l" r="r" t="t"/>
            <a:pathLst>
              <a:path extrusionOk="0" h="4114800" w="4952166">
                <a:moveTo>
                  <a:pt x="0" y="0"/>
                </a:moveTo>
                <a:lnTo>
                  <a:pt x="4952166" y="0"/>
                </a:lnTo>
                <a:lnTo>
                  <a:pt x="4952166" y="4114800"/>
                </a:lnTo>
                <a:lnTo>
                  <a:pt x="0" y="4114800"/>
                </a:lnTo>
                <a:lnTo>
                  <a:pt x="0" y="0"/>
                </a:lnTo>
                <a:close/>
              </a:path>
            </a:pathLst>
          </a:custGeom>
          <a:blipFill rotWithShape="1">
            <a:blip r:embed="rId3">
              <a:alphaModFix/>
            </a:blip>
            <a:stretch>
              <a:fillRect b="0" l="0" r="0" t="0"/>
            </a:stretch>
          </a:blipFill>
          <a:ln>
            <a:noFill/>
          </a:ln>
        </p:spPr>
      </p:sp>
      <p:sp>
        <p:nvSpPr>
          <p:cNvPr id="118" name="Google Shape;118;p5"/>
          <p:cNvSpPr/>
          <p:nvPr/>
        </p:nvSpPr>
        <p:spPr>
          <a:xfrm>
            <a:off x="4543425" y="542925"/>
            <a:ext cx="9201150" cy="9201150"/>
          </a:xfrm>
          <a:custGeom>
            <a:rect b="b" l="l" r="r" t="t"/>
            <a:pathLst>
              <a:path extrusionOk="0" h="9201150" w="9201150">
                <a:moveTo>
                  <a:pt x="0" y="0"/>
                </a:moveTo>
                <a:lnTo>
                  <a:pt x="9201150" y="0"/>
                </a:lnTo>
                <a:lnTo>
                  <a:pt x="9201150" y="9201150"/>
                </a:lnTo>
                <a:lnTo>
                  <a:pt x="0" y="9201150"/>
                </a:lnTo>
                <a:lnTo>
                  <a:pt x="0" y="0"/>
                </a:lnTo>
                <a:close/>
              </a:path>
            </a:pathLst>
          </a:custGeom>
          <a:blipFill rotWithShape="1">
            <a:blip r:embed="rId4">
              <a:alphaModFix amt="30000"/>
            </a:blip>
            <a:stretch>
              <a:fillRect b="0" l="0" r="0" t="0"/>
            </a:stretch>
          </a:blipFill>
          <a:ln>
            <a:noFill/>
          </a:ln>
        </p:spPr>
      </p:sp>
      <p:sp>
        <p:nvSpPr>
          <p:cNvPr id="119" name="Google Shape;119;p5"/>
          <p:cNvSpPr txBox="1"/>
          <p:nvPr/>
        </p:nvSpPr>
        <p:spPr>
          <a:xfrm>
            <a:off x="1445409" y="3286926"/>
            <a:ext cx="15375270" cy="42418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FFFFFF"/>
                </a:solidFill>
                <a:latin typeface="Poppins"/>
                <a:ea typeface="Poppins"/>
                <a:cs typeface="Poppins"/>
                <a:sym typeface="Poppins"/>
              </a:rPr>
              <a:t>The primary purpose of this capstone project is to develop a tutorial application that will provide an entertaining way of learning to Grade 6 students in selected topic of English subject in which the student deemed to find most difficult, such as Tenses of Verb, Subordinating and Coordinating Conjunctions, and Adverbs of Manner, Place, and Time.</a:t>
            </a:r>
            <a:endParaRPr/>
          </a:p>
        </p:txBody>
      </p:sp>
      <p:sp>
        <p:nvSpPr>
          <p:cNvPr id="120" name="Google Shape;120;p5"/>
          <p:cNvSpPr txBox="1"/>
          <p:nvPr/>
        </p:nvSpPr>
        <p:spPr>
          <a:xfrm>
            <a:off x="1445408" y="1271759"/>
            <a:ext cx="13946991" cy="1410643"/>
          </a:xfrm>
          <a:prstGeom prst="rect">
            <a:avLst/>
          </a:prstGeom>
          <a:noFill/>
          <a:ln>
            <a:noFill/>
          </a:ln>
        </p:spPr>
        <p:txBody>
          <a:bodyPr anchorCtr="0" anchor="t" bIns="0" lIns="0" spcFirstLastPara="1" rIns="0" wrap="square" tIns="0">
            <a:spAutoFit/>
          </a:bodyPr>
          <a:lstStyle/>
          <a:p>
            <a:pPr indent="0" lvl="0" marL="0" marR="0" rtl="0" algn="l">
              <a:lnSpc>
                <a:spcPct val="113005"/>
              </a:lnSpc>
              <a:spcBef>
                <a:spcPts val="0"/>
              </a:spcBef>
              <a:spcAft>
                <a:spcPts val="0"/>
              </a:spcAft>
              <a:buNone/>
            </a:pPr>
            <a:r>
              <a:rPr b="0" i="0" lang="en-US" sz="9734" u="none" cap="none" strike="noStrike">
                <a:solidFill>
                  <a:srgbClr val="FFFFFF"/>
                </a:solidFill>
                <a:latin typeface="Impact"/>
                <a:ea typeface="Impact"/>
                <a:cs typeface="Impact"/>
                <a:sym typeface="Impact"/>
              </a:rPr>
              <a:t>PURPOSE AND DESCRIPTION</a:t>
            </a:r>
            <a:endParaRPr/>
          </a:p>
        </p:txBody>
      </p:sp>
      <p:sp>
        <p:nvSpPr>
          <p:cNvPr id="121" name="Google Shape;121;p5"/>
          <p:cNvSpPr/>
          <p:nvPr/>
        </p:nvSpPr>
        <p:spPr>
          <a:xfrm>
            <a:off x="16301530" y="-2431707"/>
            <a:ext cx="4952166" cy="4114800"/>
          </a:xfrm>
          <a:custGeom>
            <a:rect b="b" l="l" r="r" t="t"/>
            <a:pathLst>
              <a:path extrusionOk="0" h="4114800" w="4952166">
                <a:moveTo>
                  <a:pt x="0" y="0"/>
                </a:moveTo>
                <a:lnTo>
                  <a:pt x="4952167" y="0"/>
                </a:lnTo>
                <a:lnTo>
                  <a:pt x="4952167" y="4114800"/>
                </a:lnTo>
                <a:lnTo>
                  <a:pt x="0" y="41148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5" name="Shape 125"/>
        <p:cNvGrpSpPr/>
        <p:nvPr/>
      </p:nvGrpSpPr>
      <p:grpSpPr>
        <a:xfrm>
          <a:off x="0" y="0"/>
          <a:ext cx="0" cy="0"/>
          <a:chOff x="0" y="0"/>
          <a:chExt cx="0" cy="0"/>
        </a:xfrm>
      </p:grpSpPr>
      <p:sp>
        <p:nvSpPr>
          <p:cNvPr id="126" name="Google Shape;126;p6"/>
          <p:cNvSpPr/>
          <p:nvPr/>
        </p:nvSpPr>
        <p:spPr>
          <a:xfrm>
            <a:off x="-2535234" y="-1514475"/>
            <a:ext cx="4609246" cy="4114800"/>
          </a:xfrm>
          <a:custGeom>
            <a:rect b="b" l="l" r="r" t="t"/>
            <a:pathLst>
              <a:path extrusionOk="0" h="4114800" w="4609246">
                <a:moveTo>
                  <a:pt x="0" y="0"/>
                </a:moveTo>
                <a:lnTo>
                  <a:pt x="4609247" y="0"/>
                </a:lnTo>
                <a:lnTo>
                  <a:pt x="4609247" y="4114800"/>
                </a:lnTo>
                <a:lnTo>
                  <a:pt x="0" y="4114800"/>
                </a:lnTo>
                <a:lnTo>
                  <a:pt x="0" y="0"/>
                </a:lnTo>
                <a:close/>
              </a:path>
            </a:pathLst>
          </a:custGeom>
          <a:blipFill rotWithShape="1">
            <a:blip r:embed="rId3">
              <a:alphaModFix/>
            </a:blip>
            <a:stretch>
              <a:fillRect b="0" l="0" r="0" t="0"/>
            </a:stretch>
          </a:blipFill>
          <a:ln>
            <a:noFill/>
          </a:ln>
        </p:spPr>
      </p:sp>
      <p:sp>
        <p:nvSpPr>
          <p:cNvPr id="127" name="Google Shape;127;p6"/>
          <p:cNvSpPr/>
          <p:nvPr/>
        </p:nvSpPr>
        <p:spPr>
          <a:xfrm>
            <a:off x="4543425" y="542925"/>
            <a:ext cx="9201150" cy="9201150"/>
          </a:xfrm>
          <a:custGeom>
            <a:rect b="b" l="l" r="r" t="t"/>
            <a:pathLst>
              <a:path extrusionOk="0" h="9201150" w="9201150">
                <a:moveTo>
                  <a:pt x="0" y="0"/>
                </a:moveTo>
                <a:lnTo>
                  <a:pt x="9201150" y="0"/>
                </a:lnTo>
                <a:lnTo>
                  <a:pt x="9201150" y="9201150"/>
                </a:lnTo>
                <a:lnTo>
                  <a:pt x="0" y="9201150"/>
                </a:lnTo>
                <a:lnTo>
                  <a:pt x="0" y="0"/>
                </a:lnTo>
                <a:close/>
              </a:path>
            </a:pathLst>
          </a:custGeom>
          <a:blipFill rotWithShape="1">
            <a:blip r:embed="rId4">
              <a:alphaModFix amt="30000"/>
            </a:blip>
            <a:stretch>
              <a:fillRect b="0" l="0" r="0" t="0"/>
            </a:stretch>
          </a:blipFill>
          <a:ln>
            <a:noFill/>
          </a:ln>
        </p:spPr>
      </p:sp>
      <p:sp>
        <p:nvSpPr>
          <p:cNvPr id="128" name="Google Shape;128;p6"/>
          <p:cNvSpPr txBox="1"/>
          <p:nvPr/>
        </p:nvSpPr>
        <p:spPr>
          <a:xfrm>
            <a:off x="2475096" y="3085856"/>
            <a:ext cx="13337808" cy="49466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FFFFFF"/>
                </a:solidFill>
                <a:latin typeface="Poppins"/>
                <a:ea typeface="Poppins"/>
                <a:cs typeface="Poppins"/>
                <a:sym typeface="Poppins"/>
              </a:rPr>
              <a:t>The general objective of the application “Grammaria” is to implement an interactive digital app aimed at addressing the specific challenges faced by Grade 6 students in mastering aspects of the English subject. This application aims to aid the students to learn different topics relating to English and make it easier to understand.</a:t>
            </a:r>
            <a:endParaRPr/>
          </a:p>
        </p:txBody>
      </p:sp>
      <p:sp>
        <p:nvSpPr>
          <p:cNvPr id="129" name="Google Shape;129;p6"/>
          <p:cNvSpPr txBox="1"/>
          <p:nvPr/>
        </p:nvSpPr>
        <p:spPr>
          <a:xfrm>
            <a:off x="5925905" y="989784"/>
            <a:ext cx="6640906" cy="1610541"/>
          </a:xfrm>
          <a:prstGeom prst="rect">
            <a:avLst/>
          </a:prstGeom>
          <a:noFill/>
          <a:ln>
            <a:noFill/>
          </a:ln>
        </p:spPr>
        <p:txBody>
          <a:bodyPr anchorCtr="0" anchor="t" bIns="0" lIns="0" spcFirstLastPara="1" rIns="0" wrap="square" tIns="0">
            <a:spAutoFit/>
          </a:bodyPr>
          <a:lstStyle/>
          <a:p>
            <a:pPr indent="0" lvl="0" marL="0" marR="0" rtl="0" algn="ctr">
              <a:lnSpc>
                <a:spcPct val="113005"/>
              </a:lnSpc>
              <a:spcBef>
                <a:spcPts val="0"/>
              </a:spcBef>
              <a:spcAft>
                <a:spcPts val="0"/>
              </a:spcAft>
              <a:buNone/>
            </a:pPr>
            <a:r>
              <a:rPr b="0" i="0" lang="en-US" sz="9734" u="none" cap="none" strike="noStrike">
                <a:solidFill>
                  <a:srgbClr val="FFFFFF"/>
                </a:solidFill>
                <a:latin typeface="Impact"/>
                <a:ea typeface="Impact"/>
                <a:cs typeface="Impact"/>
                <a:sym typeface="Impact"/>
              </a:rPr>
              <a:t>OBJECTIVE</a:t>
            </a:r>
            <a:endParaRPr/>
          </a:p>
        </p:txBody>
      </p:sp>
      <p:sp>
        <p:nvSpPr>
          <p:cNvPr id="130" name="Google Shape;130;p6"/>
          <p:cNvSpPr/>
          <p:nvPr/>
        </p:nvSpPr>
        <p:spPr>
          <a:xfrm flipH="1">
            <a:off x="15983377" y="7875368"/>
            <a:ext cx="4609246" cy="4114800"/>
          </a:xfrm>
          <a:custGeom>
            <a:rect b="b" l="l" r="r" t="t"/>
            <a:pathLst>
              <a:path extrusionOk="0" h="4114800" w="4609246">
                <a:moveTo>
                  <a:pt x="4609246" y="0"/>
                </a:moveTo>
                <a:lnTo>
                  <a:pt x="0" y="0"/>
                </a:lnTo>
                <a:lnTo>
                  <a:pt x="0" y="4114800"/>
                </a:lnTo>
                <a:lnTo>
                  <a:pt x="4609246" y="4114800"/>
                </a:lnTo>
                <a:lnTo>
                  <a:pt x="4609246" y="0"/>
                </a:lnTo>
                <a:close/>
              </a:path>
            </a:pathLst>
          </a:custGeom>
          <a:blipFill rotWithShape="1">
            <a:blip r:embed="rId3">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4" name="Shape 134"/>
        <p:cNvGrpSpPr/>
        <p:nvPr/>
      </p:nvGrpSpPr>
      <p:grpSpPr>
        <a:xfrm>
          <a:off x="0" y="0"/>
          <a:ext cx="0" cy="0"/>
          <a:chOff x="0" y="0"/>
          <a:chExt cx="0" cy="0"/>
        </a:xfrm>
      </p:grpSpPr>
      <p:sp>
        <p:nvSpPr>
          <p:cNvPr id="135" name="Google Shape;135;p7"/>
          <p:cNvSpPr/>
          <p:nvPr/>
        </p:nvSpPr>
        <p:spPr>
          <a:xfrm>
            <a:off x="207796" y="-3767991"/>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3">
              <a:alphaModFix amt="30000"/>
            </a:blip>
            <a:stretch>
              <a:fillRect b="0" l="0" r="0" t="0"/>
            </a:stretch>
          </a:blipFill>
          <a:ln>
            <a:noFill/>
          </a:ln>
        </p:spPr>
      </p:sp>
      <p:sp>
        <p:nvSpPr>
          <p:cNvPr id="136" name="Google Shape;136;p7"/>
          <p:cNvSpPr/>
          <p:nvPr/>
        </p:nvSpPr>
        <p:spPr>
          <a:xfrm>
            <a:off x="16279002" y="289659"/>
            <a:ext cx="2948680" cy="2959442"/>
          </a:xfrm>
          <a:custGeom>
            <a:rect b="b" l="l" r="r" t="t"/>
            <a:pathLst>
              <a:path extrusionOk="0" h="2959442" w="2948680">
                <a:moveTo>
                  <a:pt x="0" y="0"/>
                </a:moveTo>
                <a:lnTo>
                  <a:pt x="2948681" y="0"/>
                </a:lnTo>
                <a:lnTo>
                  <a:pt x="2948681" y="2959442"/>
                </a:lnTo>
                <a:lnTo>
                  <a:pt x="0" y="2959442"/>
                </a:lnTo>
                <a:lnTo>
                  <a:pt x="0" y="0"/>
                </a:lnTo>
                <a:close/>
              </a:path>
            </a:pathLst>
          </a:custGeom>
          <a:blipFill rotWithShape="1">
            <a:blip r:embed="rId4">
              <a:alphaModFix/>
            </a:blip>
            <a:stretch>
              <a:fillRect b="0" l="0" r="0" t="0"/>
            </a:stretch>
          </a:blipFill>
          <a:ln>
            <a:noFill/>
          </a:ln>
        </p:spPr>
      </p:sp>
      <p:sp>
        <p:nvSpPr>
          <p:cNvPr id="137" name="Google Shape;137;p7"/>
          <p:cNvSpPr/>
          <p:nvPr/>
        </p:nvSpPr>
        <p:spPr>
          <a:xfrm>
            <a:off x="-886508" y="-938824"/>
            <a:ext cx="4099837" cy="4114800"/>
          </a:xfrm>
          <a:custGeom>
            <a:rect b="b" l="l" r="r" t="t"/>
            <a:pathLst>
              <a:path extrusionOk="0" h="4114800" w="4099837">
                <a:moveTo>
                  <a:pt x="0" y="0"/>
                </a:moveTo>
                <a:lnTo>
                  <a:pt x="4099837" y="0"/>
                </a:lnTo>
                <a:lnTo>
                  <a:pt x="4099837" y="4114800"/>
                </a:lnTo>
                <a:lnTo>
                  <a:pt x="0" y="4114800"/>
                </a:lnTo>
                <a:lnTo>
                  <a:pt x="0" y="0"/>
                </a:lnTo>
                <a:close/>
              </a:path>
            </a:pathLst>
          </a:custGeom>
          <a:blipFill rotWithShape="1">
            <a:blip r:embed="rId4">
              <a:alphaModFix/>
            </a:blip>
            <a:stretch>
              <a:fillRect b="0" l="0" r="0" t="0"/>
            </a:stretch>
          </a:blipFill>
          <a:ln>
            <a:noFill/>
          </a:ln>
        </p:spPr>
      </p:sp>
      <p:sp>
        <p:nvSpPr>
          <p:cNvPr id="138" name="Google Shape;138;p7"/>
          <p:cNvSpPr/>
          <p:nvPr/>
        </p:nvSpPr>
        <p:spPr>
          <a:xfrm>
            <a:off x="7653352" y="9258300"/>
            <a:ext cx="2378335" cy="2387015"/>
          </a:xfrm>
          <a:custGeom>
            <a:rect b="b" l="l" r="r" t="t"/>
            <a:pathLst>
              <a:path extrusionOk="0" h="2387015" w="2378335">
                <a:moveTo>
                  <a:pt x="0" y="0"/>
                </a:moveTo>
                <a:lnTo>
                  <a:pt x="2378334" y="0"/>
                </a:lnTo>
                <a:lnTo>
                  <a:pt x="2378334" y="2387015"/>
                </a:lnTo>
                <a:lnTo>
                  <a:pt x="0" y="2387015"/>
                </a:lnTo>
                <a:lnTo>
                  <a:pt x="0" y="0"/>
                </a:lnTo>
                <a:close/>
              </a:path>
            </a:pathLst>
          </a:custGeom>
          <a:blipFill rotWithShape="1">
            <a:blip r:embed="rId4">
              <a:alphaModFix/>
            </a:blip>
            <a:stretch>
              <a:fillRect b="0" l="0" r="0" t="0"/>
            </a:stretch>
          </a:blipFill>
          <a:ln>
            <a:noFill/>
          </a:ln>
        </p:spPr>
      </p:sp>
      <p:sp>
        <p:nvSpPr>
          <p:cNvPr id="139" name="Google Shape;139;p7"/>
          <p:cNvSpPr/>
          <p:nvPr/>
        </p:nvSpPr>
        <p:spPr>
          <a:xfrm>
            <a:off x="14373883" y="5552449"/>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3">
              <a:alphaModFix amt="30000"/>
            </a:blip>
            <a:stretch>
              <a:fillRect b="0" l="0" r="0" t="0"/>
            </a:stretch>
          </a:blipFill>
          <a:ln>
            <a:noFill/>
          </a:ln>
        </p:spPr>
      </p:sp>
      <p:sp>
        <p:nvSpPr>
          <p:cNvPr id="140" name="Google Shape;140;p7"/>
          <p:cNvSpPr txBox="1"/>
          <p:nvPr/>
        </p:nvSpPr>
        <p:spPr>
          <a:xfrm>
            <a:off x="4288230" y="642363"/>
            <a:ext cx="9711541" cy="1610541"/>
          </a:xfrm>
          <a:prstGeom prst="rect">
            <a:avLst/>
          </a:prstGeom>
          <a:noFill/>
          <a:ln>
            <a:noFill/>
          </a:ln>
        </p:spPr>
        <p:txBody>
          <a:bodyPr anchorCtr="0" anchor="t" bIns="0" lIns="0" spcFirstLastPara="1" rIns="0" wrap="square" tIns="0">
            <a:spAutoFit/>
          </a:bodyPr>
          <a:lstStyle/>
          <a:p>
            <a:pPr indent="0" lvl="0" marL="0" marR="0" rtl="0" algn="ctr">
              <a:lnSpc>
                <a:spcPct val="113005"/>
              </a:lnSpc>
              <a:spcBef>
                <a:spcPts val="0"/>
              </a:spcBef>
              <a:spcAft>
                <a:spcPts val="0"/>
              </a:spcAft>
              <a:buNone/>
            </a:pPr>
            <a:r>
              <a:rPr b="0" i="0" lang="en-US" sz="9734" u="none" cap="none" strike="noStrike">
                <a:solidFill>
                  <a:srgbClr val="FFFFFF"/>
                </a:solidFill>
                <a:latin typeface="Impact"/>
                <a:ea typeface="Impact"/>
                <a:cs typeface="Impact"/>
                <a:sym typeface="Impact"/>
              </a:rPr>
              <a:t>SPECIFIC OBJECTIVE</a:t>
            </a:r>
            <a:endParaRPr/>
          </a:p>
        </p:txBody>
      </p:sp>
      <p:sp>
        <p:nvSpPr>
          <p:cNvPr id="141" name="Google Shape;141;p7"/>
          <p:cNvSpPr txBox="1"/>
          <p:nvPr/>
        </p:nvSpPr>
        <p:spPr>
          <a:xfrm>
            <a:off x="2475096" y="3085856"/>
            <a:ext cx="13593704" cy="4946650"/>
          </a:xfrm>
          <a:prstGeom prst="rect">
            <a:avLst/>
          </a:prstGeom>
          <a:noFill/>
          <a:ln>
            <a:noFill/>
          </a:ln>
        </p:spPr>
        <p:txBody>
          <a:bodyPr anchorCtr="0" anchor="t" bIns="0" lIns="0" spcFirstLastPara="1" rIns="0" wrap="square" tIns="0">
            <a:spAutoFit/>
          </a:bodyPr>
          <a:lstStyle/>
          <a:p>
            <a:pPr indent="-431800" lvl="1" marL="863599" marR="0" rtl="0" algn="l">
              <a:lnSpc>
                <a:spcPct val="140010"/>
              </a:lnSpc>
              <a:spcBef>
                <a:spcPts val="0"/>
              </a:spcBef>
              <a:spcAft>
                <a:spcPts val="0"/>
              </a:spcAft>
              <a:buClr>
                <a:srgbClr val="FFFFFF"/>
              </a:buClr>
              <a:buSzPts val="3999"/>
              <a:buFont typeface="Arial"/>
              <a:buChar char="•"/>
            </a:pPr>
            <a:r>
              <a:rPr b="1" i="0" lang="en-US" sz="3999" u="none" cap="none" strike="noStrike">
                <a:solidFill>
                  <a:srgbClr val="FFFFFF"/>
                </a:solidFill>
                <a:latin typeface="Poppins"/>
                <a:ea typeface="Poppins"/>
                <a:cs typeface="Poppins"/>
                <a:sym typeface="Poppins"/>
              </a:rPr>
              <a:t>To develop and implement a captivating mobile learning application that offers students English practice.</a:t>
            </a:r>
            <a:endParaRPr/>
          </a:p>
          <a:p>
            <a:pPr indent="0" lvl="0" marL="0" marR="0" rtl="0" algn="l">
              <a:lnSpc>
                <a:spcPct val="140010"/>
              </a:lnSpc>
              <a:spcBef>
                <a:spcPts val="0"/>
              </a:spcBef>
              <a:spcAft>
                <a:spcPts val="0"/>
              </a:spcAft>
              <a:buNone/>
            </a:pPr>
            <a:r>
              <a:t/>
            </a:r>
            <a:endParaRPr b="1" i="0" sz="3999" u="none" cap="none" strike="noStrike">
              <a:solidFill>
                <a:srgbClr val="FFFFFF"/>
              </a:solidFill>
              <a:latin typeface="Poppins"/>
              <a:ea typeface="Poppins"/>
              <a:cs typeface="Poppins"/>
              <a:sym typeface="Poppins"/>
            </a:endParaRPr>
          </a:p>
          <a:p>
            <a:pPr indent="-431800" lvl="1" marL="863599" marR="0" rtl="0" algn="l">
              <a:lnSpc>
                <a:spcPct val="140010"/>
              </a:lnSpc>
              <a:spcBef>
                <a:spcPts val="0"/>
              </a:spcBef>
              <a:spcAft>
                <a:spcPts val="0"/>
              </a:spcAft>
              <a:buClr>
                <a:srgbClr val="FFFFFF"/>
              </a:buClr>
              <a:buSzPts val="3999"/>
              <a:buFont typeface="Arial"/>
              <a:buChar char="•"/>
            </a:pPr>
            <a:r>
              <a:rPr b="1" i="0" lang="en-US" sz="3999" u="none" cap="none" strike="noStrike">
                <a:solidFill>
                  <a:srgbClr val="FFFFFF"/>
                </a:solidFill>
                <a:latin typeface="Poppins"/>
                <a:ea typeface="Poppins"/>
                <a:cs typeface="Poppins"/>
                <a:sym typeface="Poppins"/>
              </a:rPr>
              <a:t>To develop and implement a learning application that will serve as a supplementary tool for students.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5" name="Shape 145"/>
        <p:cNvGrpSpPr/>
        <p:nvPr/>
      </p:nvGrpSpPr>
      <p:grpSpPr>
        <a:xfrm>
          <a:off x="0" y="0"/>
          <a:ext cx="0" cy="0"/>
          <a:chOff x="0" y="0"/>
          <a:chExt cx="0" cy="0"/>
        </a:xfrm>
      </p:grpSpPr>
      <p:sp>
        <p:nvSpPr>
          <p:cNvPr id="146" name="Google Shape;146;p8"/>
          <p:cNvSpPr/>
          <p:nvPr/>
        </p:nvSpPr>
        <p:spPr>
          <a:xfrm rot="-3235540">
            <a:off x="-1679975" y="6565522"/>
            <a:ext cx="4259304" cy="8050231"/>
          </a:xfrm>
          <a:custGeom>
            <a:rect b="b" l="l" r="r" t="t"/>
            <a:pathLst>
              <a:path extrusionOk="0" h="8050231" w="4259304">
                <a:moveTo>
                  <a:pt x="0" y="0"/>
                </a:moveTo>
                <a:lnTo>
                  <a:pt x="4259304" y="0"/>
                </a:lnTo>
                <a:lnTo>
                  <a:pt x="4259304" y="8050231"/>
                </a:lnTo>
                <a:lnTo>
                  <a:pt x="0" y="8050231"/>
                </a:lnTo>
                <a:lnTo>
                  <a:pt x="0" y="0"/>
                </a:lnTo>
                <a:close/>
              </a:path>
            </a:pathLst>
          </a:custGeom>
          <a:blipFill rotWithShape="1">
            <a:blip r:embed="rId3">
              <a:alphaModFix/>
            </a:blip>
            <a:stretch>
              <a:fillRect b="0" l="0" r="0" t="0"/>
            </a:stretch>
          </a:blipFill>
          <a:ln>
            <a:noFill/>
          </a:ln>
        </p:spPr>
      </p:sp>
      <p:sp>
        <p:nvSpPr>
          <p:cNvPr id="147" name="Google Shape;147;p8"/>
          <p:cNvSpPr txBox="1"/>
          <p:nvPr/>
        </p:nvSpPr>
        <p:spPr>
          <a:xfrm>
            <a:off x="2446138" y="746240"/>
            <a:ext cx="10547577" cy="1610541"/>
          </a:xfrm>
          <a:prstGeom prst="rect">
            <a:avLst/>
          </a:prstGeom>
          <a:noFill/>
          <a:ln>
            <a:noFill/>
          </a:ln>
        </p:spPr>
        <p:txBody>
          <a:bodyPr anchorCtr="0" anchor="t" bIns="0" lIns="0" spcFirstLastPara="1" rIns="0" wrap="square" tIns="0">
            <a:spAutoFit/>
          </a:bodyPr>
          <a:lstStyle/>
          <a:p>
            <a:pPr indent="0" lvl="0" marL="0" marR="0" rtl="0" algn="l">
              <a:lnSpc>
                <a:spcPct val="113005"/>
              </a:lnSpc>
              <a:spcBef>
                <a:spcPts val="0"/>
              </a:spcBef>
              <a:spcAft>
                <a:spcPts val="0"/>
              </a:spcAft>
              <a:buNone/>
            </a:pPr>
            <a:r>
              <a:rPr b="0" i="0" lang="en-US" sz="9734" u="none" cap="none" strike="noStrike">
                <a:solidFill>
                  <a:srgbClr val="FFFFFF"/>
                </a:solidFill>
                <a:latin typeface="Impact"/>
                <a:ea typeface="Impact"/>
                <a:cs typeface="Impact"/>
                <a:sym typeface="Impact"/>
              </a:rPr>
              <a:t>SCOPE</a:t>
            </a:r>
            <a:endParaRPr/>
          </a:p>
        </p:txBody>
      </p:sp>
      <p:sp>
        <p:nvSpPr>
          <p:cNvPr id="148" name="Google Shape;148;p8"/>
          <p:cNvSpPr txBox="1"/>
          <p:nvPr/>
        </p:nvSpPr>
        <p:spPr>
          <a:xfrm>
            <a:off x="2446138" y="2482310"/>
            <a:ext cx="13395600" cy="6087300"/>
          </a:xfrm>
          <a:prstGeom prst="rect">
            <a:avLst/>
          </a:prstGeom>
          <a:noFill/>
          <a:ln>
            <a:noFill/>
          </a:ln>
        </p:spPr>
        <p:txBody>
          <a:bodyPr anchorCtr="0" anchor="t" bIns="0" lIns="0" spcFirstLastPara="1" rIns="0" wrap="square" tIns="0">
            <a:spAutoFit/>
          </a:bodyPr>
          <a:lstStyle/>
          <a:p>
            <a:pPr indent="-454200" lvl="1" marL="908401" marR="0" rtl="0" algn="l">
              <a:lnSpc>
                <a:spcPct val="140004"/>
              </a:lnSpc>
              <a:spcBef>
                <a:spcPts val="0"/>
              </a:spcBef>
              <a:spcAft>
                <a:spcPts val="0"/>
              </a:spcAft>
              <a:buClr>
                <a:srgbClr val="FFFFFF"/>
              </a:buClr>
              <a:buSzPts val="4207"/>
              <a:buFont typeface="Arial"/>
              <a:buChar char="•"/>
            </a:pPr>
            <a:r>
              <a:rPr b="1" i="0" lang="en-US" sz="4207" u="none" cap="none" strike="noStrike">
                <a:solidFill>
                  <a:srgbClr val="FFFFFF"/>
                </a:solidFill>
                <a:latin typeface="Poppins"/>
                <a:ea typeface="Poppins"/>
                <a:cs typeface="Poppins"/>
                <a:sym typeface="Poppins"/>
              </a:rPr>
              <a:t>Player </a:t>
            </a:r>
            <a:endParaRPr/>
          </a:p>
          <a:p>
            <a:pPr indent="0" lvl="0" marL="0" marR="0" rtl="0" algn="l">
              <a:lnSpc>
                <a:spcPct val="140004"/>
              </a:lnSpc>
              <a:spcBef>
                <a:spcPts val="0"/>
              </a:spcBef>
              <a:spcAft>
                <a:spcPts val="0"/>
              </a:spcAft>
              <a:buNone/>
            </a:pPr>
            <a:r>
              <a:rPr b="0" i="0" lang="en-US" sz="4207" u="none" cap="none" strike="noStrike">
                <a:solidFill>
                  <a:srgbClr val="FFFFFF"/>
                </a:solidFill>
                <a:latin typeface="Poppins"/>
                <a:ea typeface="Poppins"/>
                <a:cs typeface="Poppins"/>
                <a:sym typeface="Poppins"/>
              </a:rPr>
              <a:t>Before starting the application, the player needs to log in their account by inputting their username then click the </a:t>
            </a:r>
            <a:r>
              <a:rPr lang="en-US" sz="4207">
                <a:solidFill>
                  <a:srgbClr val="FFFFFF"/>
                </a:solidFill>
                <a:latin typeface="Poppins"/>
                <a:ea typeface="Poppins"/>
                <a:cs typeface="Poppins"/>
                <a:sym typeface="Poppins"/>
              </a:rPr>
              <a:t>login</a:t>
            </a:r>
            <a:r>
              <a:rPr b="0" i="0" lang="en-US" sz="4207" u="none" cap="none" strike="noStrike">
                <a:solidFill>
                  <a:srgbClr val="FFFFFF"/>
                </a:solidFill>
                <a:latin typeface="Poppins"/>
                <a:ea typeface="Poppins"/>
                <a:cs typeface="Poppins"/>
                <a:sym typeface="Poppins"/>
              </a:rPr>
              <a:t> button. If the player does not have an account, they need to create a new account by clicking the signup button and provide a username. </a:t>
            </a:r>
            <a:endParaRPr/>
          </a:p>
        </p:txBody>
      </p:sp>
      <p:sp>
        <p:nvSpPr>
          <p:cNvPr id="149" name="Google Shape;149;p8"/>
          <p:cNvSpPr/>
          <p:nvPr/>
        </p:nvSpPr>
        <p:spPr>
          <a:xfrm rot="-8031138">
            <a:off x="15969362" y="6017931"/>
            <a:ext cx="4259304" cy="8050231"/>
          </a:xfrm>
          <a:custGeom>
            <a:rect b="b" l="l" r="r" t="t"/>
            <a:pathLst>
              <a:path extrusionOk="0" h="8050231" w="4259304">
                <a:moveTo>
                  <a:pt x="0" y="0"/>
                </a:moveTo>
                <a:lnTo>
                  <a:pt x="4259304" y="0"/>
                </a:lnTo>
                <a:lnTo>
                  <a:pt x="4259304" y="8050231"/>
                </a:lnTo>
                <a:lnTo>
                  <a:pt x="0" y="8050231"/>
                </a:lnTo>
                <a:lnTo>
                  <a:pt x="0" y="0"/>
                </a:lnTo>
                <a:close/>
              </a:path>
            </a:pathLst>
          </a:custGeom>
          <a:blipFill rotWithShape="1">
            <a:blip r:embed="rId3">
              <a:alphaModFix/>
            </a:blip>
            <a:stretch>
              <a:fillRect b="0" l="0" r="0" t="0"/>
            </a:stretch>
          </a:blipFill>
          <a:ln>
            <a:noFill/>
          </a:ln>
        </p:spPr>
      </p:sp>
      <p:sp>
        <p:nvSpPr>
          <p:cNvPr id="150" name="Google Shape;150;p8"/>
          <p:cNvSpPr/>
          <p:nvPr/>
        </p:nvSpPr>
        <p:spPr>
          <a:xfrm>
            <a:off x="-4057650" y="-1196503"/>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4">
              <a:alphaModFix amt="30000"/>
            </a:blip>
            <a:stretch>
              <a:fillRect b="0" l="0" r="0" t="0"/>
            </a:stretch>
          </a:blipFill>
          <a:ln>
            <a:noFill/>
          </a:ln>
        </p:spPr>
      </p:sp>
      <p:sp>
        <p:nvSpPr>
          <p:cNvPr id="151" name="Google Shape;151;p8"/>
          <p:cNvSpPr/>
          <p:nvPr/>
        </p:nvSpPr>
        <p:spPr>
          <a:xfrm>
            <a:off x="11037247" y="-3693869"/>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4">
              <a:alphaModFix amt="30000"/>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5" name="Shape 155"/>
        <p:cNvGrpSpPr/>
        <p:nvPr/>
      </p:nvGrpSpPr>
      <p:grpSpPr>
        <a:xfrm>
          <a:off x="0" y="0"/>
          <a:ext cx="0" cy="0"/>
          <a:chOff x="0" y="0"/>
          <a:chExt cx="0" cy="0"/>
        </a:xfrm>
      </p:grpSpPr>
      <p:sp>
        <p:nvSpPr>
          <p:cNvPr id="156" name="Google Shape;156;p9"/>
          <p:cNvSpPr/>
          <p:nvPr/>
        </p:nvSpPr>
        <p:spPr>
          <a:xfrm rot="-3235540">
            <a:off x="-1679975" y="6565522"/>
            <a:ext cx="4259304" cy="8050231"/>
          </a:xfrm>
          <a:custGeom>
            <a:rect b="b" l="l" r="r" t="t"/>
            <a:pathLst>
              <a:path extrusionOk="0" h="8050231" w="4259304">
                <a:moveTo>
                  <a:pt x="0" y="0"/>
                </a:moveTo>
                <a:lnTo>
                  <a:pt x="4259304" y="0"/>
                </a:lnTo>
                <a:lnTo>
                  <a:pt x="4259304" y="8050231"/>
                </a:lnTo>
                <a:lnTo>
                  <a:pt x="0" y="8050231"/>
                </a:lnTo>
                <a:lnTo>
                  <a:pt x="0" y="0"/>
                </a:lnTo>
                <a:close/>
              </a:path>
            </a:pathLst>
          </a:custGeom>
          <a:blipFill rotWithShape="1">
            <a:blip r:embed="rId3">
              <a:alphaModFix/>
            </a:blip>
            <a:stretch>
              <a:fillRect b="0" l="0" r="0" t="0"/>
            </a:stretch>
          </a:blipFill>
          <a:ln>
            <a:noFill/>
          </a:ln>
        </p:spPr>
      </p:sp>
      <p:sp>
        <p:nvSpPr>
          <p:cNvPr id="157" name="Google Shape;157;p9"/>
          <p:cNvSpPr txBox="1"/>
          <p:nvPr/>
        </p:nvSpPr>
        <p:spPr>
          <a:xfrm>
            <a:off x="2446138" y="746240"/>
            <a:ext cx="10547577" cy="1610541"/>
          </a:xfrm>
          <a:prstGeom prst="rect">
            <a:avLst/>
          </a:prstGeom>
          <a:noFill/>
          <a:ln>
            <a:noFill/>
          </a:ln>
        </p:spPr>
        <p:txBody>
          <a:bodyPr anchorCtr="0" anchor="t" bIns="0" lIns="0" spcFirstLastPara="1" rIns="0" wrap="square" tIns="0">
            <a:spAutoFit/>
          </a:bodyPr>
          <a:lstStyle/>
          <a:p>
            <a:pPr indent="0" lvl="0" marL="0" marR="0" rtl="0" algn="l">
              <a:lnSpc>
                <a:spcPct val="113005"/>
              </a:lnSpc>
              <a:spcBef>
                <a:spcPts val="0"/>
              </a:spcBef>
              <a:spcAft>
                <a:spcPts val="0"/>
              </a:spcAft>
              <a:buNone/>
            </a:pPr>
            <a:r>
              <a:rPr b="0" i="0" lang="en-US" sz="9734" u="none" cap="none" strike="noStrike">
                <a:solidFill>
                  <a:srgbClr val="FFFFFF"/>
                </a:solidFill>
                <a:latin typeface="Impact"/>
                <a:ea typeface="Impact"/>
                <a:cs typeface="Impact"/>
                <a:sym typeface="Impact"/>
              </a:rPr>
              <a:t>SCOPE</a:t>
            </a:r>
            <a:endParaRPr/>
          </a:p>
        </p:txBody>
      </p:sp>
      <p:sp>
        <p:nvSpPr>
          <p:cNvPr id="158" name="Google Shape;158;p9"/>
          <p:cNvSpPr txBox="1"/>
          <p:nvPr/>
        </p:nvSpPr>
        <p:spPr>
          <a:xfrm>
            <a:off x="2446138" y="2034083"/>
            <a:ext cx="14299888" cy="3474529"/>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1" i="0" lang="en-US" sz="4207" u="none" cap="none" strike="noStrike">
                <a:solidFill>
                  <a:srgbClr val="FFFFFF"/>
                </a:solidFill>
                <a:latin typeface="Poppins"/>
                <a:ea typeface="Poppins"/>
                <a:cs typeface="Poppins"/>
                <a:sym typeface="Poppins"/>
              </a:rPr>
              <a:t>Application Functions:</a:t>
            </a:r>
            <a:endParaRPr/>
          </a:p>
          <a:p>
            <a:pPr indent="-454200" lvl="1" marL="908401" marR="0" rtl="0" algn="l">
              <a:lnSpc>
                <a:spcPct val="140004"/>
              </a:lnSpc>
              <a:spcBef>
                <a:spcPts val="0"/>
              </a:spcBef>
              <a:spcAft>
                <a:spcPts val="0"/>
              </a:spcAft>
              <a:buClr>
                <a:srgbClr val="FFFFFF"/>
              </a:buClr>
              <a:buSzPts val="4207"/>
              <a:buFont typeface="Arial"/>
              <a:buChar char="•"/>
            </a:pPr>
            <a:r>
              <a:rPr b="1" i="0" lang="en-US" sz="4207" u="none" cap="none" strike="noStrike">
                <a:solidFill>
                  <a:srgbClr val="FFFFFF"/>
                </a:solidFill>
                <a:latin typeface="Poppins"/>
                <a:ea typeface="Poppins"/>
                <a:cs typeface="Poppins"/>
                <a:sym typeface="Poppins"/>
              </a:rPr>
              <a:t>    Tap</a:t>
            </a:r>
            <a:endParaRPr/>
          </a:p>
          <a:p>
            <a:pPr indent="0" lvl="0" marL="0" marR="0" rtl="0" algn="l">
              <a:lnSpc>
                <a:spcPct val="140000"/>
              </a:lnSpc>
              <a:spcBef>
                <a:spcPts val="0"/>
              </a:spcBef>
              <a:spcAft>
                <a:spcPts val="0"/>
              </a:spcAft>
              <a:buNone/>
            </a:pPr>
            <a:r>
              <a:rPr b="0" i="0" lang="en-US" sz="3500" u="none" cap="none" strike="noStrike">
                <a:solidFill>
                  <a:srgbClr val="FFFFFF"/>
                </a:solidFill>
                <a:latin typeface="Poppins"/>
                <a:ea typeface="Poppins"/>
                <a:cs typeface="Poppins"/>
                <a:sym typeface="Poppins"/>
              </a:rPr>
              <a:t>This control will be used to select and interact with buttons, menu items, and other interactive elements on the screen.</a:t>
            </a:r>
            <a:endParaRPr/>
          </a:p>
          <a:p>
            <a:pPr indent="0" lvl="0" marL="0" marR="0" rtl="0" algn="l">
              <a:lnSpc>
                <a:spcPct val="168285"/>
              </a:lnSpc>
              <a:spcBef>
                <a:spcPts val="0"/>
              </a:spcBef>
              <a:spcAft>
                <a:spcPts val="0"/>
              </a:spcAft>
              <a:buNone/>
            </a:pPr>
            <a:r>
              <a:t/>
            </a:r>
            <a:endParaRPr b="0" i="0" sz="3500" u="none" cap="none" strike="noStrike">
              <a:solidFill>
                <a:srgbClr val="FFFFFF"/>
              </a:solidFill>
              <a:latin typeface="Poppins"/>
              <a:ea typeface="Poppins"/>
              <a:cs typeface="Poppins"/>
              <a:sym typeface="Poppins"/>
            </a:endParaRPr>
          </a:p>
        </p:txBody>
      </p:sp>
      <p:sp>
        <p:nvSpPr>
          <p:cNvPr id="159" name="Google Shape;159;p9"/>
          <p:cNvSpPr/>
          <p:nvPr/>
        </p:nvSpPr>
        <p:spPr>
          <a:xfrm rot="-8031138">
            <a:off x="15969362" y="6017931"/>
            <a:ext cx="4259304" cy="8050231"/>
          </a:xfrm>
          <a:custGeom>
            <a:rect b="b" l="l" r="r" t="t"/>
            <a:pathLst>
              <a:path extrusionOk="0" h="8050231" w="4259304">
                <a:moveTo>
                  <a:pt x="0" y="0"/>
                </a:moveTo>
                <a:lnTo>
                  <a:pt x="4259304" y="0"/>
                </a:lnTo>
                <a:lnTo>
                  <a:pt x="4259304" y="8050231"/>
                </a:lnTo>
                <a:lnTo>
                  <a:pt x="0" y="8050231"/>
                </a:lnTo>
                <a:lnTo>
                  <a:pt x="0" y="0"/>
                </a:lnTo>
                <a:close/>
              </a:path>
            </a:pathLst>
          </a:custGeom>
          <a:blipFill rotWithShape="1">
            <a:blip r:embed="rId3">
              <a:alphaModFix/>
            </a:blip>
            <a:stretch>
              <a:fillRect b="0" l="0" r="0" t="0"/>
            </a:stretch>
          </a:blipFill>
          <a:ln>
            <a:noFill/>
          </a:ln>
        </p:spPr>
      </p:sp>
      <p:sp>
        <p:nvSpPr>
          <p:cNvPr id="160" name="Google Shape;160;p9"/>
          <p:cNvSpPr/>
          <p:nvPr/>
        </p:nvSpPr>
        <p:spPr>
          <a:xfrm>
            <a:off x="-4057650" y="-1196503"/>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4">
              <a:alphaModFix amt="30000"/>
            </a:blip>
            <a:stretch>
              <a:fillRect b="0" l="0" r="0" t="0"/>
            </a:stretch>
          </a:blipFill>
          <a:ln>
            <a:noFill/>
          </a:ln>
        </p:spPr>
      </p:sp>
      <p:sp>
        <p:nvSpPr>
          <p:cNvPr id="161" name="Google Shape;161;p9"/>
          <p:cNvSpPr/>
          <p:nvPr/>
        </p:nvSpPr>
        <p:spPr>
          <a:xfrm>
            <a:off x="11037247" y="-3693869"/>
            <a:ext cx="8115300" cy="8115300"/>
          </a:xfrm>
          <a:custGeom>
            <a:rect b="b" l="l" r="r" t="t"/>
            <a:pathLst>
              <a:path extrusionOk="0" h="8115300" w="8115300">
                <a:moveTo>
                  <a:pt x="0" y="0"/>
                </a:moveTo>
                <a:lnTo>
                  <a:pt x="8115300" y="0"/>
                </a:lnTo>
                <a:lnTo>
                  <a:pt x="8115300" y="8115300"/>
                </a:lnTo>
                <a:lnTo>
                  <a:pt x="0" y="8115300"/>
                </a:lnTo>
                <a:lnTo>
                  <a:pt x="0" y="0"/>
                </a:lnTo>
                <a:close/>
              </a:path>
            </a:pathLst>
          </a:custGeom>
          <a:blipFill rotWithShape="1">
            <a:blip r:embed="rId4">
              <a:alphaModFix amt="30000"/>
            </a:blip>
            <a:stretch>
              <a:fillRect b="0" l="0" r="0" t="0"/>
            </a:stretch>
          </a:blipFill>
          <a:ln>
            <a:noFill/>
          </a:ln>
        </p:spPr>
      </p:sp>
      <p:sp>
        <p:nvSpPr>
          <p:cNvPr id="162" name="Google Shape;162;p9"/>
          <p:cNvSpPr txBox="1"/>
          <p:nvPr/>
        </p:nvSpPr>
        <p:spPr>
          <a:xfrm>
            <a:off x="2446138" y="4892722"/>
            <a:ext cx="13395724" cy="2731579"/>
          </a:xfrm>
          <a:prstGeom prst="rect">
            <a:avLst/>
          </a:prstGeom>
          <a:noFill/>
          <a:ln>
            <a:noFill/>
          </a:ln>
        </p:spPr>
        <p:txBody>
          <a:bodyPr anchorCtr="0" anchor="t" bIns="0" lIns="0" spcFirstLastPara="1" rIns="0" wrap="square" tIns="0">
            <a:spAutoFit/>
          </a:bodyPr>
          <a:lstStyle/>
          <a:p>
            <a:pPr indent="-454200" lvl="1" marL="908401" marR="0" rtl="0" algn="l">
              <a:lnSpc>
                <a:spcPct val="140004"/>
              </a:lnSpc>
              <a:spcBef>
                <a:spcPts val="0"/>
              </a:spcBef>
              <a:spcAft>
                <a:spcPts val="0"/>
              </a:spcAft>
              <a:buClr>
                <a:srgbClr val="FFFFFF"/>
              </a:buClr>
              <a:buSzPts val="4207"/>
              <a:buFont typeface="Arial"/>
              <a:buChar char="•"/>
            </a:pPr>
            <a:r>
              <a:rPr b="1" i="0" lang="en-US" sz="4207" u="none" cap="none" strike="noStrike">
                <a:solidFill>
                  <a:srgbClr val="FFFFFF"/>
                </a:solidFill>
                <a:latin typeface="Poppins"/>
                <a:ea typeface="Poppins"/>
                <a:cs typeface="Poppins"/>
                <a:sym typeface="Poppins"/>
              </a:rPr>
              <a:t>    Drag and Drop</a:t>
            </a:r>
            <a:endParaRPr/>
          </a:p>
          <a:p>
            <a:pPr indent="0" lvl="0" marL="0" marR="0" rtl="0" algn="l">
              <a:lnSpc>
                <a:spcPct val="140000"/>
              </a:lnSpc>
              <a:spcBef>
                <a:spcPts val="0"/>
              </a:spcBef>
              <a:spcAft>
                <a:spcPts val="0"/>
              </a:spcAft>
              <a:buNone/>
            </a:pPr>
            <a:r>
              <a:rPr b="0" i="0" lang="en-US" sz="3500" u="none" cap="none" strike="noStrike">
                <a:solidFill>
                  <a:srgbClr val="FFFFFF"/>
                </a:solidFill>
                <a:latin typeface="Poppins"/>
                <a:ea typeface="Poppins"/>
                <a:cs typeface="Poppins"/>
                <a:sym typeface="Poppins"/>
              </a:rPr>
              <a:t>This control will be used for activities that require matching or sorting words to form proper sentence.</a:t>
            </a:r>
            <a:endParaRPr/>
          </a:p>
          <a:p>
            <a:pPr indent="0" lvl="0" marL="0" marR="0" rtl="0" algn="l">
              <a:lnSpc>
                <a:spcPct val="168285"/>
              </a:lnSpc>
              <a:spcBef>
                <a:spcPts val="0"/>
              </a:spcBef>
              <a:spcAft>
                <a:spcPts val="0"/>
              </a:spcAft>
              <a:buNone/>
            </a:pPr>
            <a:r>
              <a:t/>
            </a:r>
            <a:endParaRPr b="0" i="0" sz="3500" u="none" cap="none" strike="noStrike">
              <a:solidFill>
                <a:srgbClr val="FFFFFF"/>
              </a:solidFill>
              <a:latin typeface="Poppins"/>
              <a:ea typeface="Poppins"/>
              <a:cs typeface="Poppins"/>
              <a:sym typeface="Poppins"/>
            </a:endParaRPr>
          </a:p>
        </p:txBody>
      </p:sp>
      <p:sp>
        <p:nvSpPr>
          <p:cNvPr id="163" name="Google Shape;163;p9"/>
          <p:cNvSpPr txBox="1"/>
          <p:nvPr/>
        </p:nvSpPr>
        <p:spPr>
          <a:xfrm>
            <a:off x="2446138" y="7109346"/>
            <a:ext cx="13395724" cy="2731579"/>
          </a:xfrm>
          <a:prstGeom prst="rect">
            <a:avLst/>
          </a:prstGeom>
          <a:noFill/>
          <a:ln>
            <a:noFill/>
          </a:ln>
        </p:spPr>
        <p:txBody>
          <a:bodyPr anchorCtr="0" anchor="t" bIns="0" lIns="0" spcFirstLastPara="1" rIns="0" wrap="square" tIns="0">
            <a:spAutoFit/>
          </a:bodyPr>
          <a:lstStyle/>
          <a:p>
            <a:pPr indent="-454200" lvl="1" marL="908401" marR="0" rtl="0" algn="l">
              <a:lnSpc>
                <a:spcPct val="140004"/>
              </a:lnSpc>
              <a:spcBef>
                <a:spcPts val="0"/>
              </a:spcBef>
              <a:spcAft>
                <a:spcPts val="0"/>
              </a:spcAft>
              <a:buClr>
                <a:srgbClr val="FFFFFF"/>
              </a:buClr>
              <a:buSzPts val="4207"/>
              <a:buFont typeface="Arial"/>
              <a:buChar char="•"/>
            </a:pPr>
            <a:r>
              <a:rPr b="1" i="0" lang="en-US" sz="4207" u="none" cap="none" strike="noStrike">
                <a:solidFill>
                  <a:srgbClr val="FFFFFF"/>
                </a:solidFill>
                <a:latin typeface="Poppins"/>
                <a:ea typeface="Poppins"/>
                <a:cs typeface="Poppins"/>
                <a:sym typeface="Poppins"/>
              </a:rPr>
              <a:t>    Tap and Hold </a:t>
            </a:r>
            <a:endParaRPr/>
          </a:p>
          <a:p>
            <a:pPr indent="0" lvl="0" marL="0" marR="0" rtl="0" algn="l">
              <a:lnSpc>
                <a:spcPct val="140000"/>
              </a:lnSpc>
              <a:spcBef>
                <a:spcPts val="0"/>
              </a:spcBef>
              <a:spcAft>
                <a:spcPts val="0"/>
              </a:spcAft>
              <a:buNone/>
            </a:pPr>
            <a:r>
              <a:rPr b="0" i="0" lang="en-US" sz="3500" u="none" cap="none" strike="noStrike">
                <a:solidFill>
                  <a:srgbClr val="FFFFFF"/>
                </a:solidFill>
                <a:latin typeface="Poppins"/>
                <a:ea typeface="Poppins"/>
                <a:cs typeface="Poppins"/>
                <a:sym typeface="Poppins"/>
              </a:rPr>
              <a:t>This control will be used for activities that require attaching and connecting words to form proper sentence.</a:t>
            </a:r>
            <a:endParaRPr/>
          </a:p>
          <a:p>
            <a:pPr indent="0" lvl="0" marL="0" marR="0" rtl="0" algn="l">
              <a:lnSpc>
                <a:spcPct val="168285"/>
              </a:lnSpc>
              <a:spcBef>
                <a:spcPts val="0"/>
              </a:spcBef>
              <a:spcAft>
                <a:spcPts val="0"/>
              </a:spcAft>
              <a:buNone/>
            </a:pPr>
            <a:r>
              <a:t/>
            </a:r>
            <a:endParaRPr b="0" i="0" sz="3500" u="none" cap="none" strike="noStrike">
              <a:solidFill>
                <a:srgbClr val="FFFFFF"/>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