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66" r:id="rId5"/>
    <p:sldId id="261" r:id="rId6"/>
    <p:sldId id="26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9D1033-C3C7-FF20-8B2C-B0626F91A1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3B34976-E582-85BB-C81D-1B7B2C4835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40E9FA-5277-423B-B7FA-34E58976128C}" type="datetimeFigureOut">
              <a:rPr lang="en-IN" smtClean="0"/>
              <a:t>14-03-2024</a:t>
            </a:fld>
            <a:endParaRPr lang="en-IN"/>
          </a:p>
        </p:txBody>
      </p:sp>
      <p:sp>
        <p:nvSpPr>
          <p:cNvPr id="4" name="Footer Placeholder 3">
            <a:extLst>
              <a:ext uri="{FF2B5EF4-FFF2-40B4-BE49-F238E27FC236}">
                <a16:creationId xmlns:a16="http://schemas.microsoft.com/office/drawing/2014/main" id="{DDA3196E-A767-4DBE-73F2-F9E0AF3E9D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TECHNOSHIFT-24</a:t>
            </a:r>
          </a:p>
        </p:txBody>
      </p:sp>
      <p:sp>
        <p:nvSpPr>
          <p:cNvPr id="5" name="Slide Number Placeholder 4">
            <a:extLst>
              <a:ext uri="{FF2B5EF4-FFF2-40B4-BE49-F238E27FC236}">
                <a16:creationId xmlns:a16="http://schemas.microsoft.com/office/drawing/2014/main" id="{0403E8FE-9B26-9A47-81D4-4AAD514CD2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D0090-06E9-464E-8D9A-98B03AEC0AB1}" type="slidenum">
              <a:rPr lang="en-IN" smtClean="0"/>
              <a:t>‹#›</a:t>
            </a:fld>
            <a:endParaRPr lang="en-IN"/>
          </a:p>
        </p:txBody>
      </p:sp>
    </p:spTree>
    <p:extLst>
      <p:ext uri="{BB962C8B-B14F-4D97-AF65-F5344CB8AC3E}">
        <p14:creationId xmlns:p14="http://schemas.microsoft.com/office/powerpoint/2010/main" val="125737800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0C063-0A32-4359-847C-BF5209965FDA}"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TECHNOSHIFT-24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6A1AE-4416-4645-B127-93528811F0A2}" type="slidenum">
              <a:rPr lang="en-IN" smtClean="0"/>
              <a:t>‹#›</a:t>
            </a:fld>
            <a:endParaRPr lang="en-IN"/>
          </a:p>
        </p:txBody>
      </p:sp>
    </p:spTree>
    <p:extLst>
      <p:ext uri="{BB962C8B-B14F-4D97-AF65-F5344CB8AC3E}">
        <p14:creationId xmlns:p14="http://schemas.microsoft.com/office/powerpoint/2010/main" val="245796035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4EFB-887E-F362-68B1-59B75F6D9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544F99-6B00-2113-FC4A-428866A04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554A9-4452-D7C1-A6E8-57DAA5A61600}"/>
              </a:ext>
            </a:extLst>
          </p:cNvPr>
          <p:cNvSpPr>
            <a:spLocks noGrp="1"/>
          </p:cNvSpPr>
          <p:nvPr>
            <p:ph type="dt" sz="half" idx="10"/>
          </p:nvPr>
        </p:nvSpPr>
        <p:spPr/>
        <p:txBody>
          <a:bodyPr/>
          <a:lstStyle/>
          <a:p>
            <a:fld id="{3DCEA484-1236-41FB-A468-DCE4815B11CB}" type="datetime8">
              <a:rPr lang="en-IN" smtClean="0"/>
              <a:t>14-03-2024 10:16</a:t>
            </a:fld>
            <a:endParaRPr lang="en-IN"/>
          </a:p>
        </p:txBody>
      </p:sp>
      <p:sp>
        <p:nvSpPr>
          <p:cNvPr id="5" name="Footer Placeholder 4">
            <a:extLst>
              <a:ext uri="{FF2B5EF4-FFF2-40B4-BE49-F238E27FC236}">
                <a16:creationId xmlns:a16="http://schemas.microsoft.com/office/drawing/2014/main" id="{081559FD-BBFF-9B12-D781-82D7A6D7072D}"/>
              </a:ext>
            </a:extLst>
          </p:cNvPr>
          <p:cNvSpPr>
            <a:spLocks noGrp="1"/>
          </p:cNvSpPr>
          <p:nvPr>
            <p:ph type="ftr" sz="quarter" idx="11"/>
          </p:nvPr>
        </p:nvSpPr>
        <p:spPr/>
        <p:txBody>
          <a:bodyPr/>
          <a:lstStyle/>
          <a:p>
            <a:r>
              <a:rPr lang="en-IN"/>
              <a:t>TECHNOSHIFT-24</a:t>
            </a:r>
          </a:p>
        </p:txBody>
      </p:sp>
      <p:sp>
        <p:nvSpPr>
          <p:cNvPr id="6" name="Slide Number Placeholder 5">
            <a:extLst>
              <a:ext uri="{FF2B5EF4-FFF2-40B4-BE49-F238E27FC236}">
                <a16:creationId xmlns:a16="http://schemas.microsoft.com/office/drawing/2014/main" id="{34AE0205-4EA4-32EB-37FF-27D224EDE3C8}"/>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23733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4A65-A82D-45A7-C67A-BD384C2AB2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BF0B5-A093-125A-6AAC-2DBC62709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5D703-2E18-8E75-9C95-135861F04C6B}"/>
              </a:ext>
            </a:extLst>
          </p:cNvPr>
          <p:cNvSpPr>
            <a:spLocks noGrp="1"/>
          </p:cNvSpPr>
          <p:nvPr>
            <p:ph type="dt" sz="half" idx="10"/>
          </p:nvPr>
        </p:nvSpPr>
        <p:spPr/>
        <p:txBody>
          <a:bodyPr/>
          <a:lstStyle/>
          <a:p>
            <a:fld id="{FF9DD7C7-066A-4FAC-AE3C-A415C3FECA6C}" type="datetime8">
              <a:rPr lang="en-IN" smtClean="0"/>
              <a:t>14-03-2024 10:16</a:t>
            </a:fld>
            <a:endParaRPr lang="en-IN"/>
          </a:p>
        </p:txBody>
      </p:sp>
      <p:sp>
        <p:nvSpPr>
          <p:cNvPr id="5" name="Footer Placeholder 4">
            <a:extLst>
              <a:ext uri="{FF2B5EF4-FFF2-40B4-BE49-F238E27FC236}">
                <a16:creationId xmlns:a16="http://schemas.microsoft.com/office/drawing/2014/main" id="{19035065-11D9-D920-EE2B-B101E4E9787D}"/>
              </a:ext>
            </a:extLst>
          </p:cNvPr>
          <p:cNvSpPr>
            <a:spLocks noGrp="1"/>
          </p:cNvSpPr>
          <p:nvPr>
            <p:ph type="ftr" sz="quarter" idx="11"/>
          </p:nvPr>
        </p:nvSpPr>
        <p:spPr/>
        <p:txBody>
          <a:bodyPr/>
          <a:lstStyle/>
          <a:p>
            <a:r>
              <a:rPr lang="en-IN"/>
              <a:t>TECHNOSHIFT-24</a:t>
            </a:r>
          </a:p>
        </p:txBody>
      </p:sp>
      <p:sp>
        <p:nvSpPr>
          <p:cNvPr id="6" name="Slide Number Placeholder 5">
            <a:extLst>
              <a:ext uri="{FF2B5EF4-FFF2-40B4-BE49-F238E27FC236}">
                <a16:creationId xmlns:a16="http://schemas.microsoft.com/office/drawing/2014/main" id="{C8FE6D01-5EE3-606D-7D26-4B20DA182031}"/>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79062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52C00-C8C7-0862-B09F-306BF3D5D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4ED3C-E94B-48AC-80BE-F07C9AECE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054EF-6637-67EF-ADCE-4A56C263E848}"/>
              </a:ext>
            </a:extLst>
          </p:cNvPr>
          <p:cNvSpPr>
            <a:spLocks noGrp="1"/>
          </p:cNvSpPr>
          <p:nvPr>
            <p:ph type="dt" sz="half" idx="10"/>
          </p:nvPr>
        </p:nvSpPr>
        <p:spPr/>
        <p:txBody>
          <a:bodyPr/>
          <a:lstStyle/>
          <a:p>
            <a:fld id="{4B9BEC56-EF8E-43FC-8745-0B1B39664FA4}" type="datetime8">
              <a:rPr lang="en-IN" smtClean="0"/>
              <a:t>14-03-2024 10:16</a:t>
            </a:fld>
            <a:endParaRPr lang="en-IN"/>
          </a:p>
        </p:txBody>
      </p:sp>
      <p:sp>
        <p:nvSpPr>
          <p:cNvPr id="5" name="Footer Placeholder 4">
            <a:extLst>
              <a:ext uri="{FF2B5EF4-FFF2-40B4-BE49-F238E27FC236}">
                <a16:creationId xmlns:a16="http://schemas.microsoft.com/office/drawing/2014/main" id="{C8635C3A-A53B-494C-5A97-E6FDB4CED467}"/>
              </a:ext>
            </a:extLst>
          </p:cNvPr>
          <p:cNvSpPr>
            <a:spLocks noGrp="1"/>
          </p:cNvSpPr>
          <p:nvPr>
            <p:ph type="ftr" sz="quarter" idx="11"/>
          </p:nvPr>
        </p:nvSpPr>
        <p:spPr/>
        <p:txBody>
          <a:bodyPr/>
          <a:lstStyle/>
          <a:p>
            <a:r>
              <a:rPr lang="en-IN"/>
              <a:t>TECHNOSHIFT-24</a:t>
            </a:r>
          </a:p>
        </p:txBody>
      </p:sp>
      <p:sp>
        <p:nvSpPr>
          <p:cNvPr id="6" name="Slide Number Placeholder 5">
            <a:extLst>
              <a:ext uri="{FF2B5EF4-FFF2-40B4-BE49-F238E27FC236}">
                <a16:creationId xmlns:a16="http://schemas.microsoft.com/office/drawing/2014/main" id="{97E2D71A-28B2-9C4F-AE47-792CF0902424}"/>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65019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009C-7B7F-832F-4E85-77BF0E6B5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12E94-6752-406A-A9F9-A8463AD251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152F3-F9B7-4362-A596-91DD1E2BF18C}"/>
              </a:ext>
            </a:extLst>
          </p:cNvPr>
          <p:cNvSpPr>
            <a:spLocks noGrp="1"/>
          </p:cNvSpPr>
          <p:nvPr>
            <p:ph type="dt" sz="half" idx="10"/>
          </p:nvPr>
        </p:nvSpPr>
        <p:spPr/>
        <p:txBody>
          <a:bodyPr/>
          <a:lstStyle/>
          <a:p>
            <a:fld id="{886733A8-9D36-4CC7-9B07-4DA8C1E87CD4}" type="datetime8">
              <a:rPr lang="en-IN" smtClean="0"/>
              <a:t>14-03-2024 10:16</a:t>
            </a:fld>
            <a:endParaRPr lang="en-IN"/>
          </a:p>
        </p:txBody>
      </p:sp>
      <p:sp>
        <p:nvSpPr>
          <p:cNvPr id="5" name="Footer Placeholder 4">
            <a:extLst>
              <a:ext uri="{FF2B5EF4-FFF2-40B4-BE49-F238E27FC236}">
                <a16:creationId xmlns:a16="http://schemas.microsoft.com/office/drawing/2014/main" id="{42AEA578-A18B-F8C8-13B3-1AEA3ECC517D}"/>
              </a:ext>
            </a:extLst>
          </p:cNvPr>
          <p:cNvSpPr>
            <a:spLocks noGrp="1"/>
          </p:cNvSpPr>
          <p:nvPr>
            <p:ph type="ftr" sz="quarter" idx="11"/>
          </p:nvPr>
        </p:nvSpPr>
        <p:spPr/>
        <p:txBody>
          <a:bodyPr/>
          <a:lstStyle/>
          <a:p>
            <a:r>
              <a:rPr lang="en-IN"/>
              <a:t>TECHNOSHIFT-24</a:t>
            </a:r>
          </a:p>
        </p:txBody>
      </p:sp>
      <p:sp>
        <p:nvSpPr>
          <p:cNvPr id="6" name="Slide Number Placeholder 5">
            <a:extLst>
              <a:ext uri="{FF2B5EF4-FFF2-40B4-BE49-F238E27FC236}">
                <a16:creationId xmlns:a16="http://schemas.microsoft.com/office/drawing/2014/main" id="{1CD8BA15-2B08-E9AF-2673-D02D51D7ACDB}"/>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99042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BF00-F454-1C7A-443F-92DF7FA65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E621B4-5E1B-D7ED-72A4-3CE198E81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A0191-D02F-13BA-B934-FC9C619CBE9A}"/>
              </a:ext>
            </a:extLst>
          </p:cNvPr>
          <p:cNvSpPr>
            <a:spLocks noGrp="1"/>
          </p:cNvSpPr>
          <p:nvPr>
            <p:ph type="dt" sz="half" idx="10"/>
          </p:nvPr>
        </p:nvSpPr>
        <p:spPr/>
        <p:txBody>
          <a:bodyPr/>
          <a:lstStyle/>
          <a:p>
            <a:fld id="{54D99FE4-9F17-43C1-93D8-3CECD6D77F4E}" type="datetime8">
              <a:rPr lang="en-IN" smtClean="0"/>
              <a:t>14-03-2024 10:16</a:t>
            </a:fld>
            <a:endParaRPr lang="en-IN"/>
          </a:p>
        </p:txBody>
      </p:sp>
      <p:sp>
        <p:nvSpPr>
          <p:cNvPr id="5" name="Footer Placeholder 4">
            <a:extLst>
              <a:ext uri="{FF2B5EF4-FFF2-40B4-BE49-F238E27FC236}">
                <a16:creationId xmlns:a16="http://schemas.microsoft.com/office/drawing/2014/main" id="{FD5D9512-385A-77DF-776F-5988FEFF013E}"/>
              </a:ext>
            </a:extLst>
          </p:cNvPr>
          <p:cNvSpPr>
            <a:spLocks noGrp="1"/>
          </p:cNvSpPr>
          <p:nvPr>
            <p:ph type="ftr" sz="quarter" idx="11"/>
          </p:nvPr>
        </p:nvSpPr>
        <p:spPr/>
        <p:txBody>
          <a:bodyPr/>
          <a:lstStyle/>
          <a:p>
            <a:r>
              <a:rPr lang="en-IN"/>
              <a:t>TECHNOSHIFT-24</a:t>
            </a:r>
          </a:p>
        </p:txBody>
      </p:sp>
      <p:sp>
        <p:nvSpPr>
          <p:cNvPr id="6" name="Slide Number Placeholder 5">
            <a:extLst>
              <a:ext uri="{FF2B5EF4-FFF2-40B4-BE49-F238E27FC236}">
                <a16:creationId xmlns:a16="http://schemas.microsoft.com/office/drawing/2014/main" id="{D50AE72A-D46D-D829-BDCF-A2EF1AC2959B}"/>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262257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C009-BD4B-5329-FEE4-F04AD2F179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6C2D23-FDA4-95AC-BCEE-15B1563F59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1F57C3-33B2-F69D-CC30-18D8985B1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0C148A-448E-E880-15C4-388F3E9B0C5A}"/>
              </a:ext>
            </a:extLst>
          </p:cNvPr>
          <p:cNvSpPr>
            <a:spLocks noGrp="1"/>
          </p:cNvSpPr>
          <p:nvPr>
            <p:ph type="dt" sz="half" idx="10"/>
          </p:nvPr>
        </p:nvSpPr>
        <p:spPr/>
        <p:txBody>
          <a:bodyPr/>
          <a:lstStyle/>
          <a:p>
            <a:fld id="{3F21CE47-4BAD-45FB-B57C-4039DFA59953}" type="datetime8">
              <a:rPr lang="en-IN" smtClean="0"/>
              <a:t>14-03-2024 10:16</a:t>
            </a:fld>
            <a:endParaRPr lang="en-IN"/>
          </a:p>
        </p:txBody>
      </p:sp>
      <p:sp>
        <p:nvSpPr>
          <p:cNvPr id="6" name="Footer Placeholder 5">
            <a:extLst>
              <a:ext uri="{FF2B5EF4-FFF2-40B4-BE49-F238E27FC236}">
                <a16:creationId xmlns:a16="http://schemas.microsoft.com/office/drawing/2014/main" id="{792D5A58-6F32-3E59-76F3-AF09E9EF6D5C}"/>
              </a:ext>
            </a:extLst>
          </p:cNvPr>
          <p:cNvSpPr>
            <a:spLocks noGrp="1"/>
          </p:cNvSpPr>
          <p:nvPr>
            <p:ph type="ftr" sz="quarter" idx="11"/>
          </p:nvPr>
        </p:nvSpPr>
        <p:spPr/>
        <p:txBody>
          <a:bodyPr/>
          <a:lstStyle/>
          <a:p>
            <a:r>
              <a:rPr lang="en-IN"/>
              <a:t>TECHNOSHIFT-24</a:t>
            </a:r>
          </a:p>
        </p:txBody>
      </p:sp>
      <p:sp>
        <p:nvSpPr>
          <p:cNvPr id="7" name="Slide Number Placeholder 6">
            <a:extLst>
              <a:ext uri="{FF2B5EF4-FFF2-40B4-BE49-F238E27FC236}">
                <a16:creationId xmlns:a16="http://schemas.microsoft.com/office/drawing/2014/main" id="{33C6CADE-857F-0D0D-9EC0-5F9B96BEDAAA}"/>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21024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2017-D1AF-0B99-854C-194E1A4394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04E79-2730-D5D8-096C-8BBB66A9C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287A5-3F19-E1F5-989B-C35D223A4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FA7635-02BD-A2EB-9439-F48BB2C05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ABC63-BF85-0983-E1A2-BCC99F81C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FA0141-66F2-AFC6-D8C5-45245C5C2192}"/>
              </a:ext>
            </a:extLst>
          </p:cNvPr>
          <p:cNvSpPr>
            <a:spLocks noGrp="1"/>
          </p:cNvSpPr>
          <p:nvPr>
            <p:ph type="dt" sz="half" idx="10"/>
          </p:nvPr>
        </p:nvSpPr>
        <p:spPr/>
        <p:txBody>
          <a:bodyPr/>
          <a:lstStyle/>
          <a:p>
            <a:fld id="{1FC621EE-7839-45F5-934C-A707F54810BA}" type="datetime8">
              <a:rPr lang="en-IN" smtClean="0"/>
              <a:t>14-03-2024 10:16</a:t>
            </a:fld>
            <a:endParaRPr lang="en-IN"/>
          </a:p>
        </p:txBody>
      </p:sp>
      <p:sp>
        <p:nvSpPr>
          <p:cNvPr id="8" name="Footer Placeholder 7">
            <a:extLst>
              <a:ext uri="{FF2B5EF4-FFF2-40B4-BE49-F238E27FC236}">
                <a16:creationId xmlns:a16="http://schemas.microsoft.com/office/drawing/2014/main" id="{43F14639-809F-4CBC-3887-D5EC2EA473E9}"/>
              </a:ext>
            </a:extLst>
          </p:cNvPr>
          <p:cNvSpPr>
            <a:spLocks noGrp="1"/>
          </p:cNvSpPr>
          <p:nvPr>
            <p:ph type="ftr" sz="quarter" idx="11"/>
          </p:nvPr>
        </p:nvSpPr>
        <p:spPr/>
        <p:txBody>
          <a:bodyPr/>
          <a:lstStyle/>
          <a:p>
            <a:r>
              <a:rPr lang="en-IN"/>
              <a:t>TECHNOSHIFT-24</a:t>
            </a:r>
          </a:p>
        </p:txBody>
      </p:sp>
      <p:sp>
        <p:nvSpPr>
          <p:cNvPr id="9" name="Slide Number Placeholder 8">
            <a:extLst>
              <a:ext uri="{FF2B5EF4-FFF2-40B4-BE49-F238E27FC236}">
                <a16:creationId xmlns:a16="http://schemas.microsoft.com/office/drawing/2014/main" id="{136CBDCB-0969-DB93-A8A3-90E519B8BD90}"/>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386632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119E-5FEA-A54F-D026-5BE07136F4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D85D45-5E22-7C7F-C2A5-16F399D9A622}"/>
              </a:ext>
            </a:extLst>
          </p:cNvPr>
          <p:cNvSpPr>
            <a:spLocks noGrp="1"/>
          </p:cNvSpPr>
          <p:nvPr>
            <p:ph type="dt" sz="half" idx="10"/>
          </p:nvPr>
        </p:nvSpPr>
        <p:spPr/>
        <p:txBody>
          <a:bodyPr/>
          <a:lstStyle/>
          <a:p>
            <a:fld id="{288764A9-1BD2-4862-B65F-40FAE1C58132}" type="datetime8">
              <a:rPr lang="en-IN" smtClean="0"/>
              <a:t>14-03-2024 10:16</a:t>
            </a:fld>
            <a:endParaRPr lang="en-IN"/>
          </a:p>
        </p:txBody>
      </p:sp>
      <p:sp>
        <p:nvSpPr>
          <p:cNvPr id="4" name="Footer Placeholder 3">
            <a:extLst>
              <a:ext uri="{FF2B5EF4-FFF2-40B4-BE49-F238E27FC236}">
                <a16:creationId xmlns:a16="http://schemas.microsoft.com/office/drawing/2014/main" id="{D7ACF7C2-3182-A183-BDC4-49FA84C91B8C}"/>
              </a:ext>
            </a:extLst>
          </p:cNvPr>
          <p:cNvSpPr>
            <a:spLocks noGrp="1"/>
          </p:cNvSpPr>
          <p:nvPr>
            <p:ph type="ftr" sz="quarter" idx="11"/>
          </p:nvPr>
        </p:nvSpPr>
        <p:spPr/>
        <p:txBody>
          <a:bodyPr/>
          <a:lstStyle/>
          <a:p>
            <a:r>
              <a:rPr lang="en-IN"/>
              <a:t>TECHNOSHIFT-24</a:t>
            </a:r>
          </a:p>
        </p:txBody>
      </p:sp>
      <p:sp>
        <p:nvSpPr>
          <p:cNvPr id="5" name="Slide Number Placeholder 4">
            <a:extLst>
              <a:ext uri="{FF2B5EF4-FFF2-40B4-BE49-F238E27FC236}">
                <a16:creationId xmlns:a16="http://schemas.microsoft.com/office/drawing/2014/main" id="{B52B9369-DEF1-A4CE-0FD2-4D0EFB9CB013}"/>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394355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8BD64-0236-181E-BB23-AAD55D457FB7}"/>
              </a:ext>
            </a:extLst>
          </p:cNvPr>
          <p:cNvSpPr>
            <a:spLocks noGrp="1"/>
          </p:cNvSpPr>
          <p:nvPr>
            <p:ph type="dt" sz="half" idx="10"/>
          </p:nvPr>
        </p:nvSpPr>
        <p:spPr/>
        <p:txBody>
          <a:bodyPr/>
          <a:lstStyle/>
          <a:p>
            <a:fld id="{38580BC1-E602-40A7-9DE3-047507C65FD8}" type="datetime8">
              <a:rPr lang="en-IN" smtClean="0"/>
              <a:t>14-03-2024 10:16</a:t>
            </a:fld>
            <a:endParaRPr lang="en-IN"/>
          </a:p>
        </p:txBody>
      </p:sp>
      <p:sp>
        <p:nvSpPr>
          <p:cNvPr id="3" name="Footer Placeholder 2">
            <a:extLst>
              <a:ext uri="{FF2B5EF4-FFF2-40B4-BE49-F238E27FC236}">
                <a16:creationId xmlns:a16="http://schemas.microsoft.com/office/drawing/2014/main" id="{4B284A1D-1909-34C1-79CD-E4290842CD3A}"/>
              </a:ext>
            </a:extLst>
          </p:cNvPr>
          <p:cNvSpPr>
            <a:spLocks noGrp="1"/>
          </p:cNvSpPr>
          <p:nvPr>
            <p:ph type="ftr" sz="quarter" idx="11"/>
          </p:nvPr>
        </p:nvSpPr>
        <p:spPr>
          <a:effectLst>
            <a:outerShdw blurRad="50800" dist="50800" dir="5400000" sx="200000" sy="200000" algn="ctr" rotWithShape="0">
              <a:srgbClr val="000000"/>
            </a:outerShdw>
          </a:effectLst>
        </p:spPr>
        <p:txBody>
          <a:bodyPr/>
          <a:lstStyle>
            <a:lvl1pPr>
              <a:defRPr b="1"/>
            </a:lvl1pPr>
          </a:lstStyle>
          <a:p>
            <a:r>
              <a:rPr lang="en-IN" dirty="0"/>
              <a:t>TECHNOSHIFT-24</a:t>
            </a:r>
          </a:p>
        </p:txBody>
      </p:sp>
      <p:sp>
        <p:nvSpPr>
          <p:cNvPr id="4" name="Slide Number Placeholder 3">
            <a:extLst>
              <a:ext uri="{FF2B5EF4-FFF2-40B4-BE49-F238E27FC236}">
                <a16:creationId xmlns:a16="http://schemas.microsoft.com/office/drawing/2014/main" id="{B48C8763-FA21-5D81-0EC3-73691C4C5E66}"/>
              </a:ext>
            </a:extLst>
          </p:cNvPr>
          <p:cNvSpPr>
            <a:spLocks noGrp="1"/>
          </p:cNvSpPr>
          <p:nvPr>
            <p:ph type="sldNum" sz="quarter" idx="12"/>
          </p:nvPr>
        </p:nvSpPr>
        <p:spPr/>
        <p:txBody>
          <a:bodyPr/>
          <a:lstStyle/>
          <a:p>
            <a:r>
              <a:rPr lang="en-IN" dirty="0"/>
              <a:t>Team ID:TS28</a:t>
            </a:r>
          </a:p>
        </p:txBody>
      </p:sp>
      <p:pic>
        <p:nvPicPr>
          <p:cNvPr id="5" name="Picture 4">
            <a:extLst>
              <a:ext uri="{FF2B5EF4-FFF2-40B4-BE49-F238E27FC236}">
                <a16:creationId xmlns:a16="http://schemas.microsoft.com/office/drawing/2014/main" id="{2C7CF3AE-8B06-1B47-9BB0-BF804E2F10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316" y="229427"/>
            <a:ext cx="1287768" cy="1287768"/>
          </a:xfrm>
          <a:prstGeom prst="rect">
            <a:avLst/>
          </a:prstGeom>
          <a:effectLst>
            <a:outerShdw blurRad="50800" dist="50800" dir="5400000" algn="ctr" rotWithShape="0">
              <a:srgbClr val="000000">
                <a:alpha val="69000"/>
              </a:srgbClr>
            </a:outerShdw>
          </a:effectLst>
        </p:spPr>
      </p:pic>
    </p:spTree>
    <p:extLst>
      <p:ext uri="{BB962C8B-B14F-4D97-AF65-F5344CB8AC3E}">
        <p14:creationId xmlns:p14="http://schemas.microsoft.com/office/powerpoint/2010/main" val="29525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D85-DCAC-3B45-2DFC-3A4040303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5071DA-7E5F-B9FD-27A3-C763BAC4B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51DDF5-3A0F-089E-C9BE-BE0FD0412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82E3E-A348-D0B9-D576-3A57972BB30C}"/>
              </a:ext>
            </a:extLst>
          </p:cNvPr>
          <p:cNvSpPr>
            <a:spLocks noGrp="1"/>
          </p:cNvSpPr>
          <p:nvPr>
            <p:ph type="dt" sz="half" idx="10"/>
          </p:nvPr>
        </p:nvSpPr>
        <p:spPr/>
        <p:txBody>
          <a:bodyPr/>
          <a:lstStyle/>
          <a:p>
            <a:fld id="{BCA3BB6D-F034-4DE9-8660-D058A73CAF8E}" type="datetime8">
              <a:rPr lang="en-IN" smtClean="0"/>
              <a:t>14-03-2024 10:16</a:t>
            </a:fld>
            <a:endParaRPr lang="en-IN"/>
          </a:p>
        </p:txBody>
      </p:sp>
      <p:sp>
        <p:nvSpPr>
          <p:cNvPr id="6" name="Footer Placeholder 5">
            <a:extLst>
              <a:ext uri="{FF2B5EF4-FFF2-40B4-BE49-F238E27FC236}">
                <a16:creationId xmlns:a16="http://schemas.microsoft.com/office/drawing/2014/main" id="{E228DB93-5D30-056E-4195-580B7A7A023A}"/>
              </a:ext>
            </a:extLst>
          </p:cNvPr>
          <p:cNvSpPr>
            <a:spLocks noGrp="1"/>
          </p:cNvSpPr>
          <p:nvPr>
            <p:ph type="ftr" sz="quarter" idx="11"/>
          </p:nvPr>
        </p:nvSpPr>
        <p:spPr/>
        <p:txBody>
          <a:bodyPr/>
          <a:lstStyle/>
          <a:p>
            <a:r>
              <a:rPr lang="en-IN"/>
              <a:t>TECHNOSHIFT-24</a:t>
            </a:r>
          </a:p>
        </p:txBody>
      </p:sp>
      <p:sp>
        <p:nvSpPr>
          <p:cNvPr id="7" name="Slide Number Placeholder 6">
            <a:extLst>
              <a:ext uri="{FF2B5EF4-FFF2-40B4-BE49-F238E27FC236}">
                <a16:creationId xmlns:a16="http://schemas.microsoft.com/office/drawing/2014/main" id="{FFE60022-E57B-C860-5576-52631D3A503B}"/>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85787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2E59-33B5-5979-AD03-F8950516F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31E17A-D013-1D07-42F4-F7A3C9FF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959B4F-47F9-030B-5E8B-9829E0E04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3A7F7-18CB-41D7-362B-557BAAA671EF}"/>
              </a:ext>
            </a:extLst>
          </p:cNvPr>
          <p:cNvSpPr>
            <a:spLocks noGrp="1"/>
          </p:cNvSpPr>
          <p:nvPr>
            <p:ph type="dt" sz="half" idx="10"/>
          </p:nvPr>
        </p:nvSpPr>
        <p:spPr/>
        <p:txBody>
          <a:bodyPr/>
          <a:lstStyle/>
          <a:p>
            <a:fld id="{8F594B13-3208-4370-BBBE-46090A002DF5}" type="datetime8">
              <a:rPr lang="en-IN" smtClean="0"/>
              <a:t>14-03-2024 10:16</a:t>
            </a:fld>
            <a:endParaRPr lang="en-IN"/>
          </a:p>
        </p:txBody>
      </p:sp>
      <p:sp>
        <p:nvSpPr>
          <p:cNvPr id="6" name="Footer Placeholder 5">
            <a:extLst>
              <a:ext uri="{FF2B5EF4-FFF2-40B4-BE49-F238E27FC236}">
                <a16:creationId xmlns:a16="http://schemas.microsoft.com/office/drawing/2014/main" id="{CA5171AD-A6DC-B8B8-7E16-9E7E6ABA56A0}"/>
              </a:ext>
            </a:extLst>
          </p:cNvPr>
          <p:cNvSpPr>
            <a:spLocks noGrp="1"/>
          </p:cNvSpPr>
          <p:nvPr>
            <p:ph type="ftr" sz="quarter" idx="11"/>
          </p:nvPr>
        </p:nvSpPr>
        <p:spPr/>
        <p:txBody>
          <a:bodyPr/>
          <a:lstStyle/>
          <a:p>
            <a:r>
              <a:rPr lang="en-IN"/>
              <a:t>TECHNOSHIFT-24</a:t>
            </a:r>
          </a:p>
        </p:txBody>
      </p:sp>
      <p:sp>
        <p:nvSpPr>
          <p:cNvPr id="7" name="Slide Number Placeholder 6">
            <a:extLst>
              <a:ext uri="{FF2B5EF4-FFF2-40B4-BE49-F238E27FC236}">
                <a16:creationId xmlns:a16="http://schemas.microsoft.com/office/drawing/2014/main" id="{BF637735-0A0F-4B0A-C9FB-1585755375E7}"/>
              </a:ext>
            </a:extLst>
          </p:cNvPr>
          <p:cNvSpPr>
            <a:spLocks noGrp="1"/>
          </p:cNvSpPr>
          <p:nvPr>
            <p:ph type="sldNum" sz="quarter" idx="12"/>
          </p:nvPr>
        </p:nvSpPr>
        <p:spPr/>
        <p:txBody>
          <a:bodyPr/>
          <a:lstStyle/>
          <a:p>
            <a:fld id="{9959CF61-1483-4A9E-BA33-F97676834993}" type="slidenum">
              <a:rPr lang="en-IN" smtClean="0"/>
              <a:t>‹#›</a:t>
            </a:fld>
            <a:endParaRPr lang="en-IN"/>
          </a:p>
        </p:txBody>
      </p:sp>
    </p:spTree>
    <p:extLst>
      <p:ext uri="{BB962C8B-B14F-4D97-AF65-F5344CB8AC3E}">
        <p14:creationId xmlns:p14="http://schemas.microsoft.com/office/powerpoint/2010/main" val="140773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FF258-49CD-1BFD-83BF-43CA48CD8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EE30607-CC2D-9775-F9B2-5264F68B0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47AD4-F45A-3CBD-8466-A638836D7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0C9A8-BADF-4A85-8DB7-75B2D247EC4C}" type="datetime8">
              <a:rPr lang="en-IN" smtClean="0"/>
              <a:t>14-03-2024 10:16</a:t>
            </a:fld>
            <a:endParaRPr lang="en-IN"/>
          </a:p>
        </p:txBody>
      </p:sp>
      <p:sp>
        <p:nvSpPr>
          <p:cNvPr id="5" name="Footer Placeholder 4">
            <a:extLst>
              <a:ext uri="{FF2B5EF4-FFF2-40B4-BE49-F238E27FC236}">
                <a16:creationId xmlns:a16="http://schemas.microsoft.com/office/drawing/2014/main" id="{F514FB23-D37E-185C-2D96-226265EBF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TECHNOSHIFT-24</a:t>
            </a:r>
            <a:endParaRPr lang="en-IN" dirty="0"/>
          </a:p>
        </p:txBody>
      </p:sp>
      <p:sp>
        <p:nvSpPr>
          <p:cNvPr id="6" name="Slide Number Placeholder 5">
            <a:extLst>
              <a:ext uri="{FF2B5EF4-FFF2-40B4-BE49-F238E27FC236}">
                <a16:creationId xmlns:a16="http://schemas.microsoft.com/office/drawing/2014/main" id="{12361EAA-DED9-FA29-75F3-10C2DA949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TEAM NO:</a:t>
            </a:r>
          </a:p>
        </p:txBody>
      </p:sp>
    </p:spTree>
    <p:extLst>
      <p:ext uri="{BB962C8B-B14F-4D97-AF65-F5344CB8AC3E}">
        <p14:creationId xmlns:p14="http://schemas.microsoft.com/office/powerpoint/2010/main" val="77713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a:extLst>
              <a:ext uri="{FF2B5EF4-FFF2-40B4-BE49-F238E27FC236}">
                <a16:creationId xmlns:a16="http://schemas.microsoft.com/office/drawing/2014/main" id="{37642DC2-A755-4356-F4D4-5D30C26E43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366279"/>
            <a:ext cx="3549152" cy="1069570"/>
          </a:xfrm>
          <a:prstGeom prst="rect">
            <a:avLst/>
          </a:prstGeom>
          <a:noFill/>
          <a:ln>
            <a:noFill/>
          </a:ln>
        </p:spPr>
      </p:pic>
      <p:sp>
        <p:nvSpPr>
          <p:cNvPr id="6" name="Rectangle 5">
            <a:extLst>
              <a:ext uri="{FF2B5EF4-FFF2-40B4-BE49-F238E27FC236}">
                <a16:creationId xmlns:a16="http://schemas.microsoft.com/office/drawing/2014/main" id="{6AD505DD-DAC6-2B17-4BC9-1EB790393D55}"/>
              </a:ext>
            </a:extLst>
          </p:cNvPr>
          <p:cNvSpPr/>
          <p:nvPr/>
        </p:nvSpPr>
        <p:spPr>
          <a:xfrm>
            <a:off x="969818" y="1565403"/>
            <a:ext cx="9753600" cy="1831271"/>
          </a:xfrm>
          <a:prstGeom prst="rect">
            <a:avLst/>
          </a:prstGeom>
        </p:spPr>
        <p:txBody>
          <a:bodyPr wrap="square">
            <a:spAutoFit/>
          </a:bodyPr>
          <a:lstStyle/>
          <a:p>
            <a:pPr algn="ctr"/>
            <a:r>
              <a:rPr lang="en-US" sz="2400" b="1" dirty="0">
                <a:latin typeface="Times New Roman" pitchFamily="18" charset="0"/>
                <a:ea typeface="Verdana" pitchFamily="34" charset="0"/>
                <a:cs typeface="Times New Roman" pitchFamily="18" charset="0"/>
              </a:rPr>
              <a:t>SCHOOL OF COMPUTING</a:t>
            </a:r>
          </a:p>
          <a:p>
            <a:pPr algn="ctr"/>
            <a:endParaRPr lang="en-US" sz="1000" b="1" dirty="0">
              <a:latin typeface="Times New Roman" pitchFamily="18" charset="0"/>
              <a:ea typeface="Verdana" pitchFamily="34" charset="0"/>
              <a:cs typeface="Times New Roman" pitchFamily="18" charset="0"/>
            </a:endParaRPr>
          </a:p>
          <a:p>
            <a:pPr algn="ctr">
              <a:spcBef>
                <a:spcPts val="40"/>
              </a:spcBef>
            </a:pPr>
            <a:r>
              <a:rPr lang="en-US" sz="2000" b="1" dirty="0">
                <a:effectLst/>
                <a:latin typeface="Times New Roman" panose="02020603050405020304" pitchFamily="18" charset="0"/>
                <a:ea typeface="Arial MT"/>
                <a:cs typeface="Times New Roman" panose="02020603050405020304" pitchFamily="18" charset="0"/>
              </a:rPr>
              <a:t>DEPARTMENT OF ARTIFICIAL INTELLIGENCE </a:t>
            </a:r>
            <a:endParaRPr lang="en-IN" sz="2000" dirty="0">
              <a:effectLst/>
              <a:latin typeface="Times New Roman" panose="02020603050405020304" pitchFamily="18" charset="0"/>
              <a:ea typeface="Arial MT"/>
              <a:cs typeface="Times New Roman" panose="02020603050405020304" pitchFamily="18" charset="0"/>
            </a:endParaRPr>
          </a:p>
          <a:p>
            <a:pPr algn="ctr">
              <a:spcBef>
                <a:spcPts val="40"/>
              </a:spcBef>
            </a:pPr>
            <a:r>
              <a:rPr lang="en-US" sz="2000" b="1" dirty="0">
                <a:effectLst/>
                <a:latin typeface="Times New Roman" panose="02020603050405020304" pitchFamily="18" charset="0"/>
                <a:ea typeface="Arial MT"/>
                <a:cs typeface="Times New Roman" panose="02020603050405020304" pitchFamily="18" charset="0"/>
              </a:rPr>
              <a:t>AND MACHINE LEARNING</a:t>
            </a:r>
            <a:endParaRPr lang="en-IN" sz="2000" dirty="0">
              <a:effectLst/>
              <a:latin typeface="Times New Roman" panose="02020603050405020304" pitchFamily="18" charset="0"/>
              <a:ea typeface="Arial MT"/>
              <a:cs typeface="Times New Roman" panose="02020603050405020304" pitchFamily="18" charset="0"/>
            </a:endParaRPr>
          </a:p>
          <a:p>
            <a:pPr algn="ctr"/>
            <a:endParaRPr lang="en-US" sz="1100" b="1" dirty="0">
              <a:latin typeface="Times New Roman" pitchFamily="18" charset="0"/>
              <a:ea typeface="Verdana" pitchFamily="34" charset="0"/>
              <a:cs typeface="Times New Roman" pitchFamily="18" charset="0"/>
            </a:endParaRPr>
          </a:p>
          <a:p>
            <a:pPr algn="ctr"/>
            <a:r>
              <a:rPr lang="en-IN" sz="2800" b="1" dirty="0">
                <a:latin typeface="Times New Roman" panose="02020603050405020304" pitchFamily="18" charset="0"/>
                <a:cs typeface="Times New Roman" panose="02020603050405020304" pitchFamily="18" charset="0"/>
              </a:rPr>
              <a:t>TECHTONIC SHIFT’24</a:t>
            </a:r>
          </a:p>
        </p:txBody>
      </p:sp>
      <p:sp>
        <p:nvSpPr>
          <p:cNvPr id="9" name="Rectangle 8">
            <a:extLst>
              <a:ext uri="{FF2B5EF4-FFF2-40B4-BE49-F238E27FC236}">
                <a16:creationId xmlns:a16="http://schemas.microsoft.com/office/drawing/2014/main" id="{01B1C0A1-3937-E7D0-9E45-4B3098BFD8E6}"/>
              </a:ext>
            </a:extLst>
          </p:cNvPr>
          <p:cNvSpPr/>
          <p:nvPr/>
        </p:nvSpPr>
        <p:spPr>
          <a:xfrm>
            <a:off x="2016787" y="3627473"/>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PARKING SPACE APPLICATON</a:t>
            </a:r>
          </a:p>
          <a:p>
            <a:pPr algn="ctr"/>
            <a:r>
              <a:rPr lang="en-IN" sz="2000" b="1" dirty="0">
                <a:latin typeface="Times New Roman" pitchFamily="18" charset="0"/>
                <a:cs typeface="Times New Roman" pitchFamily="18" charset="0"/>
              </a:rPr>
              <a:t>BASED ON IOT</a:t>
            </a:r>
            <a:endParaRPr lang="en-IN" sz="2000" dirty="0"/>
          </a:p>
        </p:txBody>
      </p:sp>
      <p:sp>
        <p:nvSpPr>
          <p:cNvPr id="11" name="TextBox 10">
            <a:extLst>
              <a:ext uri="{FF2B5EF4-FFF2-40B4-BE49-F238E27FC236}">
                <a16:creationId xmlns:a16="http://schemas.microsoft.com/office/drawing/2014/main" id="{C3E83ACB-9E3A-6FE8-E3DE-CE77659118C6}"/>
              </a:ext>
            </a:extLst>
          </p:cNvPr>
          <p:cNvSpPr txBox="1"/>
          <p:nvPr/>
        </p:nvSpPr>
        <p:spPr>
          <a:xfrm>
            <a:off x="2517079" y="4566159"/>
            <a:ext cx="6408712" cy="1569660"/>
          </a:xfrm>
          <a:prstGeom prst="rect">
            <a:avLst/>
          </a:prstGeom>
          <a:noFill/>
        </p:spPr>
        <p:txBody>
          <a:bodyPr wrap="square" rtlCol="0">
            <a:spAutoFit/>
          </a:bodyPr>
          <a:lstStyle/>
          <a:p>
            <a:r>
              <a:rPr lang="en-IN" sz="2400" b="1" dirty="0"/>
              <a:t>TEAM ID: TS28</a:t>
            </a:r>
          </a:p>
          <a:p>
            <a:endParaRPr lang="en-IN" sz="2400" dirty="0"/>
          </a:p>
          <a:p>
            <a:r>
              <a:rPr lang="en-IN" sz="2400" dirty="0"/>
              <a:t>Jones </a:t>
            </a:r>
            <a:r>
              <a:rPr lang="en-IN" sz="2400" dirty="0" err="1"/>
              <a:t>Andrew.E</a:t>
            </a:r>
            <a:r>
              <a:rPr lang="en-IN" sz="2400" dirty="0"/>
              <a:t>       	VTU20674</a:t>
            </a:r>
          </a:p>
          <a:p>
            <a:r>
              <a:rPr lang="en-IN" sz="2400" dirty="0"/>
              <a:t>Sundar </a:t>
            </a:r>
            <a:r>
              <a:rPr lang="en-IN" sz="2400" dirty="0" err="1"/>
              <a:t>Raj.B</a:t>
            </a:r>
            <a:r>
              <a:rPr lang="en-IN" sz="2400" dirty="0"/>
              <a:t>          	VTU20676</a:t>
            </a:r>
          </a:p>
        </p:txBody>
      </p:sp>
      <p:sp>
        <p:nvSpPr>
          <p:cNvPr id="2" name="Footer Placeholder 1">
            <a:extLst>
              <a:ext uri="{FF2B5EF4-FFF2-40B4-BE49-F238E27FC236}">
                <a16:creationId xmlns:a16="http://schemas.microsoft.com/office/drawing/2014/main" id="{E912BA6F-54A4-DF89-818F-0C71B58E100B}"/>
              </a:ext>
            </a:extLst>
          </p:cNvPr>
          <p:cNvSpPr>
            <a:spLocks noGrp="1"/>
          </p:cNvSpPr>
          <p:nvPr>
            <p:ph type="ftr" sz="quarter" idx="11"/>
          </p:nvPr>
        </p:nvSpPr>
        <p:spPr/>
        <p:txBody>
          <a:bodyPr/>
          <a:lstStyle/>
          <a:p>
            <a:r>
              <a:rPr lang="en-IN"/>
              <a:t>TECHNOSHIFT-24</a:t>
            </a:r>
            <a:endParaRPr lang="en-IN" dirty="0"/>
          </a:p>
        </p:txBody>
      </p:sp>
      <p:sp>
        <p:nvSpPr>
          <p:cNvPr id="3" name="Slide Number Placeholder 2">
            <a:extLst>
              <a:ext uri="{FF2B5EF4-FFF2-40B4-BE49-F238E27FC236}">
                <a16:creationId xmlns:a16="http://schemas.microsoft.com/office/drawing/2014/main" id="{04B796A7-C369-F5EE-0DBD-E935577E0C1F}"/>
              </a:ext>
            </a:extLst>
          </p:cNvPr>
          <p:cNvSpPr>
            <a:spLocks noGrp="1"/>
          </p:cNvSpPr>
          <p:nvPr>
            <p:ph type="sldNum" sz="quarter" idx="12"/>
          </p:nvPr>
        </p:nvSpPr>
        <p:spPr/>
        <p:txBody>
          <a:bodyPr/>
          <a:lstStyle/>
          <a:p>
            <a:r>
              <a:rPr lang="en-IN" dirty="0"/>
              <a:t>Team ID:TS28</a:t>
            </a:r>
          </a:p>
        </p:txBody>
      </p:sp>
    </p:spTree>
    <p:extLst>
      <p:ext uri="{BB962C8B-B14F-4D97-AF65-F5344CB8AC3E}">
        <p14:creationId xmlns:p14="http://schemas.microsoft.com/office/powerpoint/2010/main" val="213427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2754A8-2C7C-DCC0-52D8-2986DABCEAFA}"/>
              </a:ext>
            </a:extLst>
          </p:cNvPr>
          <p:cNvSpPr txBox="1"/>
          <p:nvPr/>
        </p:nvSpPr>
        <p:spPr>
          <a:xfrm>
            <a:off x="3102633" y="508958"/>
            <a:ext cx="598673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Problem Statement and Solution Overview</a:t>
            </a:r>
          </a:p>
        </p:txBody>
      </p:sp>
      <p:sp>
        <p:nvSpPr>
          <p:cNvPr id="9" name="TextBox 8">
            <a:extLst>
              <a:ext uri="{FF2B5EF4-FFF2-40B4-BE49-F238E27FC236}">
                <a16:creationId xmlns:a16="http://schemas.microsoft.com/office/drawing/2014/main" id="{0E88540C-4426-C819-258E-892CF35C45F0}"/>
              </a:ext>
            </a:extLst>
          </p:cNvPr>
          <p:cNvSpPr txBox="1"/>
          <p:nvPr/>
        </p:nvSpPr>
        <p:spPr>
          <a:xfrm>
            <a:off x="1624119" y="1765599"/>
            <a:ext cx="6177037" cy="2862322"/>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0D0D0D"/>
                </a:solidFill>
                <a:effectLst/>
                <a:latin typeface="Söhne"/>
              </a:rPr>
              <a:t>The overall aim is to provide a human less parking experience.</a:t>
            </a:r>
          </a:p>
          <a:p>
            <a:pPr marL="285750" indent="-285750">
              <a:buFont typeface="Arial" panose="020B0604020202020204" pitchFamily="34" charset="0"/>
              <a:buChar char="•"/>
            </a:pPr>
            <a:r>
              <a:rPr lang="en-IN" dirty="0">
                <a:solidFill>
                  <a:srgbClr val="0D0D0D"/>
                </a:solidFill>
                <a:latin typeface="Söhne"/>
              </a:rPr>
              <a:t>Most of the parking systems are</a:t>
            </a:r>
            <a:r>
              <a:rPr lang="en-IN" b="0" i="0" dirty="0">
                <a:solidFill>
                  <a:srgbClr val="0D0D0D"/>
                </a:solidFill>
                <a:effectLst/>
                <a:latin typeface="Söhne"/>
              </a:rPr>
              <a:t>  </a:t>
            </a:r>
            <a:r>
              <a:rPr lang="en-IN" dirty="0">
                <a:solidFill>
                  <a:srgbClr val="0D0D0D"/>
                </a:solidFill>
                <a:latin typeface="Söhne"/>
              </a:rPr>
              <a:t>bungled and inefficient.</a:t>
            </a:r>
            <a:endParaRPr lang="en-IN" b="0" i="0" dirty="0">
              <a:solidFill>
                <a:srgbClr val="0D0D0D"/>
              </a:solidFill>
              <a:effectLst/>
              <a:latin typeface="Söhne"/>
            </a:endParaRPr>
          </a:p>
          <a:p>
            <a:pPr marL="285750" indent="-285750">
              <a:buFont typeface="Arial" panose="020B0604020202020204" pitchFamily="34" charset="0"/>
              <a:buChar char="•"/>
            </a:pPr>
            <a:r>
              <a:rPr lang="en-IN" dirty="0">
                <a:solidFill>
                  <a:srgbClr val="0D0D0D"/>
                </a:solidFill>
                <a:latin typeface="Söhne"/>
              </a:rPr>
              <a:t>The users have to remember their parking spots in huge parking spaces.</a:t>
            </a:r>
          </a:p>
          <a:p>
            <a:pPr marL="285750" indent="-285750">
              <a:buFont typeface="Arial" panose="020B0604020202020204" pitchFamily="34" charset="0"/>
              <a:buChar char="•"/>
            </a:pPr>
            <a:r>
              <a:rPr lang="en-IN" dirty="0">
                <a:solidFill>
                  <a:srgbClr val="0D0D0D"/>
                </a:solidFill>
                <a:latin typeface="Söhne"/>
              </a:rPr>
              <a:t>Calculation of parking charges for each and every vehicle</a:t>
            </a:r>
          </a:p>
          <a:p>
            <a:pPr marL="285750" indent="-285750">
              <a:buFont typeface="Arial" panose="020B0604020202020204" pitchFamily="34" charset="0"/>
              <a:buChar char="•"/>
            </a:pPr>
            <a:r>
              <a:rPr lang="en-IN" dirty="0">
                <a:solidFill>
                  <a:srgbClr val="0D0D0D"/>
                </a:solidFill>
                <a:latin typeface="Söhne"/>
              </a:rPr>
              <a:t>Huge lines waiting to pay the parking  charges.</a:t>
            </a:r>
            <a:endParaRPr lang="en-US" dirty="0">
              <a:solidFill>
                <a:srgbClr val="0D0D0D"/>
              </a:solidFill>
              <a:latin typeface="Söhne"/>
            </a:endParaRP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id="{62926B79-62CB-2A14-A44B-86AE0149C830}"/>
              </a:ext>
            </a:extLst>
          </p:cNvPr>
          <p:cNvSpPr txBox="1"/>
          <p:nvPr/>
        </p:nvSpPr>
        <p:spPr>
          <a:xfrm>
            <a:off x="5074947" y="4130235"/>
            <a:ext cx="661410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D0D0D"/>
                </a:solidFill>
                <a:latin typeface="Söhne"/>
              </a:rPr>
              <a:t>The free parking spaces are detected using the computer vision model-YOLO V8.</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The parking space </a:t>
            </a:r>
            <a:r>
              <a:rPr lang="en-US" dirty="0">
                <a:solidFill>
                  <a:srgbClr val="0D0D0D"/>
                </a:solidFill>
                <a:latin typeface="Söhne"/>
              </a:rPr>
              <a:t>is updated in the app for users to see and park their vehicle.</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The</a:t>
            </a:r>
            <a:r>
              <a:rPr lang="en-US" dirty="0">
                <a:solidFill>
                  <a:srgbClr val="0D0D0D"/>
                </a:solidFill>
                <a:latin typeface="Söhne"/>
              </a:rPr>
              <a:t> parking charges is calculated based on the vehicle number and the parking time.</a:t>
            </a:r>
            <a:endParaRPr lang="en-IN" b="0" i="0" dirty="0">
              <a:solidFill>
                <a:srgbClr val="0D0D0D"/>
              </a:solidFill>
              <a:effectLst/>
              <a:latin typeface="Söhne"/>
            </a:endParaRPr>
          </a:p>
          <a:p>
            <a:pPr marL="285750" indent="-285750">
              <a:buFont typeface="Arial" panose="020B0604020202020204" pitchFamily="34" charset="0"/>
              <a:buChar char="•"/>
            </a:pPr>
            <a:endParaRPr lang="en-IN" dirty="0"/>
          </a:p>
        </p:txBody>
      </p:sp>
      <p:sp>
        <p:nvSpPr>
          <p:cNvPr id="2" name="Footer Placeholder 1">
            <a:extLst>
              <a:ext uri="{FF2B5EF4-FFF2-40B4-BE49-F238E27FC236}">
                <a16:creationId xmlns:a16="http://schemas.microsoft.com/office/drawing/2014/main" id="{7D6AC7AE-5A09-4C17-99BC-3AE1168C36A9}"/>
              </a:ext>
            </a:extLst>
          </p:cNvPr>
          <p:cNvSpPr>
            <a:spLocks noGrp="1"/>
          </p:cNvSpPr>
          <p:nvPr>
            <p:ph type="ftr" sz="quarter" idx="11"/>
          </p:nvPr>
        </p:nvSpPr>
        <p:spPr/>
        <p:txBody>
          <a:bodyPr/>
          <a:lstStyle/>
          <a:p>
            <a:r>
              <a:rPr lang="en-IN"/>
              <a:t>TECHNOSHIFT-24</a:t>
            </a:r>
            <a:endParaRPr lang="en-IN" dirty="0"/>
          </a:p>
        </p:txBody>
      </p:sp>
      <p:sp>
        <p:nvSpPr>
          <p:cNvPr id="3" name="Slide Number Placeholder 2">
            <a:extLst>
              <a:ext uri="{FF2B5EF4-FFF2-40B4-BE49-F238E27FC236}">
                <a16:creationId xmlns:a16="http://schemas.microsoft.com/office/drawing/2014/main" id="{46FB2FF4-31C5-EA9C-76A5-6E8FD740BD61}"/>
              </a:ext>
            </a:extLst>
          </p:cNvPr>
          <p:cNvSpPr>
            <a:spLocks noGrp="1"/>
          </p:cNvSpPr>
          <p:nvPr>
            <p:ph type="sldNum" sz="quarter" idx="12"/>
          </p:nvPr>
        </p:nvSpPr>
        <p:spPr/>
        <p:txBody>
          <a:bodyPr/>
          <a:lstStyle/>
          <a:p>
            <a:r>
              <a:rPr lang="en-IN" dirty="0"/>
              <a:t>Team ID:TS28</a:t>
            </a:r>
          </a:p>
        </p:txBody>
      </p:sp>
      <p:pic>
        <p:nvPicPr>
          <p:cNvPr id="5" name="Picture 4">
            <a:extLst>
              <a:ext uri="{FF2B5EF4-FFF2-40B4-BE49-F238E27FC236}">
                <a16:creationId xmlns:a16="http://schemas.microsoft.com/office/drawing/2014/main" id="{033B0A8F-7144-1F5A-A130-BFAEFFD85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418" y="1765599"/>
            <a:ext cx="4241375" cy="2120688"/>
          </a:xfrm>
          <a:prstGeom prst="rect">
            <a:avLst/>
          </a:prstGeom>
        </p:spPr>
      </p:pic>
      <p:pic>
        <p:nvPicPr>
          <p:cNvPr id="10" name="Picture 9">
            <a:extLst>
              <a:ext uri="{FF2B5EF4-FFF2-40B4-BE49-F238E27FC236}">
                <a16:creationId xmlns:a16="http://schemas.microsoft.com/office/drawing/2014/main" id="{2833181D-B102-EF3E-7EE7-DA31C3EA1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6" y="4177727"/>
            <a:ext cx="3873108" cy="2178623"/>
          </a:xfrm>
          <a:prstGeom prst="rect">
            <a:avLst/>
          </a:prstGeom>
        </p:spPr>
      </p:pic>
    </p:spTree>
    <p:extLst>
      <p:ext uri="{BB962C8B-B14F-4D97-AF65-F5344CB8AC3E}">
        <p14:creationId xmlns:p14="http://schemas.microsoft.com/office/powerpoint/2010/main" val="45999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541EA-4C86-D959-C15D-40F2056CDAA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D663E6-84E3-544C-1137-9570A66B6E17}"/>
              </a:ext>
            </a:extLst>
          </p:cNvPr>
          <p:cNvSpPr txBox="1"/>
          <p:nvPr/>
        </p:nvSpPr>
        <p:spPr>
          <a:xfrm>
            <a:off x="3102633" y="508958"/>
            <a:ext cx="598673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Technologies used/Approach</a:t>
            </a:r>
          </a:p>
        </p:txBody>
      </p:sp>
      <p:sp>
        <p:nvSpPr>
          <p:cNvPr id="2" name="TextBox 1">
            <a:extLst>
              <a:ext uri="{FF2B5EF4-FFF2-40B4-BE49-F238E27FC236}">
                <a16:creationId xmlns:a16="http://schemas.microsoft.com/office/drawing/2014/main" id="{D141721D-7813-2B5D-D3C7-E979CA713CC5}"/>
              </a:ext>
            </a:extLst>
          </p:cNvPr>
          <p:cNvSpPr txBox="1"/>
          <p:nvPr/>
        </p:nvSpPr>
        <p:spPr>
          <a:xfrm>
            <a:off x="870049" y="1829236"/>
            <a:ext cx="9601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D0D0D"/>
                </a:solidFill>
                <a:latin typeface="Söhne"/>
              </a:rPr>
              <a:t>YOLO V8 algorithm ( you only look once) is an computer vision algorithm which is used here to detect the empty spaces in the given parking lot .It uses the live video from the parking lot, extracts the frames from the video and detect the empty spaces available to park our vehicle.</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dirty="0">
                <a:solidFill>
                  <a:srgbClr val="0D0D0D"/>
                </a:solidFill>
                <a:latin typeface="Söhne"/>
              </a:rPr>
              <a:t>An app is created using React Native which displays the available parking spaces to the users. Furthermore the app also gives the charges based on the entry and exit time. Payment options will be provided.</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dirty="0">
                <a:solidFill>
                  <a:srgbClr val="0D0D0D"/>
                </a:solidFill>
                <a:latin typeface="Söhne"/>
              </a:rPr>
              <a:t>The app runs on Google cloud platform which is one of the fastest servers with quick and immediate request response cycle. The cloud acts as the backend for the application which hosts the YOLO v8 model as well.</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kern="100" dirty="0">
                <a:solidFill>
                  <a:srgbClr val="0D0D0D"/>
                </a:solidFill>
                <a:latin typeface="Söhne"/>
                <a:ea typeface="Calibri" panose="020F0502020204030204" pitchFamily="34" charset="0"/>
                <a:cs typeface="Times New Roman" panose="02020603050405020304" pitchFamily="18" charset="0"/>
              </a:rPr>
              <a:t>The deep learning model is built on python and the app is built entirely on JavaScript. The google cloud uses SQL to store structured data.</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966C02E4-B085-97C9-4008-230D9175070B}"/>
              </a:ext>
            </a:extLst>
          </p:cNvPr>
          <p:cNvSpPr>
            <a:spLocks noGrp="1"/>
          </p:cNvSpPr>
          <p:nvPr>
            <p:ph type="ftr" sz="quarter" idx="11"/>
          </p:nvPr>
        </p:nvSpPr>
        <p:spPr/>
        <p:txBody>
          <a:bodyPr/>
          <a:lstStyle/>
          <a:p>
            <a:r>
              <a:rPr lang="en-IN"/>
              <a:t>TECHNOSHIFT-24</a:t>
            </a:r>
            <a:endParaRPr lang="en-IN" dirty="0"/>
          </a:p>
        </p:txBody>
      </p:sp>
      <p:sp>
        <p:nvSpPr>
          <p:cNvPr id="4" name="Slide Number Placeholder 3">
            <a:extLst>
              <a:ext uri="{FF2B5EF4-FFF2-40B4-BE49-F238E27FC236}">
                <a16:creationId xmlns:a16="http://schemas.microsoft.com/office/drawing/2014/main" id="{5B70A54D-986D-F138-8E06-C41EC09FA4F3}"/>
              </a:ext>
            </a:extLst>
          </p:cNvPr>
          <p:cNvSpPr>
            <a:spLocks noGrp="1"/>
          </p:cNvSpPr>
          <p:nvPr>
            <p:ph type="sldNum" sz="quarter" idx="12"/>
          </p:nvPr>
        </p:nvSpPr>
        <p:spPr/>
        <p:txBody>
          <a:bodyPr/>
          <a:lstStyle/>
          <a:p>
            <a:r>
              <a:rPr lang="en-IN" dirty="0"/>
              <a:t>Team ID:TS28</a:t>
            </a:r>
          </a:p>
        </p:txBody>
      </p:sp>
    </p:spTree>
    <p:extLst>
      <p:ext uri="{BB962C8B-B14F-4D97-AF65-F5344CB8AC3E}">
        <p14:creationId xmlns:p14="http://schemas.microsoft.com/office/powerpoint/2010/main" val="245030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E9321-0AF9-60F7-D2CB-4AD1E483034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834929-1127-8974-D8FB-140A9257C6EB}"/>
              </a:ext>
            </a:extLst>
          </p:cNvPr>
          <p:cNvSpPr txBox="1"/>
          <p:nvPr/>
        </p:nvSpPr>
        <p:spPr>
          <a:xfrm>
            <a:off x="3102633" y="508958"/>
            <a:ext cx="598673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Block Diagram</a:t>
            </a:r>
          </a:p>
        </p:txBody>
      </p:sp>
      <p:sp>
        <p:nvSpPr>
          <p:cNvPr id="3" name="Footer Placeholder 2">
            <a:extLst>
              <a:ext uri="{FF2B5EF4-FFF2-40B4-BE49-F238E27FC236}">
                <a16:creationId xmlns:a16="http://schemas.microsoft.com/office/drawing/2014/main" id="{45416B97-D4F7-C150-FA1B-185ADE80BE86}"/>
              </a:ext>
            </a:extLst>
          </p:cNvPr>
          <p:cNvSpPr>
            <a:spLocks noGrp="1"/>
          </p:cNvSpPr>
          <p:nvPr>
            <p:ph type="ftr" sz="quarter" idx="11"/>
          </p:nvPr>
        </p:nvSpPr>
        <p:spPr/>
        <p:txBody>
          <a:bodyPr/>
          <a:lstStyle/>
          <a:p>
            <a:r>
              <a:rPr lang="en-IN"/>
              <a:t>TECHNOSHIFT-24</a:t>
            </a:r>
            <a:endParaRPr lang="en-IN" dirty="0"/>
          </a:p>
        </p:txBody>
      </p:sp>
      <p:sp>
        <p:nvSpPr>
          <p:cNvPr id="4" name="Slide Number Placeholder 3">
            <a:extLst>
              <a:ext uri="{FF2B5EF4-FFF2-40B4-BE49-F238E27FC236}">
                <a16:creationId xmlns:a16="http://schemas.microsoft.com/office/drawing/2014/main" id="{1A89BBF4-D8FC-A05F-5C8F-09737D79DBE9}"/>
              </a:ext>
            </a:extLst>
          </p:cNvPr>
          <p:cNvSpPr>
            <a:spLocks noGrp="1"/>
          </p:cNvSpPr>
          <p:nvPr>
            <p:ph type="sldNum" sz="quarter" idx="12"/>
          </p:nvPr>
        </p:nvSpPr>
        <p:spPr/>
        <p:txBody>
          <a:bodyPr/>
          <a:lstStyle/>
          <a:p>
            <a:r>
              <a:rPr lang="en-IN" dirty="0"/>
              <a:t>Team ID:TS28</a:t>
            </a:r>
          </a:p>
        </p:txBody>
      </p:sp>
      <p:pic>
        <p:nvPicPr>
          <p:cNvPr id="7" name="Picture 6" descr="A diagram of a parking lot&#10;&#10;Description automatically generated">
            <a:extLst>
              <a:ext uri="{FF2B5EF4-FFF2-40B4-BE49-F238E27FC236}">
                <a16:creationId xmlns:a16="http://schemas.microsoft.com/office/drawing/2014/main" id="{C2D8D6B0-940A-C259-4258-0A922853E1F5}"/>
              </a:ext>
            </a:extLst>
          </p:cNvPr>
          <p:cNvPicPr>
            <a:picLocks noChangeAspect="1"/>
          </p:cNvPicPr>
          <p:nvPr/>
        </p:nvPicPr>
        <p:blipFill rotWithShape="1">
          <a:blip r:embed="rId2">
            <a:extLst>
              <a:ext uri="{28A0092B-C50C-407E-A947-70E740481C1C}">
                <a14:useLocalDpi xmlns:a14="http://schemas.microsoft.com/office/drawing/2010/main" val="0"/>
              </a:ext>
            </a:extLst>
          </a:blip>
          <a:srcRect l="15129"/>
          <a:stretch/>
        </p:blipFill>
        <p:spPr>
          <a:xfrm>
            <a:off x="3781425" y="970623"/>
            <a:ext cx="4000500" cy="5337298"/>
          </a:xfrm>
          <a:prstGeom prst="rect">
            <a:avLst/>
          </a:prstGeom>
        </p:spPr>
      </p:pic>
    </p:spTree>
    <p:extLst>
      <p:ext uri="{BB962C8B-B14F-4D97-AF65-F5344CB8AC3E}">
        <p14:creationId xmlns:p14="http://schemas.microsoft.com/office/powerpoint/2010/main" val="92234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E4868-3056-DBB4-44D3-BDA460519CF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4327A5B-A0D1-2E90-BBBB-82DFBCC64A99}"/>
              </a:ext>
            </a:extLst>
          </p:cNvPr>
          <p:cNvSpPr txBox="1"/>
          <p:nvPr/>
        </p:nvSpPr>
        <p:spPr>
          <a:xfrm>
            <a:off x="3102633" y="508958"/>
            <a:ext cx="598673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Photos and Videos</a:t>
            </a:r>
          </a:p>
        </p:txBody>
      </p:sp>
      <p:sp>
        <p:nvSpPr>
          <p:cNvPr id="3" name="Footer Placeholder 2">
            <a:extLst>
              <a:ext uri="{FF2B5EF4-FFF2-40B4-BE49-F238E27FC236}">
                <a16:creationId xmlns:a16="http://schemas.microsoft.com/office/drawing/2014/main" id="{DE86197D-1E57-DFB9-8527-CCEAB2838135}"/>
              </a:ext>
            </a:extLst>
          </p:cNvPr>
          <p:cNvSpPr>
            <a:spLocks noGrp="1"/>
          </p:cNvSpPr>
          <p:nvPr>
            <p:ph type="ftr" sz="quarter" idx="11"/>
          </p:nvPr>
        </p:nvSpPr>
        <p:spPr/>
        <p:txBody>
          <a:bodyPr/>
          <a:lstStyle/>
          <a:p>
            <a:r>
              <a:rPr lang="en-IN"/>
              <a:t>TECHNOSHIFT-24</a:t>
            </a:r>
            <a:endParaRPr lang="en-IN" dirty="0"/>
          </a:p>
        </p:txBody>
      </p:sp>
      <p:sp>
        <p:nvSpPr>
          <p:cNvPr id="4" name="Slide Number Placeholder 3">
            <a:extLst>
              <a:ext uri="{FF2B5EF4-FFF2-40B4-BE49-F238E27FC236}">
                <a16:creationId xmlns:a16="http://schemas.microsoft.com/office/drawing/2014/main" id="{C634AE44-518E-E025-77F2-3ADC89B8A5C7}"/>
              </a:ext>
            </a:extLst>
          </p:cNvPr>
          <p:cNvSpPr>
            <a:spLocks noGrp="1"/>
          </p:cNvSpPr>
          <p:nvPr>
            <p:ph type="sldNum" sz="quarter" idx="12"/>
          </p:nvPr>
        </p:nvSpPr>
        <p:spPr/>
        <p:txBody>
          <a:bodyPr/>
          <a:lstStyle/>
          <a:p>
            <a:r>
              <a:rPr lang="en-IN" dirty="0"/>
              <a:t>Team ID:TS28</a:t>
            </a:r>
          </a:p>
        </p:txBody>
      </p:sp>
      <p:pic>
        <p:nvPicPr>
          <p:cNvPr id="5" name="Picture 4">
            <a:extLst>
              <a:ext uri="{FF2B5EF4-FFF2-40B4-BE49-F238E27FC236}">
                <a16:creationId xmlns:a16="http://schemas.microsoft.com/office/drawing/2014/main" id="{9523797B-5709-CF4E-B937-FC829447B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609" y="1388918"/>
            <a:ext cx="4698779" cy="4549136"/>
          </a:xfrm>
          <a:prstGeom prst="rect">
            <a:avLst/>
          </a:prstGeom>
        </p:spPr>
      </p:pic>
    </p:spTree>
    <p:extLst>
      <p:ext uri="{BB962C8B-B14F-4D97-AF65-F5344CB8AC3E}">
        <p14:creationId xmlns:p14="http://schemas.microsoft.com/office/powerpoint/2010/main" val="397143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2E61B-8AF5-EC36-979F-843DBA5C374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96A9D6F-2E11-C643-A861-03FEA83B96B8}"/>
              </a:ext>
            </a:extLst>
          </p:cNvPr>
          <p:cNvSpPr txBox="1"/>
          <p:nvPr/>
        </p:nvSpPr>
        <p:spPr>
          <a:xfrm>
            <a:off x="2794723" y="645485"/>
            <a:ext cx="5986733"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Important pointers</a:t>
            </a:r>
          </a:p>
          <a:p>
            <a:pPr algn="ctr"/>
            <a:endParaRPr lang="en-IN"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2A97ADF-A3A0-6C3A-3D59-87C82DE24AFF}"/>
              </a:ext>
            </a:extLst>
          </p:cNvPr>
          <p:cNvSpPr>
            <a:spLocks noGrp="1"/>
          </p:cNvSpPr>
          <p:nvPr>
            <p:ph type="ftr" sz="quarter" idx="11"/>
          </p:nvPr>
        </p:nvSpPr>
        <p:spPr/>
        <p:txBody>
          <a:bodyPr/>
          <a:lstStyle/>
          <a:p>
            <a:r>
              <a:rPr lang="en-IN" dirty="0"/>
              <a:t>TECHNOSHIFT-24</a:t>
            </a:r>
          </a:p>
        </p:txBody>
      </p:sp>
      <p:sp>
        <p:nvSpPr>
          <p:cNvPr id="4" name="Slide Number Placeholder 3">
            <a:extLst>
              <a:ext uri="{FF2B5EF4-FFF2-40B4-BE49-F238E27FC236}">
                <a16:creationId xmlns:a16="http://schemas.microsoft.com/office/drawing/2014/main" id="{BF8619FB-D4FC-1CFD-9AF2-B862ECF22873}"/>
              </a:ext>
            </a:extLst>
          </p:cNvPr>
          <p:cNvSpPr>
            <a:spLocks noGrp="1"/>
          </p:cNvSpPr>
          <p:nvPr>
            <p:ph type="sldNum" sz="quarter" idx="12"/>
          </p:nvPr>
        </p:nvSpPr>
        <p:spPr/>
        <p:txBody>
          <a:bodyPr/>
          <a:lstStyle/>
          <a:p>
            <a:r>
              <a:rPr lang="en-IN" dirty="0"/>
              <a:t>Team ID:TS28</a:t>
            </a:r>
          </a:p>
        </p:txBody>
      </p:sp>
      <p:sp>
        <p:nvSpPr>
          <p:cNvPr id="5" name="TextBox 4">
            <a:extLst>
              <a:ext uri="{FF2B5EF4-FFF2-40B4-BE49-F238E27FC236}">
                <a16:creationId xmlns:a16="http://schemas.microsoft.com/office/drawing/2014/main" id="{749CC74B-BF7B-B553-D5AF-0D3A6279EABF}"/>
              </a:ext>
            </a:extLst>
          </p:cNvPr>
          <p:cNvSpPr txBox="1"/>
          <p:nvPr/>
        </p:nvSpPr>
        <p:spPr>
          <a:xfrm>
            <a:off x="1026368" y="1632160"/>
            <a:ext cx="9918440" cy="1200329"/>
          </a:xfrm>
          <a:prstGeom prst="rect">
            <a:avLst/>
          </a:prstGeom>
          <a:noFill/>
        </p:spPr>
        <p:txBody>
          <a:bodyPr wrap="square" rtlCol="0">
            <a:spAutoFit/>
          </a:bodyPr>
          <a:lstStyle/>
          <a:p>
            <a:r>
              <a:rPr kumimoji="0" lang="en-US" altLang="en-US" sz="1800" b="1" i="0" u="none" strike="noStrike" cap="none" normalizeH="0" baseline="0" dirty="0">
                <a:ln>
                  <a:noFill/>
                </a:ln>
                <a:solidFill>
                  <a:schemeClr val="tx1"/>
                </a:solidFill>
                <a:effectLst/>
                <a:latin typeface="Söhne"/>
              </a:rPr>
              <a:t>Efficient Resource Management</a:t>
            </a:r>
            <a:r>
              <a:rPr kumimoji="0" lang="en-US" altLang="en-US" sz="1800" b="0" i="0" u="none" strike="noStrike" cap="none" normalizeH="0" baseline="0" dirty="0">
                <a:ln>
                  <a:noFill/>
                </a:ln>
                <a:solidFill>
                  <a:schemeClr val="tx1"/>
                </a:solidFill>
                <a:effectLst/>
                <a:latin typeface="Söhne"/>
              </a:rPr>
              <a:t>: This project helps to ensure effective resource management by accurately determining parking space vacancies in real-time. It supports the best possible use of parking spots, lessening traffic jams and enhancing overall traffic flow.</a:t>
            </a:r>
          </a:p>
          <a:p>
            <a:endParaRPr lang="en-IN" dirty="0">
              <a:latin typeface="Söhne"/>
            </a:endParaRPr>
          </a:p>
        </p:txBody>
      </p:sp>
      <p:sp>
        <p:nvSpPr>
          <p:cNvPr id="8" name="TextBox 7">
            <a:extLst>
              <a:ext uri="{FF2B5EF4-FFF2-40B4-BE49-F238E27FC236}">
                <a16:creationId xmlns:a16="http://schemas.microsoft.com/office/drawing/2014/main" id="{241C11EB-2E02-570B-0E00-6974B5F54FD2}"/>
              </a:ext>
            </a:extLst>
          </p:cNvPr>
          <p:cNvSpPr txBox="1"/>
          <p:nvPr/>
        </p:nvSpPr>
        <p:spPr>
          <a:xfrm>
            <a:off x="1006151" y="2705878"/>
            <a:ext cx="9918440" cy="923330"/>
          </a:xfrm>
          <a:prstGeom prst="rect">
            <a:avLst/>
          </a:prstGeom>
          <a:noFill/>
        </p:spPr>
        <p:txBody>
          <a:bodyPr wrap="square" rtlCol="0">
            <a:spAutoFit/>
          </a:bodyPr>
          <a:lstStyle/>
          <a:p>
            <a:r>
              <a:rPr lang="en-US" b="1" i="0" dirty="0">
                <a:solidFill>
                  <a:srgbClr val="0D0D0D"/>
                </a:solidFill>
                <a:effectLst/>
                <a:latin typeface="Söhne"/>
              </a:rPr>
              <a:t>Improved User Experience</a:t>
            </a:r>
            <a:r>
              <a:rPr lang="en-US" b="0" i="0" dirty="0">
                <a:solidFill>
                  <a:srgbClr val="0D0D0D"/>
                </a:solidFill>
                <a:effectLst/>
                <a:latin typeface="Söhne"/>
              </a:rPr>
              <a:t>: For drivers, finding available parking spaces can be a frustrating experience. </a:t>
            </a:r>
            <a:r>
              <a:rPr lang="en-US" dirty="0">
                <a:solidFill>
                  <a:srgbClr val="0D0D0D"/>
                </a:solidFill>
                <a:latin typeface="Söhne"/>
              </a:rPr>
              <a:t>This</a:t>
            </a:r>
            <a:r>
              <a:rPr lang="en-US" b="0" i="0" dirty="0">
                <a:solidFill>
                  <a:srgbClr val="0D0D0D"/>
                </a:solidFill>
                <a:effectLst/>
                <a:latin typeface="Söhne"/>
              </a:rPr>
              <a:t> project enhances user experience by providing real-time information about parking space availability, reducing the time and effort required to find a parking spot.</a:t>
            </a:r>
            <a:endParaRPr lang="en-IN" dirty="0">
              <a:latin typeface="Söhne"/>
            </a:endParaRPr>
          </a:p>
        </p:txBody>
      </p:sp>
      <p:sp>
        <p:nvSpPr>
          <p:cNvPr id="9" name="TextBox 8">
            <a:extLst>
              <a:ext uri="{FF2B5EF4-FFF2-40B4-BE49-F238E27FC236}">
                <a16:creationId xmlns:a16="http://schemas.microsoft.com/office/drawing/2014/main" id="{93DDCA2F-B3B8-0C48-CC66-F265A1304955}"/>
              </a:ext>
            </a:extLst>
          </p:cNvPr>
          <p:cNvSpPr txBox="1"/>
          <p:nvPr/>
        </p:nvSpPr>
        <p:spPr>
          <a:xfrm>
            <a:off x="1006151" y="3698078"/>
            <a:ext cx="9918440" cy="923330"/>
          </a:xfrm>
          <a:prstGeom prst="rect">
            <a:avLst/>
          </a:prstGeom>
          <a:noFill/>
        </p:spPr>
        <p:txBody>
          <a:bodyPr wrap="square" rtlCol="0">
            <a:spAutoFit/>
          </a:bodyPr>
          <a:lstStyle/>
          <a:p>
            <a:r>
              <a:rPr lang="en-US" b="1" i="0" dirty="0">
                <a:solidFill>
                  <a:srgbClr val="0D0D0D"/>
                </a:solidFill>
                <a:effectLst/>
                <a:latin typeface="Söhne"/>
              </a:rPr>
              <a:t>Environmental Benefits</a:t>
            </a:r>
            <a:r>
              <a:rPr lang="en-US" b="0" i="0" dirty="0">
                <a:solidFill>
                  <a:srgbClr val="0D0D0D"/>
                </a:solidFill>
                <a:effectLst/>
                <a:latin typeface="Söhne"/>
              </a:rPr>
              <a:t>: By reducing the time spent searching for parking spaces, this project can help decrease fuel consumption and emissions associated with vehicle circulation in search of parking. This contributes to environmental sustainability by reducing the carbon footprint of urban transportation.</a:t>
            </a:r>
            <a:endParaRPr lang="en-IN" dirty="0"/>
          </a:p>
        </p:txBody>
      </p:sp>
      <p:sp>
        <p:nvSpPr>
          <p:cNvPr id="10" name="TextBox 9">
            <a:extLst>
              <a:ext uri="{FF2B5EF4-FFF2-40B4-BE49-F238E27FC236}">
                <a16:creationId xmlns:a16="http://schemas.microsoft.com/office/drawing/2014/main" id="{CF04D5CD-E84D-979F-9D85-BF2E708A1958}"/>
              </a:ext>
            </a:extLst>
          </p:cNvPr>
          <p:cNvSpPr txBox="1"/>
          <p:nvPr/>
        </p:nvSpPr>
        <p:spPr>
          <a:xfrm>
            <a:off x="1006151" y="4673630"/>
            <a:ext cx="9686731" cy="923330"/>
          </a:xfrm>
          <a:prstGeom prst="rect">
            <a:avLst/>
          </a:prstGeom>
          <a:noFill/>
        </p:spPr>
        <p:txBody>
          <a:bodyPr wrap="square" rtlCol="0">
            <a:spAutoFit/>
          </a:bodyPr>
          <a:lstStyle/>
          <a:p>
            <a:r>
              <a:rPr lang="en-US" b="1" dirty="0">
                <a:latin typeface="Söhne"/>
              </a:rPr>
              <a:t>Scalability and Flexibility</a:t>
            </a:r>
            <a:r>
              <a:rPr lang="en-US" dirty="0">
                <a:latin typeface="Söhne"/>
              </a:rPr>
              <a:t>: The use of google cloud allows for scalability and flexibility in deploying and managing the parking space detection system. It can easily update changes in the number of parking spaces, adapt to different environments, and integrate additional features in the future.</a:t>
            </a:r>
            <a:endParaRPr lang="en-IN" dirty="0">
              <a:latin typeface="Söhne"/>
            </a:endParaRPr>
          </a:p>
        </p:txBody>
      </p:sp>
    </p:spTree>
    <p:extLst>
      <p:ext uri="{BB962C8B-B14F-4D97-AF65-F5344CB8AC3E}">
        <p14:creationId xmlns:p14="http://schemas.microsoft.com/office/powerpoint/2010/main" val="159686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E80FF-DE82-353B-CE2E-BB0A380C6C8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27F8323-6ECF-355B-BCD6-AD2961827432}"/>
              </a:ext>
            </a:extLst>
          </p:cNvPr>
          <p:cNvSpPr txBox="1"/>
          <p:nvPr/>
        </p:nvSpPr>
        <p:spPr>
          <a:xfrm>
            <a:off x="2309003" y="474452"/>
            <a:ext cx="598673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Components used and cost details</a:t>
            </a:r>
          </a:p>
        </p:txBody>
      </p:sp>
      <p:graphicFrame>
        <p:nvGraphicFramePr>
          <p:cNvPr id="3" name="Table 2">
            <a:extLst>
              <a:ext uri="{FF2B5EF4-FFF2-40B4-BE49-F238E27FC236}">
                <a16:creationId xmlns:a16="http://schemas.microsoft.com/office/drawing/2014/main" id="{D6B56E37-0FCA-43B3-8ABF-1CB319BE47AD}"/>
              </a:ext>
            </a:extLst>
          </p:cNvPr>
          <p:cNvGraphicFramePr>
            <a:graphicFrameLocks noGrp="1"/>
          </p:cNvGraphicFramePr>
          <p:nvPr>
            <p:extLst>
              <p:ext uri="{D42A27DB-BD31-4B8C-83A1-F6EECF244321}">
                <p14:modId xmlns:p14="http://schemas.microsoft.com/office/powerpoint/2010/main" val="2508137799"/>
              </p:ext>
            </p:extLst>
          </p:nvPr>
        </p:nvGraphicFramePr>
        <p:xfrm>
          <a:off x="2101012" y="1552754"/>
          <a:ext cx="8127999" cy="3001993"/>
        </p:xfrm>
        <a:graphic>
          <a:graphicData uri="http://schemas.openxmlformats.org/drawingml/2006/table">
            <a:tbl>
              <a:tblPr firstRow="1" bandRow="1">
                <a:tableStyleId>{E8034E78-7F5D-4C2E-B375-FC64B27BC917}</a:tableStyleId>
              </a:tblPr>
              <a:tblGrid>
                <a:gridCol w="2709333">
                  <a:extLst>
                    <a:ext uri="{9D8B030D-6E8A-4147-A177-3AD203B41FA5}">
                      <a16:colId xmlns:a16="http://schemas.microsoft.com/office/drawing/2014/main" val="2411467026"/>
                    </a:ext>
                  </a:extLst>
                </a:gridCol>
                <a:gridCol w="2709333">
                  <a:extLst>
                    <a:ext uri="{9D8B030D-6E8A-4147-A177-3AD203B41FA5}">
                      <a16:colId xmlns:a16="http://schemas.microsoft.com/office/drawing/2014/main" val="3387439606"/>
                    </a:ext>
                  </a:extLst>
                </a:gridCol>
                <a:gridCol w="2709333">
                  <a:extLst>
                    <a:ext uri="{9D8B030D-6E8A-4147-A177-3AD203B41FA5}">
                      <a16:colId xmlns:a16="http://schemas.microsoft.com/office/drawing/2014/main" val="2148723201"/>
                    </a:ext>
                  </a:extLst>
                </a:gridCol>
              </a:tblGrid>
              <a:tr h="370840">
                <a:tc>
                  <a:txBody>
                    <a:bodyPr/>
                    <a:lstStyle/>
                    <a:p>
                      <a:r>
                        <a:rPr lang="en-IN" dirty="0" err="1">
                          <a:solidFill>
                            <a:schemeClr val="tx1"/>
                          </a:solidFill>
                        </a:rPr>
                        <a:t>S.No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Name of 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6908353"/>
                  </a:ext>
                </a:extLst>
              </a:tr>
              <a:tr h="370840">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Raspberry pi 4 model </a:t>
                      </a:r>
                      <a:r>
                        <a:rPr lang="en-IN" b="0" dirty="0">
                          <a:solidFill>
                            <a:schemeClr val="tx1"/>
                          </a:solidFill>
                        </a:rPr>
                        <a:t>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2002334"/>
                  </a:ext>
                </a:extLst>
              </a:tr>
              <a:tr h="370840">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Google cloud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320 (6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4537212"/>
                  </a:ext>
                </a:extLst>
              </a:tr>
              <a:tr h="370840">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Raspberry pi camera 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6512570"/>
                  </a:ext>
                </a:extLst>
              </a:tr>
              <a:tr h="370840">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Google Play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769215"/>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472233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725108"/>
                  </a:ext>
                </a:extLst>
              </a:tr>
              <a:tr h="40611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0663269"/>
                  </a:ext>
                </a:extLst>
              </a:tr>
            </a:tbl>
          </a:graphicData>
        </a:graphic>
      </p:graphicFrame>
      <p:sp>
        <p:nvSpPr>
          <p:cNvPr id="2" name="Footer Placeholder 1">
            <a:extLst>
              <a:ext uri="{FF2B5EF4-FFF2-40B4-BE49-F238E27FC236}">
                <a16:creationId xmlns:a16="http://schemas.microsoft.com/office/drawing/2014/main" id="{771B5D90-CD3F-981B-C921-0ACC3A7B98C1}"/>
              </a:ext>
            </a:extLst>
          </p:cNvPr>
          <p:cNvSpPr>
            <a:spLocks noGrp="1"/>
          </p:cNvSpPr>
          <p:nvPr>
            <p:ph type="ftr" sz="quarter" idx="11"/>
          </p:nvPr>
        </p:nvSpPr>
        <p:spPr/>
        <p:txBody>
          <a:bodyPr/>
          <a:lstStyle/>
          <a:p>
            <a:r>
              <a:rPr lang="en-IN"/>
              <a:t>TECHNOSHIFT-24</a:t>
            </a:r>
            <a:endParaRPr lang="en-IN" dirty="0"/>
          </a:p>
        </p:txBody>
      </p:sp>
      <p:sp>
        <p:nvSpPr>
          <p:cNvPr id="4" name="Slide Number Placeholder 3">
            <a:extLst>
              <a:ext uri="{FF2B5EF4-FFF2-40B4-BE49-F238E27FC236}">
                <a16:creationId xmlns:a16="http://schemas.microsoft.com/office/drawing/2014/main" id="{2B80EE76-A4EE-2398-2769-9972729FA871}"/>
              </a:ext>
            </a:extLst>
          </p:cNvPr>
          <p:cNvSpPr>
            <a:spLocks noGrp="1"/>
          </p:cNvSpPr>
          <p:nvPr>
            <p:ph type="sldNum" sz="quarter" idx="12"/>
          </p:nvPr>
        </p:nvSpPr>
        <p:spPr/>
        <p:txBody>
          <a:bodyPr/>
          <a:lstStyle/>
          <a:p>
            <a:r>
              <a:rPr lang="en-IN" dirty="0"/>
              <a:t>Team ID:TS28</a:t>
            </a:r>
          </a:p>
        </p:txBody>
      </p:sp>
    </p:spTree>
    <p:extLst>
      <p:ext uri="{BB962C8B-B14F-4D97-AF65-F5344CB8AC3E}">
        <p14:creationId xmlns:p14="http://schemas.microsoft.com/office/powerpoint/2010/main" val="101238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1348E-B488-98C8-5B5A-8D69EC4445A8}"/>
              </a:ext>
            </a:extLst>
          </p:cNvPr>
          <p:cNvSpPr txBox="1"/>
          <p:nvPr/>
        </p:nvSpPr>
        <p:spPr>
          <a:xfrm>
            <a:off x="2182484" y="2277374"/>
            <a:ext cx="766025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95DF7263-55D3-D43E-760A-9110FAAD7B11}"/>
              </a:ext>
            </a:extLst>
          </p:cNvPr>
          <p:cNvSpPr>
            <a:spLocks noGrp="1"/>
          </p:cNvSpPr>
          <p:nvPr>
            <p:ph type="ftr" sz="quarter" idx="11"/>
          </p:nvPr>
        </p:nvSpPr>
        <p:spPr/>
        <p:txBody>
          <a:bodyPr/>
          <a:lstStyle/>
          <a:p>
            <a:r>
              <a:rPr lang="en-IN"/>
              <a:t>TECHNOSHIFT-24</a:t>
            </a:r>
            <a:endParaRPr lang="en-IN" dirty="0"/>
          </a:p>
        </p:txBody>
      </p:sp>
      <p:sp>
        <p:nvSpPr>
          <p:cNvPr id="4" name="Slide Number Placeholder 3">
            <a:extLst>
              <a:ext uri="{FF2B5EF4-FFF2-40B4-BE49-F238E27FC236}">
                <a16:creationId xmlns:a16="http://schemas.microsoft.com/office/drawing/2014/main" id="{177DC6D0-5B73-5EA8-EB28-893885D7A2A2}"/>
              </a:ext>
            </a:extLst>
          </p:cNvPr>
          <p:cNvSpPr>
            <a:spLocks noGrp="1"/>
          </p:cNvSpPr>
          <p:nvPr>
            <p:ph type="sldNum" sz="quarter" idx="12"/>
          </p:nvPr>
        </p:nvSpPr>
        <p:spPr/>
        <p:txBody>
          <a:bodyPr/>
          <a:lstStyle/>
          <a:p>
            <a:r>
              <a:rPr lang="en-IN" dirty="0"/>
              <a:t>Team ID:TS28</a:t>
            </a:r>
          </a:p>
        </p:txBody>
      </p:sp>
    </p:spTree>
    <p:extLst>
      <p:ext uri="{BB962C8B-B14F-4D97-AF65-F5344CB8AC3E}">
        <p14:creationId xmlns:p14="http://schemas.microsoft.com/office/powerpoint/2010/main" val="154864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1132</TotalTime>
  <Words>588</Words>
  <Application>Microsoft Office PowerPoint</Application>
  <PresentationFormat>Widescreen</PresentationFormat>
  <Paragraphs>71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Dillep reddy</dc:creator>
  <cp:lastModifiedBy>Sundar Raj</cp:lastModifiedBy>
  <cp:revision>21</cp:revision>
  <dcterms:created xsi:type="dcterms:W3CDTF">2024-03-06T16:10:07Z</dcterms:created>
  <dcterms:modified xsi:type="dcterms:W3CDTF">2024-03-14T04:51:58Z</dcterms:modified>
</cp:coreProperties>
</file>