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9"/>
  </p:notesMasterIdLst>
  <p:sldIdLst>
    <p:sldId id="257" r:id="rId2"/>
    <p:sldId id="277" r:id="rId3"/>
    <p:sldId id="295" r:id="rId4"/>
    <p:sldId id="296" r:id="rId5"/>
    <p:sldId id="297" r:id="rId6"/>
    <p:sldId id="274"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732"/>
    <a:srgbClr val="7D2144"/>
    <a:srgbClr val="7A003B"/>
    <a:srgbClr val="B2A97E"/>
    <a:srgbClr val="FFE294"/>
    <a:srgbClr val="542D62"/>
    <a:srgbClr val="8B9B90"/>
    <a:srgbClr val="F89728"/>
    <a:srgbClr val="532E63"/>
    <a:srgbClr val="D59F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846" autoAdjust="0"/>
  </p:normalViewPr>
  <p:slideViewPr>
    <p:cSldViewPr snapToGrid="0">
      <p:cViewPr varScale="1">
        <p:scale>
          <a:sx n="54" d="100"/>
          <a:sy n="54" d="100"/>
        </p:scale>
        <p:origin x="1148"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E1F37-3FC7-4DF8-BF42-1D83FA5195A9}"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3BEA2-0E7A-4CD5-B0B8-7AAFD33C3CE0}" type="slidenum">
              <a:rPr lang="en-US" smtClean="0"/>
              <a:t>‹#›</a:t>
            </a:fld>
            <a:endParaRPr lang="en-US"/>
          </a:p>
        </p:txBody>
      </p:sp>
    </p:spTree>
    <p:extLst>
      <p:ext uri="{BB962C8B-B14F-4D97-AF65-F5344CB8AC3E}">
        <p14:creationId xmlns:p14="http://schemas.microsoft.com/office/powerpoint/2010/main" val="369651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D3BEA2-0E7A-4CD5-B0B8-7AAFD33C3CE0}" type="slidenum">
              <a:rPr lang="en-US" smtClean="0"/>
              <a:t>2</a:t>
            </a:fld>
            <a:endParaRPr lang="en-US"/>
          </a:p>
        </p:txBody>
      </p:sp>
    </p:spTree>
    <p:extLst>
      <p:ext uri="{BB962C8B-B14F-4D97-AF65-F5344CB8AC3E}">
        <p14:creationId xmlns:p14="http://schemas.microsoft.com/office/powerpoint/2010/main" val="3955099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state Christine is doing a manual pull from WOAH SharePoint site that has been deemed very time consuming and subject to human error. </a:t>
            </a:r>
          </a:p>
          <a:p>
            <a:r>
              <a:rPr lang="en-US" dirty="0"/>
              <a:t>We on the technical team is looking to eliminate the manual workflows. </a:t>
            </a:r>
          </a:p>
        </p:txBody>
      </p:sp>
      <p:sp>
        <p:nvSpPr>
          <p:cNvPr id="4" name="Slide Number Placeholder 3"/>
          <p:cNvSpPr>
            <a:spLocks noGrp="1"/>
          </p:cNvSpPr>
          <p:nvPr>
            <p:ph type="sldNum" sz="quarter" idx="5"/>
          </p:nvPr>
        </p:nvSpPr>
        <p:spPr/>
        <p:txBody>
          <a:bodyPr/>
          <a:lstStyle/>
          <a:p>
            <a:fld id="{33D3BEA2-0E7A-4CD5-B0B8-7AAFD33C3CE0}" type="slidenum">
              <a:rPr lang="en-US" smtClean="0"/>
              <a:t>3</a:t>
            </a:fld>
            <a:endParaRPr lang="en-US"/>
          </a:p>
        </p:txBody>
      </p:sp>
    </p:spTree>
    <p:extLst>
      <p:ext uri="{BB962C8B-B14F-4D97-AF65-F5344CB8AC3E}">
        <p14:creationId xmlns:p14="http://schemas.microsoft.com/office/powerpoint/2010/main" val="3085427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future workflow is to have a more automated process by extracting data from excel SharePoint document.</a:t>
            </a:r>
          </a:p>
          <a:p>
            <a:r>
              <a:rPr lang="en-US" dirty="0"/>
              <a:t>We are asking WOAH to move their current data into NCIRD External </a:t>
            </a:r>
            <a:r>
              <a:rPr lang="en-US" dirty="0" err="1"/>
              <a:t>Sharepoint</a:t>
            </a:r>
            <a:r>
              <a:rPr lang="en-US" dirty="0"/>
              <a:t> (which is internal to CDC HQ) for a more automatic workflow</a:t>
            </a:r>
          </a:p>
          <a:p>
            <a:r>
              <a:rPr lang="en-US" dirty="0"/>
              <a:t>NCIRD technical would then have the ability to connect internally to this SharePoint site </a:t>
            </a:r>
          </a:p>
        </p:txBody>
      </p:sp>
      <p:sp>
        <p:nvSpPr>
          <p:cNvPr id="4" name="Slide Number Placeholder 3"/>
          <p:cNvSpPr>
            <a:spLocks noGrp="1"/>
          </p:cNvSpPr>
          <p:nvPr>
            <p:ph type="sldNum" sz="quarter" idx="5"/>
          </p:nvPr>
        </p:nvSpPr>
        <p:spPr/>
        <p:txBody>
          <a:bodyPr/>
          <a:lstStyle/>
          <a:p>
            <a:fld id="{33D3BEA2-0E7A-4CD5-B0B8-7AAFD33C3CE0}" type="slidenum">
              <a:rPr lang="en-US" smtClean="0"/>
              <a:t>4</a:t>
            </a:fld>
            <a:endParaRPr lang="en-US"/>
          </a:p>
        </p:txBody>
      </p:sp>
    </p:spTree>
    <p:extLst>
      <p:ext uri="{BB962C8B-B14F-4D97-AF65-F5344CB8AC3E}">
        <p14:creationId xmlns:p14="http://schemas.microsoft.com/office/powerpoint/2010/main" val="342298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asking WOAH to move their current data into NCIRD External SharePoint (which is internal to CDC HQ) for a more automatic workflow</a:t>
            </a:r>
          </a:p>
          <a:p>
            <a:r>
              <a:rPr lang="en-US" dirty="0"/>
              <a:t>NCIRD technical would then could connect internally to this SharePoint site using Azure Client ID/Username and Password</a:t>
            </a:r>
          </a:p>
          <a:p>
            <a:r>
              <a:rPr lang="en-US" dirty="0"/>
              <a:t>The data will be protected and stored behind our firewalls and into our database (DCIPHER)</a:t>
            </a:r>
          </a:p>
          <a:p>
            <a:r>
              <a:rPr lang="en-US" dirty="0"/>
              <a:t>The technical team will be using Python as the primary programming language to clean and analyze the data</a:t>
            </a:r>
          </a:p>
          <a:p>
            <a:r>
              <a:rPr lang="en-US" dirty="0"/>
              <a:t>Christine will then be able to create her data visuals for her weekly reports. </a:t>
            </a:r>
          </a:p>
          <a:p>
            <a:endParaRPr lang="en-US" dirty="0"/>
          </a:p>
        </p:txBody>
      </p:sp>
      <p:sp>
        <p:nvSpPr>
          <p:cNvPr id="4" name="Slide Number Placeholder 3"/>
          <p:cNvSpPr>
            <a:spLocks noGrp="1"/>
          </p:cNvSpPr>
          <p:nvPr>
            <p:ph type="sldNum" sz="quarter" idx="5"/>
          </p:nvPr>
        </p:nvSpPr>
        <p:spPr/>
        <p:txBody>
          <a:bodyPr/>
          <a:lstStyle/>
          <a:p>
            <a:fld id="{33D3BEA2-0E7A-4CD5-B0B8-7AAFD33C3CE0}" type="slidenum">
              <a:rPr lang="en-US" smtClean="0"/>
              <a:t>5</a:t>
            </a:fld>
            <a:endParaRPr lang="en-US"/>
          </a:p>
        </p:txBody>
      </p:sp>
    </p:spTree>
    <p:extLst>
      <p:ext uri="{BB962C8B-B14F-4D97-AF65-F5344CB8AC3E}">
        <p14:creationId xmlns:p14="http://schemas.microsoft.com/office/powerpoint/2010/main" val="234708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100" dirty="0">
                <a:effectLst/>
                <a:latin typeface="Calibri" panose="020F0502020204030204" pitchFamily="34" charset="0"/>
                <a:ea typeface="Times New Roman" panose="02020603050405020304" pitchFamily="18" charset="0"/>
              </a:rPr>
              <a:t>The </a:t>
            </a:r>
            <a:r>
              <a:rPr lang="en-US" sz="1100" b="1" dirty="0">
                <a:effectLst/>
                <a:latin typeface="Calibri" panose="020F0502020204030204" pitchFamily="34" charset="0"/>
                <a:ea typeface="Times New Roman" panose="02020603050405020304" pitchFamily="18" charset="0"/>
              </a:rPr>
              <a:t>SharePoint URL</a:t>
            </a:r>
            <a:r>
              <a:rPr lang="en-US" sz="1100" dirty="0">
                <a:effectLst/>
                <a:latin typeface="Calibri" panose="020F0502020204030204" pitchFamily="34" charset="0"/>
                <a:ea typeface="Times New Roman" panose="02020603050405020304" pitchFamily="18" charset="0"/>
              </a:rPr>
              <a:t> specifies the library to connect to.</a:t>
            </a:r>
            <a:endParaRPr lang="en-US" sz="1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100" dirty="0">
                <a:effectLst/>
                <a:latin typeface="Calibri" panose="020F0502020204030204" pitchFamily="34" charset="0"/>
                <a:ea typeface="Times New Roman" panose="02020603050405020304" pitchFamily="18" charset="0"/>
              </a:rPr>
              <a:t>The </a:t>
            </a:r>
            <a:r>
              <a:rPr lang="en-US" sz="1100" b="1" dirty="0">
                <a:effectLst/>
                <a:latin typeface="Calibri" panose="020F0502020204030204" pitchFamily="34" charset="0"/>
                <a:ea typeface="Times New Roman" panose="02020603050405020304" pitchFamily="18" charset="0"/>
              </a:rPr>
              <a:t>Azure Client ID</a:t>
            </a:r>
            <a:r>
              <a:rPr lang="en-US" sz="1100" dirty="0">
                <a:effectLst/>
                <a:latin typeface="Calibri" panose="020F0502020204030204" pitchFamily="34" charset="0"/>
                <a:ea typeface="Times New Roman" panose="02020603050405020304" pitchFamily="18" charset="0"/>
              </a:rPr>
              <a:t> is the digital identity needed to process authentication to an Azure AD application.</a:t>
            </a:r>
            <a:endParaRPr lang="en-US" sz="10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1100" dirty="0">
                <a:effectLst/>
                <a:latin typeface="Calibri" panose="020F0502020204030204" pitchFamily="34" charset="0"/>
                <a:ea typeface="Times New Roman" panose="02020603050405020304" pitchFamily="18" charset="0"/>
              </a:rPr>
              <a:t>Lastly, there are credentials in the form of </a:t>
            </a:r>
            <a:r>
              <a:rPr lang="en-US" sz="1100" b="1" dirty="0">
                <a:effectLst/>
                <a:latin typeface="Calibri" panose="020F0502020204030204" pitchFamily="34" charset="0"/>
                <a:ea typeface="Times New Roman" panose="02020603050405020304" pitchFamily="18" charset="0"/>
              </a:rPr>
              <a:t>Username/Password</a:t>
            </a:r>
            <a:r>
              <a:rPr lang="en-US" sz="1100" dirty="0">
                <a:effectLst/>
                <a:latin typeface="Calibri" panose="020F0502020204030204" pitchFamily="34" charset="0"/>
                <a:ea typeface="Times New Roman" panose="02020603050405020304" pitchFamily="18" charset="0"/>
              </a:rPr>
              <a:t> or </a:t>
            </a:r>
            <a:r>
              <a:rPr lang="en-US" sz="1100" b="1" dirty="0">
                <a:effectLst/>
                <a:latin typeface="Calibri" panose="020F0502020204030204" pitchFamily="34" charset="0"/>
                <a:ea typeface="Times New Roman" panose="02020603050405020304" pitchFamily="18" charset="0"/>
              </a:rPr>
              <a:t>Client Credentials.</a:t>
            </a:r>
            <a:endParaRPr lang="en-US" sz="1000" dirty="0">
              <a:effectLst/>
              <a:latin typeface="Calibri" panose="020F0502020204030204" pitchFamily="34" charset="0"/>
              <a:ea typeface="Calibri" panose="020F0502020204030204" pitchFamily="34"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If the Palantir DCIPHER Service Account is added to Christine’s SharePoint account, then we can use the account’s Username and Password for authentication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If we are not connecting to Christine’s </a:t>
            </a:r>
            <a:r>
              <a:rPr lang="en-US" sz="1100" dirty="0" err="1">
                <a:effectLst/>
                <a:latin typeface="Calibri" panose="020F0502020204030204" pitchFamily="34" charset="0"/>
                <a:ea typeface="Times New Roman" panose="02020603050405020304" pitchFamily="18" charset="0"/>
                <a:cs typeface="Times New Roman" panose="02020603050405020304" pitchFamily="18" charset="0"/>
              </a:rPr>
              <a:t>Sharepoint</a:t>
            </a:r>
            <a:r>
              <a:rPr lang="en-US" sz="1100" dirty="0">
                <a:effectLst/>
                <a:latin typeface="Calibri" panose="020F0502020204030204" pitchFamily="34" charset="0"/>
                <a:ea typeface="Times New Roman" panose="02020603050405020304" pitchFamily="18" charset="0"/>
                <a:cs typeface="Times New Roman" panose="02020603050405020304" pitchFamily="18" charset="0"/>
              </a:rPr>
              <a:t>, but to WOAH directly, we will need either a Client Credential or Username/Password here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3D3BEA2-0E7A-4CD5-B0B8-7AAFD33C3CE0}" type="slidenum">
              <a:rPr lang="en-US" smtClean="0"/>
              <a:t>6</a:t>
            </a:fld>
            <a:endParaRPr lang="en-US"/>
          </a:p>
        </p:txBody>
      </p:sp>
    </p:spTree>
    <p:extLst>
      <p:ext uri="{BB962C8B-B14F-4D97-AF65-F5344CB8AC3E}">
        <p14:creationId xmlns:p14="http://schemas.microsoft.com/office/powerpoint/2010/main" val="386648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62D435-8EB2-4B14-83D0-85CE5CE5CD37}" type="datetimeFigureOut">
              <a:rPr lang="en-US" smtClean="0"/>
              <a:t>3/11/2024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ABF8E7D-0782-4402-876D-ACDA350B323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8413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D435-8EB2-4B14-83D0-85CE5CE5CD37}"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F8E7D-0782-4402-876D-ACDA350B323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43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D435-8EB2-4B14-83D0-85CE5CE5CD37}"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F8E7D-0782-4402-876D-ACDA350B323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0848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BFC025E-A984-463D-AC54-2320B6BE7BD6}"/>
              </a:ext>
            </a:extLst>
          </p:cNvPr>
          <p:cNvSpPr>
            <a:spLocks noChangeArrowheads="1"/>
          </p:cNvSpPr>
          <p:nvPr userDrawn="1"/>
        </p:nvSpPr>
        <p:spPr bwMode="auto">
          <a:xfrm>
            <a:off x="0" y="158190"/>
            <a:ext cx="12192000" cy="945505"/>
          </a:xfrm>
          <a:prstGeom prst="rect">
            <a:avLst/>
          </a:prstGeom>
          <a:solidFill>
            <a:srgbClr val="17468F"/>
          </a:solidFill>
          <a:ln>
            <a:noFill/>
          </a:ln>
        </p:spPr>
        <p:txBody>
          <a:bodyPr vert="horz" wrap="square" lIns="60960" tIns="30480" rIns="60960" bIns="30480" numCol="1" anchor="t" anchorCtr="0" compatLnSpc="1">
            <a:prstTxWarp prst="textNoShape">
              <a:avLst/>
            </a:prstTxWarp>
          </a:bodyPr>
          <a:lstStyle/>
          <a:p>
            <a:endParaRPr lang="en-US" sz="1667"/>
          </a:p>
        </p:txBody>
      </p:sp>
      <p:grpSp>
        <p:nvGrpSpPr>
          <p:cNvPr id="40" name="Group 39">
            <a:extLst>
              <a:ext uri="{FF2B5EF4-FFF2-40B4-BE49-F238E27FC236}">
                <a16:creationId xmlns:a16="http://schemas.microsoft.com/office/drawing/2014/main" id="{590D8C45-BBE3-4722-BE9E-CEFAC1F135B3}"/>
              </a:ext>
            </a:extLst>
          </p:cNvPr>
          <p:cNvGrpSpPr/>
          <p:nvPr userDrawn="1"/>
        </p:nvGrpSpPr>
        <p:grpSpPr>
          <a:xfrm>
            <a:off x="0" y="-11828"/>
            <a:ext cx="12213136" cy="190343"/>
            <a:chOff x="0" y="-11828"/>
            <a:chExt cx="12213136" cy="369332"/>
          </a:xfrm>
        </p:grpSpPr>
        <p:sp>
          <p:nvSpPr>
            <p:cNvPr id="23" name="bk object 25">
              <a:extLst>
                <a:ext uri="{FF2B5EF4-FFF2-40B4-BE49-F238E27FC236}">
                  <a16:creationId xmlns:a16="http://schemas.microsoft.com/office/drawing/2014/main" id="{0479014B-D9FA-41D1-A261-573CC480F4E4}"/>
                </a:ext>
              </a:extLst>
            </p:cNvPr>
            <p:cNvSpPr/>
            <p:nvPr userDrawn="1"/>
          </p:nvSpPr>
          <p:spPr>
            <a:xfrm>
              <a:off x="0" y="-11828"/>
              <a:ext cx="790507" cy="369332"/>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24" name="bk object 26">
              <a:extLst>
                <a:ext uri="{FF2B5EF4-FFF2-40B4-BE49-F238E27FC236}">
                  <a16:creationId xmlns:a16="http://schemas.microsoft.com/office/drawing/2014/main" id="{937A1180-277E-4546-A510-B04E9AF42343}"/>
                </a:ext>
              </a:extLst>
            </p:cNvPr>
            <p:cNvSpPr/>
            <p:nvPr userDrawn="1"/>
          </p:nvSpPr>
          <p:spPr>
            <a:xfrm>
              <a:off x="390701" y="-11828"/>
              <a:ext cx="1306808" cy="369332"/>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25" name="bk object 27">
              <a:extLst>
                <a:ext uri="{FF2B5EF4-FFF2-40B4-BE49-F238E27FC236}">
                  <a16:creationId xmlns:a16="http://schemas.microsoft.com/office/drawing/2014/main" id="{65781020-7583-45A2-B0DE-1E25E0F1ACCA}"/>
                </a:ext>
              </a:extLst>
            </p:cNvPr>
            <p:cNvSpPr/>
            <p:nvPr userDrawn="1"/>
          </p:nvSpPr>
          <p:spPr>
            <a:xfrm>
              <a:off x="1009093" y="-11828"/>
              <a:ext cx="2033078" cy="369332"/>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26" name="bk object 28">
              <a:extLst>
                <a:ext uri="{FF2B5EF4-FFF2-40B4-BE49-F238E27FC236}">
                  <a16:creationId xmlns:a16="http://schemas.microsoft.com/office/drawing/2014/main" id="{C7E5D72F-F12D-41E4-B628-780DFDFE5A1D}"/>
                </a:ext>
              </a:extLst>
            </p:cNvPr>
            <p:cNvSpPr/>
            <p:nvPr userDrawn="1"/>
          </p:nvSpPr>
          <p:spPr>
            <a:xfrm>
              <a:off x="1901050" y="-11828"/>
              <a:ext cx="2061841" cy="369332"/>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27" name="bk object 29">
              <a:extLst>
                <a:ext uri="{FF2B5EF4-FFF2-40B4-BE49-F238E27FC236}">
                  <a16:creationId xmlns:a16="http://schemas.microsoft.com/office/drawing/2014/main" id="{AD0F09A1-E084-4C54-82B8-DA58421B1792}"/>
                </a:ext>
              </a:extLst>
            </p:cNvPr>
            <p:cNvSpPr/>
            <p:nvPr userDrawn="1"/>
          </p:nvSpPr>
          <p:spPr>
            <a:xfrm>
              <a:off x="2648105" y="-11828"/>
              <a:ext cx="1418981" cy="369332"/>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28" name="bk object 30">
              <a:extLst>
                <a:ext uri="{FF2B5EF4-FFF2-40B4-BE49-F238E27FC236}">
                  <a16:creationId xmlns:a16="http://schemas.microsoft.com/office/drawing/2014/main" id="{6CC980B4-E7C4-4BB4-910D-2CCDAEC41F4D}"/>
                </a:ext>
              </a:extLst>
            </p:cNvPr>
            <p:cNvSpPr/>
            <p:nvPr userDrawn="1"/>
          </p:nvSpPr>
          <p:spPr>
            <a:xfrm>
              <a:off x="2935347" y="-11828"/>
              <a:ext cx="3758868" cy="369332"/>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29" name="bk object 31">
              <a:extLst>
                <a:ext uri="{FF2B5EF4-FFF2-40B4-BE49-F238E27FC236}">
                  <a16:creationId xmlns:a16="http://schemas.microsoft.com/office/drawing/2014/main" id="{C30CD1A4-65E7-4E5D-835E-574CA475E807}"/>
                </a:ext>
              </a:extLst>
            </p:cNvPr>
            <p:cNvSpPr/>
            <p:nvPr userDrawn="1"/>
          </p:nvSpPr>
          <p:spPr>
            <a:xfrm>
              <a:off x="4407193" y="-11828"/>
              <a:ext cx="2898370" cy="369332"/>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30" name="bk object 32">
              <a:extLst>
                <a:ext uri="{FF2B5EF4-FFF2-40B4-BE49-F238E27FC236}">
                  <a16:creationId xmlns:a16="http://schemas.microsoft.com/office/drawing/2014/main" id="{25872DC6-D455-4CFF-99BD-B4444761ADB2}"/>
                </a:ext>
              </a:extLst>
            </p:cNvPr>
            <p:cNvSpPr/>
            <p:nvPr userDrawn="1"/>
          </p:nvSpPr>
          <p:spPr>
            <a:xfrm>
              <a:off x="5123013" y="-11828"/>
              <a:ext cx="7090123" cy="369332"/>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cxnSp>
          <p:nvCxnSpPr>
            <p:cNvPr id="31" name="Straight Connector 30">
              <a:extLst>
                <a:ext uri="{FF2B5EF4-FFF2-40B4-BE49-F238E27FC236}">
                  <a16:creationId xmlns:a16="http://schemas.microsoft.com/office/drawing/2014/main" id="{59578D96-7E9E-4856-8FFA-4F2E167ECD79}"/>
                </a:ext>
              </a:extLst>
            </p:cNvPr>
            <p:cNvCxnSpPr>
              <a:cxnSpLocks/>
            </p:cNvCxnSpPr>
            <p:nvPr userDrawn="1"/>
          </p:nvCxnSpPr>
          <p:spPr>
            <a:xfrm>
              <a:off x="0" y="338919"/>
              <a:ext cx="12213136" cy="0"/>
            </a:xfrm>
            <a:prstGeom prst="line">
              <a:avLst/>
            </a:prstGeom>
            <a:ln w="9525">
              <a:solidFill>
                <a:srgbClr val="536DB3"/>
              </a:solidFill>
            </a:ln>
          </p:spPr>
          <p:style>
            <a:lnRef idx="1">
              <a:schemeClr val="accent1"/>
            </a:lnRef>
            <a:fillRef idx="0">
              <a:schemeClr val="accent1"/>
            </a:fillRef>
            <a:effectRef idx="0">
              <a:schemeClr val="accent1"/>
            </a:effectRef>
            <a:fontRef idx="minor">
              <a:schemeClr val="tx1"/>
            </a:fontRef>
          </p:style>
        </p:cxnSp>
      </p:grpSp>
      <p:sp>
        <p:nvSpPr>
          <p:cNvPr id="32" name="Title 1">
            <a:extLst>
              <a:ext uri="{FF2B5EF4-FFF2-40B4-BE49-F238E27FC236}">
                <a16:creationId xmlns:a16="http://schemas.microsoft.com/office/drawing/2014/main" id="{E03FE6B5-6022-4CFE-85B6-0AD1DA5E059F}"/>
              </a:ext>
            </a:extLst>
          </p:cNvPr>
          <p:cNvSpPr>
            <a:spLocks noGrp="1"/>
          </p:cNvSpPr>
          <p:nvPr userDrawn="1">
            <p:ph type="title" hasCustomPrompt="1"/>
          </p:nvPr>
        </p:nvSpPr>
        <p:spPr>
          <a:xfrm>
            <a:off x="457200" y="956740"/>
            <a:ext cx="10839490" cy="1141737"/>
          </a:xfrm>
          <a:prstGeom prst="rect">
            <a:avLst/>
          </a:prstGeom>
        </p:spPr>
        <p:txBody>
          <a:bodyPr/>
          <a:lstStyle>
            <a:lvl1pPr algn="l">
              <a:lnSpc>
                <a:spcPts val="3000"/>
              </a:lnSpc>
              <a:defRPr sz="2800" b="1" baseline="0">
                <a:solidFill>
                  <a:srgbClr val="5E9732"/>
                </a:solidFill>
                <a:effectLst/>
                <a:latin typeface="Calibri" pitchFamily="34" charset="0"/>
              </a:defRPr>
            </a:lvl1pPr>
          </a:lstStyle>
          <a:p>
            <a:r>
              <a:rPr lang="en-US" dirty="0"/>
              <a:t>Sample title of your presentation</a:t>
            </a:r>
          </a:p>
        </p:txBody>
      </p:sp>
      <p:sp>
        <p:nvSpPr>
          <p:cNvPr id="33" name="Subtitle 2">
            <a:extLst>
              <a:ext uri="{FF2B5EF4-FFF2-40B4-BE49-F238E27FC236}">
                <a16:creationId xmlns:a16="http://schemas.microsoft.com/office/drawing/2014/main" id="{FA82A376-37D6-4385-9A8E-5954F8ED847A}"/>
              </a:ext>
            </a:extLst>
          </p:cNvPr>
          <p:cNvSpPr>
            <a:spLocks noGrp="1"/>
          </p:cNvSpPr>
          <p:nvPr userDrawn="1">
            <p:ph type="subTitle" idx="1" hasCustomPrompt="1"/>
          </p:nvPr>
        </p:nvSpPr>
        <p:spPr>
          <a:xfrm>
            <a:off x="457199" y="2738307"/>
            <a:ext cx="8430707" cy="945505"/>
          </a:xfrm>
          <a:prstGeom prst="rect">
            <a:avLst/>
          </a:prstGeom>
        </p:spPr>
        <p:txBody>
          <a:bodyPr/>
          <a:lstStyle>
            <a:lvl1pPr marL="0" indent="0" algn="l">
              <a:buNone/>
              <a:defRPr sz="2000" b="1" baseline="0">
                <a:solidFill>
                  <a:srgbClr val="532E63"/>
                </a:solidFill>
                <a:effectLst/>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a:t>
            </a:r>
          </a:p>
          <a:p>
            <a:r>
              <a:rPr lang="en-US" dirty="0"/>
              <a:t>Presenter’s Title</a:t>
            </a:r>
          </a:p>
        </p:txBody>
      </p:sp>
      <p:sp>
        <p:nvSpPr>
          <p:cNvPr id="34" name="Text Placeholder 8">
            <a:extLst>
              <a:ext uri="{FF2B5EF4-FFF2-40B4-BE49-F238E27FC236}">
                <a16:creationId xmlns:a16="http://schemas.microsoft.com/office/drawing/2014/main" id="{87440A12-BBFE-427B-9125-F1A28159BEC7}"/>
              </a:ext>
            </a:extLst>
          </p:cNvPr>
          <p:cNvSpPr>
            <a:spLocks noGrp="1"/>
          </p:cNvSpPr>
          <p:nvPr userDrawn="1">
            <p:ph type="body" sz="quarter" idx="10" hasCustomPrompt="1"/>
          </p:nvPr>
        </p:nvSpPr>
        <p:spPr>
          <a:xfrm>
            <a:off x="457200" y="4119693"/>
            <a:ext cx="8430714" cy="1279662"/>
          </a:xfrm>
          <a:prstGeom prst="rect">
            <a:avLst/>
          </a:prstGeom>
        </p:spPr>
        <p:txBody>
          <a:bodyPr/>
          <a:lstStyle>
            <a:lvl1pPr marL="0" indent="0" algn="l">
              <a:lnSpc>
                <a:spcPts val="2000"/>
              </a:lnSpc>
              <a:buNone/>
              <a:defRPr sz="1800" baseline="0">
                <a:solidFill>
                  <a:schemeClr val="tx1"/>
                </a:solidFill>
                <a:latin typeface="Calibri" pitchFamily="34" charset="0"/>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dirty="0"/>
              <a:t>Event Title</a:t>
            </a:r>
          </a:p>
          <a:p>
            <a:pPr lvl="0"/>
            <a:r>
              <a:rPr lang="en-US" dirty="0"/>
              <a:t>Date</a:t>
            </a:r>
          </a:p>
        </p:txBody>
      </p:sp>
      <p:pic>
        <p:nvPicPr>
          <p:cNvPr id="36" name="Picture 35" descr="Logos of the U.S. Department of Health and Human Services and Centers for Disease Control and Prevention" title="LOGOS">
            <a:extLst>
              <a:ext uri="{FF2B5EF4-FFF2-40B4-BE49-F238E27FC236}">
                <a16:creationId xmlns:a16="http://schemas.microsoft.com/office/drawing/2014/main" id="{229C74C4-5ED8-4DF0-8819-21F31B9D39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5300" y="85079"/>
            <a:ext cx="1652455" cy="947350"/>
          </a:xfrm>
          <a:prstGeom prst="rect">
            <a:avLst/>
          </a:prstGeom>
        </p:spPr>
      </p:pic>
      <p:sp>
        <p:nvSpPr>
          <p:cNvPr id="18" name="Text Placeholder 2">
            <a:extLst>
              <a:ext uri="{FF2B5EF4-FFF2-40B4-BE49-F238E27FC236}">
                <a16:creationId xmlns:a16="http://schemas.microsoft.com/office/drawing/2014/main" id="{17A494C0-3911-4287-8E6E-B5504029625A}"/>
              </a:ext>
            </a:extLst>
          </p:cNvPr>
          <p:cNvSpPr>
            <a:spLocks noGrp="1"/>
          </p:cNvSpPr>
          <p:nvPr>
            <p:ph type="body" sz="quarter" idx="11" hasCustomPrompt="1"/>
          </p:nvPr>
        </p:nvSpPr>
        <p:spPr>
          <a:xfrm>
            <a:off x="457199" y="183074"/>
            <a:ext cx="8799453" cy="762458"/>
          </a:xfrm>
        </p:spPr>
        <p:txBody>
          <a:bodyPr/>
          <a:lstStyle>
            <a:lvl1pPr marL="0" indent="0">
              <a:buNone/>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b="1" dirty="0">
                <a:solidFill>
                  <a:schemeClr val="bg1"/>
                </a:solidFill>
                <a:latin typeface="Calibri" panose="020F0502020204030204" pitchFamily="34" charset="0"/>
              </a:rPr>
              <a:t>Centers for Disease Control and Prevention</a:t>
            </a:r>
          </a:p>
        </p:txBody>
      </p:sp>
    </p:spTree>
    <p:extLst>
      <p:ext uri="{BB962C8B-B14F-4D97-AF65-F5344CB8AC3E}">
        <p14:creationId xmlns:p14="http://schemas.microsoft.com/office/powerpoint/2010/main" val="197841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62D435-8EB2-4B14-83D0-85CE5CE5CD37}"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F8E7D-0782-4402-876D-ACDA350B323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624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62D435-8EB2-4B14-83D0-85CE5CE5CD37}"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BF8E7D-0782-4402-876D-ACDA350B323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142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2D435-8EB2-4B14-83D0-85CE5CE5CD37}"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F8E7D-0782-4402-876D-ACDA350B323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312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62D435-8EB2-4B14-83D0-85CE5CE5CD37}"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BF8E7D-0782-4402-876D-ACDA350B323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237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62D435-8EB2-4B14-83D0-85CE5CE5CD37}"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BF8E7D-0782-4402-876D-ACDA350B323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675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3/11/2024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
        <p:nvSpPr>
          <p:cNvPr id="5" name="TextBox 4">
            <a:extLst>
              <a:ext uri="{FF2B5EF4-FFF2-40B4-BE49-F238E27FC236}">
                <a16:creationId xmlns:a16="http://schemas.microsoft.com/office/drawing/2014/main" id="{3C51EC84-D864-3140-F783-5E3EB823AC58}"/>
              </a:ext>
            </a:extLst>
          </p:cNvPr>
          <p:cNvSpPr txBox="1"/>
          <p:nvPr userDrawn="1"/>
        </p:nvSpPr>
        <p:spPr>
          <a:xfrm>
            <a:off x="127218" y="4049187"/>
            <a:ext cx="6639341" cy="1384995"/>
          </a:xfrm>
          <a:prstGeom prst="rect">
            <a:avLst/>
          </a:prstGeom>
          <a:noFill/>
        </p:spPr>
        <p:txBody>
          <a:bodyPr wrap="square" rtlCol="0">
            <a:spAutoFit/>
          </a:bodyPr>
          <a:lstStyle/>
          <a:p>
            <a:r>
              <a:rPr lang="en-US" sz="1200" dirty="0">
                <a:solidFill>
                  <a:srgbClr val="695E4A"/>
                </a:solidFill>
                <a:latin typeface="Calibri" panose="020F0502020204030204" pitchFamily="34" charset="0"/>
              </a:rPr>
              <a:t>For more information, contact CDC</a:t>
            </a:r>
            <a:br>
              <a:rPr lang="en-US" sz="1200" dirty="0">
                <a:solidFill>
                  <a:srgbClr val="695E4A"/>
                </a:solidFill>
                <a:latin typeface="Calibri" panose="020F0502020204030204" pitchFamily="34" charset="0"/>
              </a:rPr>
            </a:br>
            <a:r>
              <a:rPr lang="en-US" sz="1200" dirty="0">
                <a:solidFill>
                  <a:srgbClr val="695E4A"/>
                </a:solidFill>
                <a:latin typeface="Calibri" panose="020F0502020204030204" pitchFamily="34" charset="0"/>
              </a:rPr>
              <a:t>1-800-CDC-INFO (232-4636)</a:t>
            </a:r>
            <a:br>
              <a:rPr lang="en-US" sz="1200" dirty="0">
                <a:solidFill>
                  <a:srgbClr val="695E4A"/>
                </a:solidFill>
                <a:latin typeface="Calibri" panose="020F0502020204030204" pitchFamily="34" charset="0"/>
              </a:rPr>
            </a:br>
            <a:r>
              <a:rPr lang="en-US" sz="1200" dirty="0">
                <a:solidFill>
                  <a:srgbClr val="695E4A"/>
                </a:solidFill>
                <a:latin typeface="Calibri" panose="020F0502020204030204" pitchFamily="34" charset="0"/>
              </a:rPr>
              <a:t>TTY:  1-888-232-6348    www.cdc.gov</a:t>
            </a:r>
            <a:br>
              <a:rPr lang="en-US" sz="1200" dirty="0">
                <a:solidFill>
                  <a:srgbClr val="695E4A"/>
                </a:solidFill>
                <a:latin typeface="Calibri" panose="020F0502020204030204" pitchFamily="34" charset="0"/>
              </a:rPr>
            </a:br>
            <a:br>
              <a:rPr lang="en-US" sz="1200" dirty="0">
                <a:solidFill>
                  <a:srgbClr val="695E4A"/>
                </a:solidFill>
                <a:latin typeface="Calibri" panose="020F0502020204030204" pitchFamily="34" charset="0"/>
              </a:rPr>
            </a:br>
            <a:br>
              <a:rPr lang="en-US" sz="1200" dirty="0">
                <a:solidFill>
                  <a:srgbClr val="695E4A"/>
                </a:solidFill>
                <a:latin typeface="Calibri" panose="020F0502020204030204" pitchFamily="34" charset="0"/>
              </a:rPr>
            </a:br>
            <a:r>
              <a:rPr lang="en-US" sz="1200" dirty="0">
                <a:solidFill>
                  <a:srgbClr val="695E4A"/>
                </a:solidFill>
                <a:latin typeface="Calibri" panose="020F0502020204030204" pitchFamily="34" charset="0"/>
              </a:rPr>
              <a:t>The findings and conclusions in this report are those of the authors and do not necessarily represent the official position of the Centers for Disease Control and Prevention.</a:t>
            </a:r>
          </a:p>
        </p:txBody>
      </p:sp>
      <p:grpSp>
        <p:nvGrpSpPr>
          <p:cNvPr id="6" name="Group 5">
            <a:extLst>
              <a:ext uri="{FF2B5EF4-FFF2-40B4-BE49-F238E27FC236}">
                <a16:creationId xmlns:a16="http://schemas.microsoft.com/office/drawing/2014/main" id="{A2832B08-2DA0-3E9B-865A-FEDAF9FC07FE}"/>
              </a:ext>
            </a:extLst>
          </p:cNvPr>
          <p:cNvGrpSpPr/>
          <p:nvPr userDrawn="1"/>
        </p:nvGrpSpPr>
        <p:grpSpPr>
          <a:xfrm>
            <a:off x="0" y="5675086"/>
            <a:ext cx="12192000" cy="1182914"/>
            <a:chOff x="0" y="-11827"/>
            <a:chExt cx="9144000" cy="170018"/>
          </a:xfrm>
        </p:grpSpPr>
        <p:sp>
          <p:nvSpPr>
            <p:cNvPr id="7" name="bk object 25">
              <a:extLst>
                <a:ext uri="{FF2B5EF4-FFF2-40B4-BE49-F238E27FC236}">
                  <a16:creationId xmlns:a16="http://schemas.microsoft.com/office/drawing/2014/main" id="{DDE591D9-8EAC-3C8E-9390-A9A608D238A6}"/>
                </a:ext>
              </a:extLst>
            </p:cNvPr>
            <p:cNvSpPr/>
            <p:nvPr userDrawn="1"/>
          </p:nvSpPr>
          <p:spPr>
            <a:xfrm>
              <a:off x="0" y="-11827"/>
              <a:ext cx="522365" cy="170018"/>
            </a:xfrm>
            <a:custGeom>
              <a:avLst/>
              <a:gdLst/>
              <a:ahLst/>
              <a:cxnLst/>
              <a:rect l="l" t="t" r="r" b="b"/>
              <a:pathLst>
                <a:path w="1047115" h="1413510">
                  <a:moveTo>
                    <a:pt x="1046875" y="0"/>
                  </a:moveTo>
                  <a:lnTo>
                    <a:pt x="0" y="0"/>
                  </a:lnTo>
                  <a:lnTo>
                    <a:pt x="0" y="1412925"/>
                  </a:lnTo>
                  <a:lnTo>
                    <a:pt x="869393" y="1412925"/>
                  </a:lnTo>
                  <a:lnTo>
                    <a:pt x="1046875" y="0"/>
                  </a:lnTo>
                  <a:close/>
                </a:path>
              </a:pathLst>
            </a:custGeom>
            <a:solidFill>
              <a:srgbClr val="103064"/>
            </a:solidFill>
          </p:spPr>
          <p:txBody>
            <a:bodyPr wrap="square" lIns="0" tIns="0" rIns="0" bIns="0" rtlCol="0"/>
            <a:lstStyle/>
            <a:p>
              <a:endParaRPr/>
            </a:p>
          </p:txBody>
        </p:sp>
        <p:sp>
          <p:nvSpPr>
            <p:cNvPr id="8" name="bk object 26">
              <a:extLst>
                <a:ext uri="{FF2B5EF4-FFF2-40B4-BE49-F238E27FC236}">
                  <a16:creationId xmlns:a16="http://schemas.microsoft.com/office/drawing/2014/main" id="{58E04FC9-62D5-4232-CE21-14DC8EA72437}"/>
                </a:ext>
              </a:extLst>
            </p:cNvPr>
            <p:cNvSpPr/>
            <p:nvPr userDrawn="1"/>
          </p:nvSpPr>
          <p:spPr>
            <a:xfrm>
              <a:off x="340051" y="-11827"/>
              <a:ext cx="863535" cy="170018"/>
            </a:xfrm>
            <a:custGeom>
              <a:avLst/>
              <a:gdLst/>
              <a:ahLst/>
              <a:cxnLst/>
              <a:rect l="l" t="t" r="r" b="b"/>
              <a:pathLst>
                <a:path w="1731010" h="1413510">
                  <a:moveTo>
                    <a:pt x="1730918" y="0"/>
                  </a:moveTo>
                  <a:lnTo>
                    <a:pt x="179633" y="0"/>
                  </a:lnTo>
                  <a:lnTo>
                    <a:pt x="0" y="1412925"/>
                  </a:lnTo>
                  <a:lnTo>
                    <a:pt x="1296345" y="1412925"/>
                  </a:lnTo>
                  <a:lnTo>
                    <a:pt x="1730918" y="0"/>
                  </a:lnTo>
                  <a:close/>
                </a:path>
              </a:pathLst>
            </a:custGeom>
            <a:solidFill>
              <a:srgbClr val="1D56B3"/>
            </a:solidFill>
          </p:spPr>
          <p:txBody>
            <a:bodyPr wrap="square" lIns="0" tIns="0" rIns="0" bIns="0" rtlCol="0"/>
            <a:lstStyle/>
            <a:p>
              <a:endParaRPr/>
            </a:p>
          </p:txBody>
        </p:sp>
        <p:sp>
          <p:nvSpPr>
            <p:cNvPr id="9" name="bk object 27">
              <a:extLst>
                <a:ext uri="{FF2B5EF4-FFF2-40B4-BE49-F238E27FC236}">
                  <a16:creationId xmlns:a16="http://schemas.microsoft.com/office/drawing/2014/main" id="{33149A2D-D866-CF52-7C6A-968A70C3E5DF}"/>
                </a:ext>
              </a:extLst>
            </p:cNvPr>
            <p:cNvSpPr/>
            <p:nvPr userDrawn="1"/>
          </p:nvSpPr>
          <p:spPr>
            <a:xfrm>
              <a:off x="878274" y="-11827"/>
              <a:ext cx="1343452" cy="170018"/>
            </a:xfrm>
            <a:custGeom>
              <a:avLst/>
              <a:gdLst/>
              <a:ahLst/>
              <a:cxnLst/>
              <a:rect l="l" t="t" r="r" b="b"/>
              <a:pathLst>
                <a:path w="2693035" h="1413510">
                  <a:moveTo>
                    <a:pt x="2692774" y="0"/>
                  </a:moveTo>
                  <a:lnTo>
                    <a:pt x="435654" y="0"/>
                  </a:lnTo>
                  <a:lnTo>
                    <a:pt x="0" y="1412925"/>
                  </a:lnTo>
                  <a:lnTo>
                    <a:pt x="1878492" y="1412925"/>
                  </a:lnTo>
                  <a:lnTo>
                    <a:pt x="2692774" y="0"/>
                  </a:lnTo>
                  <a:close/>
                </a:path>
              </a:pathLst>
            </a:custGeom>
            <a:solidFill>
              <a:srgbClr val="103064"/>
            </a:solidFill>
          </p:spPr>
          <p:txBody>
            <a:bodyPr wrap="square" lIns="0" tIns="0" rIns="0" bIns="0" rtlCol="0"/>
            <a:lstStyle/>
            <a:p>
              <a:endParaRPr/>
            </a:p>
          </p:txBody>
        </p:sp>
        <p:sp>
          <p:nvSpPr>
            <p:cNvPr id="10" name="bk object 28">
              <a:extLst>
                <a:ext uri="{FF2B5EF4-FFF2-40B4-BE49-F238E27FC236}">
                  <a16:creationId xmlns:a16="http://schemas.microsoft.com/office/drawing/2014/main" id="{7F4EF87C-162A-C366-8E30-D39F8B6F4446}"/>
                </a:ext>
              </a:extLst>
            </p:cNvPr>
            <p:cNvSpPr/>
            <p:nvPr userDrawn="1"/>
          </p:nvSpPr>
          <p:spPr>
            <a:xfrm>
              <a:off x="1654598" y="-11827"/>
              <a:ext cx="1362458" cy="170018"/>
            </a:xfrm>
            <a:custGeom>
              <a:avLst/>
              <a:gdLst/>
              <a:ahLst/>
              <a:cxnLst/>
              <a:rect l="l" t="t" r="r" b="b"/>
              <a:pathLst>
                <a:path w="2731134" h="1413510">
                  <a:moveTo>
                    <a:pt x="2730969" y="0"/>
                  </a:moveTo>
                  <a:lnTo>
                    <a:pt x="816445" y="0"/>
                  </a:lnTo>
                  <a:lnTo>
                    <a:pt x="0" y="1412925"/>
                  </a:lnTo>
                  <a:lnTo>
                    <a:pt x="1593978" y="1412925"/>
                  </a:lnTo>
                  <a:lnTo>
                    <a:pt x="2730969" y="0"/>
                  </a:lnTo>
                  <a:close/>
                </a:path>
              </a:pathLst>
            </a:custGeom>
            <a:solidFill>
              <a:srgbClr val="1E59B8"/>
            </a:solidFill>
          </p:spPr>
          <p:txBody>
            <a:bodyPr wrap="square" lIns="0" tIns="0" rIns="0" bIns="0" rtlCol="0"/>
            <a:lstStyle/>
            <a:p>
              <a:endParaRPr/>
            </a:p>
          </p:txBody>
        </p:sp>
        <p:sp>
          <p:nvSpPr>
            <p:cNvPr id="11" name="bk object 29">
              <a:extLst>
                <a:ext uri="{FF2B5EF4-FFF2-40B4-BE49-F238E27FC236}">
                  <a16:creationId xmlns:a16="http://schemas.microsoft.com/office/drawing/2014/main" id="{C33A597C-9D48-EB9D-9BB1-0954D2ED0A18}"/>
                </a:ext>
              </a:extLst>
            </p:cNvPr>
            <p:cNvSpPr/>
            <p:nvPr userDrawn="1"/>
          </p:nvSpPr>
          <p:spPr>
            <a:xfrm>
              <a:off x="2304805" y="-11827"/>
              <a:ext cx="937659" cy="170018"/>
            </a:xfrm>
            <a:custGeom>
              <a:avLst/>
              <a:gdLst/>
              <a:ahLst/>
              <a:cxnLst/>
              <a:rect l="l" t="t" r="r" b="b"/>
              <a:pathLst>
                <a:path w="1879600" h="1413510">
                  <a:moveTo>
                    <a:pt x="1879368" y="0"/>
                  </a:moveTo>
                  <a:lnTo>
                    <a:pt x="1140221" y="0"/>
                  </a:lnTo>
                  <a:lnTo>
                    <a:pt x="0" y="1412925"/>
                  </a:lnTo>
                  <a:lnTo>
                    <a:pt x="621900" y="1412925"/>
                  </a:lnTo>
                  <a:lnTo>
                    <a:pt x="1879368" y="0"/>
                  </a:lnTo>
                  <a:close/>
                </a:path>
              </a:pathLst>
            </a:custGeom>
            <a:solidFill>
              <a:srgbClr val="17468F"/>
            </a:solidFill>
          </p:spPr>
          <p:txBody>
            <a:bodyPr wrap="square" lIns="0" tIns="0" rIns="0" bIns="0" rtlCol="0"/>
            <a:lstStyle/>
            <a:p>
              <a:endParaRPr/>
            </a:p>
          </p:txBody>
        </p:sp>
        <p:sp>
          <p:nvSpPr>
            <p:cNvPr id="12" name="bk object 30">
              <a:extLst>
                <a:ext uri="{FF2B5EF4-FFF2-40B4-BE49-F238E27FC236}">
                  <a16:creationId xmlns:a16="http://schemas.microsoft.com/office/drawing/2014/main" id="{7848F8BA-04CF-B467-6289-353AD65BA450}"/>
                </a:ext>
              </a:extLst>
            </p:cNvPr>
            <p:cNvSpPr/>
            <p:nvPr userDrawn="1"/>
          </p:nvSpPr>
          <p:spPr>
            <a:xfrm>
              <a:off x="2554809" y="-11827"/>
              <a:ext cx="2483849" cy="170018"/>
            </a:xfrm>
            <a:custGeom>
              <a:avLst/>
              <a:gdLst/>
              <a:ahLst/>
              <a:cxnLst/>
              <a:rect l="l" t="t" r="r" b="b"/>
              <a:pathLst>
                <a:path w="4979034" h="1413510">
                  <a:moveTo>
                    <a:pt x="4978576" y="0"/>
                  </a:moveTo>
                  <a:lnTo>
                    <a:pt x="1262846" y="0"/>
                  </a:lnTo>
                  <a:lnTo>
                    <a:pt x="0" y="1412925"/>
                  </a:lnTo>
                  <a:lnTo>
                    <a:pt x="3093828" y="1412925"/>
                  </a:lnTo>
                  <a:lnTo>
                    <a:pt x="4978576" y="0"/>
                  </a:lnTo>
                  <a:close/>
                </a:path>
              </a:pathLst>
            </a:custGeom>
            <a:solidFill>
              <a:srgbClr val="1E59B8"/>
            </a:solidFill>
          </p:spPr>
          <p:txBody>
            <a:bodyPr wrap="square" lIns="0" tIns="0" rIns="0" bIns="0" rtlCol="0"/>
            <a:lstStyle/>
            <a:p>
              <a:endParaRPr/>
            </a:p>
          </p:txBody>
        </p:sp>
        <p:sp>
          <p:nvSpPr>
            <p:cNvPr id="13" name="bk object 31">
              <a:extLst>
                <a:ext uri="{FF2B5EF4-FFF2-40B4-BE49-F238E27FC236}">
                  <a16:creationId xmlns:a16="http://schemas.microsoft.com/office/drawing/2014/main" id="{BCFA9746-67A9-1B49-89F7-3F4D1ECBF7E3}"/>
                </a:ext>
              </a:extLst>
            </p:cNvPr>
            <p:cNvSpPr/>
            <p:nvPr userDrawn="1"/>
          </p:nvSpPr>
          <p:spPr>
            <a:xfrm>
              <a:off x="3835845" y="-11827"/>
              <a:ext cx="1915234" cy="170018"/>
            </a:xfrm>
            <a:custGeom>
              <a:avLst/>
              <a:gdLst/>
              <a:ahLst/>
              <a:cxnLst/>
              <a:rect l="l" t="t" r="r" b="b"/>
              <a:pathLst>
                <a:path w="3839209" h="1413510">
                  <a:moveTo>
                    <a:pt x="3838727" y="0"/>
                  </a:moveTo>
                  <a:lnTo>
                    <a:pt x="1891189" y="0"/>
                  </a:lnTo>
                  <a:lnTo>
                    <a:pt x="0" y="1412925"/>
                  </a:lnTo>
                  <a:lnTo>
                    <a:pt x="1625414" y="1412925"/>
                  </a:lnTo>
                  <a:lnTo>
                    <a:pt x="3838727" y="0"/>
                  </a:lnTo>
                  <a:close/>
                </a:path>
              </a:pathLst>
            </a:custGeom>
            <a:solidFill>
              <a:srgbClr val="536DB3"/>
            </a:solidFill>
          </p:spPr>
          <p:txBody>
            <a:bodyPr wrap="square" lIns="0" tIns="0" rIns="0" bIns="0" rtlCol="0"/>
            <a:lstStyle/>
            <a:p>
              <a:endParaRPr/>
            </a:p>
          </p:txBody>
        </p:sp>
        <p:sp>
          <p:nvSpPr>
            <p:cNvPr id="14" name="bk object 32">
              <a:extLst>
                <a:ext uri="{FF2B5EF4-FFF2-40B4-BE49-F238E27FC236}">
                  <a16:creationId xmlns:a16="http://schemas.microsoft.com/office/drawing/2014/main" id="{0F9CAD33-5AF0-0438-35BA-6D7D23D6CE21}"/>
                </a:ext>
              </a:extLst>
            </p:cNvPr>
            <p:cNvSpPr/>
            <p:nvPr userDrawn="1"/>
          </p:nvSpPr>
          <p:spPr>
            <a:xfrm>
              <a:off x="4458868" y="-11827"/>
              <a:ext cx="4685132" cy="170018"/>
            </a:xfrm>
            <a:custGeom>
              <a:avLst/>
              <a:gdLst/>
              <a:ahLst/>
              <a:cxnLst/>
              <a:rect l="l" t="t" r="r" b="b"/>
              <a:pathLst>
                <a:path w="9391650" h="1413510">
                  <a:moveTo>
                    <a:pt x="9391076" y="0"/>
                  </a:moveTo>
                  <a:lnTo>
                    <a:pt x="2213316" y="0"/>
                  </a:lnTo>
                  <a:lnTo>
                    <a:pt x="0" y="1412929"/>
                  </a:lnTo>
                  <a:lnTo>
                    <a:pt x="9391076" y="1412929"/>
                  </a:lnTo>
                  <a:lnTo>
                    <a:pt x="9391076" y="0"/>
                  </a:lnTo>
                  <a:close/>
                </a:path>
              </a:pathLst>
            </a:custGeom>
            <a:gradFill>
              <a:gsLst>
                <a:gs pos="0">
                  <a:srgbClr val="103064"/>
                </a:gs>
                <a:gs pos="100000">
                  <a:srgbClr val="17468F"/>
                </a:gs>
              </a:gsLst>
              <a:lin ang="0" scaled="0"/>
            </a:gradFill>
          </p:spPr>
          <p:txBody>
            <a:bodyPr wrap="square" lIns="0" tIns="0" rIns="0" bIns="0" rtlCol="0"/>
            <a:lstStyle/>
            <a:p>
              <a:endParaRPr/>
            </a:p>
          </p:txBody>
        </p:sp>
      </p:grpSp>
    </p:spTree>
    <p:extLst>
      <p:ext uri="{BB962C8B-B14F-4D97-AF65-F5344CB8AC3E}">
        <p14:creationId xmlns:p14="http://schemas.microsoft.com/office/powerpoint/2010/main" val="205539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62D435-8EB2-4B14-83D0-85CE5CE5CD37}"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BF8E7D-0782-4402-876D-ACDA350B323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425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C62D435-8EB2-4B14-83D0-85CE5CE5CD37}" type="datetimeFigureOut">
              <a:rPr lang="en-US" smtClean="0"/>
              <a:t>3/11/2024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ABF8E7D-0782-4402-876D-ACDA350B323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34862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C62D435-8EB2-4B14-83D0-85CE5CE5CD37}" type="datetimeFigureOut">
              <a:rPr lang="en-US" smtClean="0"/>
              <a:t>3/11/2024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ABF8E7D-0782-4402-876D-ACDA350B323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03034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image" Target="../media/image11.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79C46-03ED-40C4-A175-D751182D3FA1}"/>
              </a:ext>
            </a:extLst>
          </p:cNvPr>
          <p:cNvSpPr>
            <a:spLocks noGrp="1"/>
          </p:cNvSpPr>
          <p:nvPr>
            <p:ph type="title"/>
          </p:nvPr>
        </p:nvSpPr>
        <p:spPr>
          <a:xfrm>
            <a:off x="457200" y="1151745"/>
            <a:ext cx="10839490" cy="946732"/>
          </a:xfrm>
        </p:spPr>
        <p:txBody>
          <a:bodyPr/>
          <a:lstStyle/>
          <a:p>
            <a:r>
              <a:rPr lang="en-US" dirty="0">
                <a:solidFill>
                  <a:schemeClr val="bg1"/>
                </a:solidFill>
              </a:rPr>
              <a:t>Global Influenza Branch  (GIB)</a:t>
            </a:r>
            <a:br>
              <a:rPr lang="en-US" dirty="0">
                <a:solidFill>
                  <a:schemeClr val="bg1"/>
                </a:solidFill>
              </a:rPr>
            </a:br>
            <a:r>
              <a:rPr lang="en-US" dirty="0">
                <a:solidFill>
                  <a:schemeClr val="bg1"/>
                </a:solidFill>
              </a:rPr>
              <a:t>Situational and Awareness Team </a:t>
            </a:r>
          </a:p>
        </p:txBody>
      </p:sp>
      <p:sp>
        <p:nvSpPr>
          <p:cNvPr id="8" name="Text Placeholder 7">
            <a:extLst>
              <a:ext uri="{FF2B5EF4-FFF2-40B4-BE49-F238E27FC236}">
                <a16:creationId xmlns:a16="http://schemas.microsoft.com/office/drawing/2014/main" id="{A2A359A5-6DE2-45AE-94B3-16311B9ED360}"/>
              </a:ext>
            </a:extLst>
          </p:cNvPr>
          <p:cNvSpPr>
            <a:spLocks noGrp="1"/>
          </p:cNvSpPr>
          <p:nvPr>
            <p:ph type="body" sz="quarter" idx="11"/>
          </p:nvPr>
        </p:nvSpPr>
        <p:spPr/>
        <p:txBody>
          <a:bodyPr/>
          <a:lstStyle/>
          <a:p>
            <a:r>
              <a:rPr lang="en-US" b="1" dirty="0"/>
              <a:t>National Center for Immunization &amp; Respiratory Diseases</a:t>
            </a:r>
          </a:p>
        </p:txBody>
      </p:sp>
      <p:sp>
        <p:nvSpPr>
          <p:cNvPr id="9" name="Text Placeholder 8">
            <a:extLst>
              <a:ext uri="{FF2B5EF4-FFF2-40B4-BE49-F238E27FC236}">
                <a16:creationId xmlns:a16="http://schemas.microsoft.com/office/drawing/2014/main" id="{C78E3BB3-FD80-3237-6509-A25FE2243E5B}"/>
              </a:ext>
            </a:extLst>
          </p:cNvPr>
          <p:cNvSpPr>
            <a:spLocks noGrp="1"/>
          </p:cNvSpPr>
          <p:nvPr>
            <p:ph type="body" sz="quarter" idx="10"/>
          </p:nvPr>
        </p:nvSpPr>
        <p:spPr>
          <a:xfrm>
            <a:off x="1759719" y="2304690"/>
            <a:ext cx="6765637" cy="1289172"/>
          </a:xfrm>
        </p:spPr>
        <p:txBody>
          <a:bodyPr/>
          <a:lstStyle/>
          <a:p>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Data Modernization of International A Zoonoses Surveillance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TextBox 1">
            <a:extLst>
              <a:ext uri="{FF2B5EF4-FFF2-40B4-BE49-F238E27FC236}">
                <a16:creationId xmlns:a16="http://schemas.microsoft.com/office/drawing/2014/main" id="{9B3C56E7-C06F-5AE1-F23E-99D0F89CDDCC}"/>
              </a:ext>
            </a:extLst>
          </p:cNvPr>
          <p:cNvSpPr txBox="1"/>
          <p:nvPr/>
        </p:nvSpPr>
        <p:spPr>
          <a:xfrm>
            <a:off x="393541" y="4839232"/>
            <a:ext cx="4375682" cy="369332"/>
          </a:xfrm>
          <a:prstGeom prst="rect">
            <a:avLst/>
          </a:prstGeom>
          <a:noFill/>
        </p:spPr>
        <p:txBody>
          <a:bodyPr wrap="square" rtlCol="0">
            <a:spAutoFit/>
          </a:bodyPr>
          <a:lstStyle/>
          <a:p>
            <a:r>
              <a:rPr lang="en-US" dirty="0"/>
              <a:t>Kimberly Jones, MPH </a:t>
            </a:r>
          </a:p>
        </p:txBody>
      </p:sp>
    </p:spTree>
    <p:extLst>
      <p:ext uri="{BB962C8B-B14F-4D97-AF65-F5344CB8AC3E}">
        <p14:creationId xmlns:p14="http://schemas.microsoft.com/office/powerpoint/2010/main" val="1758864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41AF-7ED6-2766-FE7C-9EF67F8843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AD7A430F-D476-8D21-11D7-0E5280860626}"/>
              </a:ext>
            </a:extLst>
          </p:cNvPr>
          <p:cNvSpPr>
            <a:spLocks noGrp="1"/>
          </p:cNvSpPr>
          <p:nvPr>
            <p:ph idx="1"/>
          </p:nvPr>
        </p:nvSpPr>
        <p:spPr/>
        <p:txBody>
          <a:bodyPr>
            <a:normAutofit fontScale="77500" lnSpcReduction="20000"/>
          </a:bodyPr>
          <a:lstStyle/>
          <a:p>
            <a:pPr marL="0" indent="0" algn="l" rtl="0" fontAlgn="base">
              <a:buNone/>
            </a:pPr>
            <a:r>
              <a:rPr lang="en-US" sz="1800" b="0" i="0" dirty="0">
                <a:solidFill>
                  <a:srgbClr val="1E2326"/>
                </a:solidFill>
                <a:effectLst/>
                <a:latin typeface="Arial" panose="020B0604020202020204" pitchFamily="34" charset="0"/>
              </a:rPr>
              <a:t>Currently, NCIRD’s Influenza Division (ID) receives individual access individual reports of influenza A virus mainly, avian virus in animals from the World Organization for Animal Health (WOAH), World Health Information System (WAIS). ID then manually extracts animal information from the report and enters it into a virus-specific Excel spreadsheet. ID also uses complex, multi-step R-code to auto generate parts of a weekly report that are combined with some manual report building.  </a:t>
            </a:r>
            <a:endParaRPr lang="en-US" b="0" i="0" dirty="0">
              <a:solidFill>
                <a:srgbClr val="1E2326"/>
              </a:solidFill>
              <a:effectLst/>
              <a:latin typeface="Segoe UI" panose="020B0502040204020203" pitchFamily="34" charset="0"/>
            </a:endParaRPr>
          </a:p>
          <a:p>
            <a:pPr marL="0" indent="0" algn="l" rtl="0" fontAlgn="base">
              <a:buNone/>
            </a:pPr>
            <a:r>
              <a:rPr lang="en-US" sz="1800" b="0" i="0" dirty="0">
                <a:solidFill>
                  <a:srgbClr val="1E2326"/>
                </a:solidFill>
                <a:effectLst/>
                <a:latin typeface="Arial" panose="020B0604020202020204" pitchFamily="34" charset="0"/>
              </a:rPr>
              <a:t>Subsequently, the Excel spreadsheets and R-code are used to create a weekly report containing two key artifacts:  </a:t>
            </a:r>
            <a:endParaRPr lang="en-US" b="0" i="0" dirty="0">
              <a:solidFill>
                <a:srgbClr val="1E2326"/>
              </a:solidFill>
              <a:effectLst/>
              <a:latin typeface="Segoe UI" panose="020B0502040204020203" pitchFamily="34" charset="0"/>
            </a:endParaRPr>
          </a:p>
          <a:p>
            <a:pPr algn="l" rtl="0" fontAlgn="base">
              <a:buFont typeface="+mj-lt"/>
              <a:buAutoNum type="arabicPeriod"/>
            </a:pPr>
            <a:r>
              <a:rPr lang="en-US" sz="1800" b="0" i="0" dirty="0">
                <a:solidFill>
                  <a:srgbClr val="1E2326"/>
                </a:solidFill>
                <a:effectLst/>
                <a:latin typeface="Arial" panose="020B0604020202020204" pitchFamily="34" charset="0"/>
              </a:rPr>
              <a:t>Tables describing the weekly and all-time counts, dates of reports and animal type affected of each influenza virus pathogenicity and sub-type stratified by country. </a:t>
            </a:r>
          </a:p>
          <a:p>
            <a:pPr algn="l" rtl="0" fontAlgn="base">
              <a:buFont typeface="+mj-lt"/>
              <a:buAutoNum type="arabicPeriod" startAt="2"/>
            </a:pPr>
            <a:r>
              <a:rPr lang="en-US" sz="1800" b="0" i="0" dirty="0">
                <a:solidFill>
                  <a:srgbClr val="1E2326"/>
                </a:solidFill>
                <a:effectLst/>
                <a:latin typeface="Arial" panose="020B0604020202020204" pitchFamily="34" charset="0"/>
              </a:rPr>
              <a:t>A bullet-pointed summary describing the number of outbreaks, pathogenicity, subtype, animal type, country and assigned </a:t>
            </a:r>
            <a:r>
              <a:rPr lang="en-US" sz="1800" b="0" i="0" dirty="0" err="1">
                <a:solidFill>
                  <a:srgbClr val="1E2326"/>
                </a:solidFill>
                <a:effectLst/>
                <a:latin typeface="Arial" panose="020B0604020202020204" pitchFamily="34" charset="0"/>
              </a:rPr>
              <a:t>event_id</a:t>
            </a:r>
            <a:r>
              <a:rPr lang="en-US" sz="1800" b="0" i="0" dirty="0">
                <a:solidFill>
                  <a:srgbClr val="1E2326"/>
                </a:solidFill>
                <a:effectLst/>
                <a:latin typeface="Arial" panose="020B0604020202020204" pitchFamily="34" charset="0"/>
              </a:rPr>
              <a:t> for all outbreaks that occurred that week.  </a:t>
            </a:r>
          </a:p>
          <a:p>
            <a:pPr marL="0" indent="0" algn="l" rtl="0" fontAlgn="base">
              <a:buNone/>
            </a:pPr>
            <a:r>
              <a:rPr lang="en-US" sz="1800" b="0" i="0" dirty="0">
                <a:solidFill>
                  <a:srgbClr val="1E2326"/>
                </a:solidFill>
                <a:effectLst/>
                <a:latin typeface="Arial" panose="020B0604020202020204" pitchFamily="34" charset="0"/>
              </a:rPr>
              <a:t>The weekly report is then shared with ID stakeholders, including leadership. Map visualizations are generated each week based on region where outbreaks occurred using the R-code.  </a:t>
            </a:r>
            <a:endParaRPr lang="en-US" b="0" i="0" dirty="0">
              <a:solidFill>
                <a:srgbClr val="1E232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724065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8"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B7B41AF-7ED6-2766-FE7C-9EF67F88434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Current State</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46DE7F6-88F6-7916-FC8D-BCFA89CC5C81}"/>
              </a:ext>
            </a:extLst>
          </p:cNvPr>
          <p:cNvGraphicFramePr>
            <a:graphicFrameLocks noGrp="1"/>
          </p:cNvGraphicFramePr>
          <p:nvPr>
            <p:ph idx="1"/>
            <p:extLst>
              <p:ext uri="{D42A27DB-BD31-4B8C-83A1-F6EECF244321}">
                <p14:modId xmlns:p14="http://schemas.microsoft.com/office/powerpoint/2010/main" val="2265630314"/>
              </p:ext>
            </p:extLst>
          </p:nvPr>
        </p:nvGraphicFramePr>
        <p:xfrm>
          <a:off x="4615126" y="1226728"/>
          <a:ext cx="6282921" cy="3616487"/>
        </p:xfrm>
        <a:graphic>
          <a:graphicData uri="http://schemas.openxmlformats.org/drawingml/2006/table">
            <a:tbl>
              <a:tblPr firstRow="1" bandRow="1">
                <a:tableStyleId>{9D7B26C5-4107-4FEC-AEDC-1716B250A1EF}</a:tableStyleId>
              </a:tblPr>
              <a:tblGrid>
                <a:gridCol w="2059166">
                  <a:extLst>
                    <a:ext uri="{9D8B030D-6E8A-4147-A177-3AD203B41FA5}">
                      <a16:colId xmlns:a16="http://schemas.microsoft.com/office/drawing/2014/main" val="3663002402"/>
                    </a:ext>
                  </a:extLst>
                </a:gridCol>
                <a:gridCol w="1850787">
                  <a:extLst>
                    <a:ext uri="{9D8B030D-6E8A-4147-A177-3AD203B41FA5}">
                      <a16:colId xmlns:a16="http://schemas.microsoft.com/office/drawing/2014/main" val="1801688446"/>
                    </a:ext>
                  </a:extLst>
                </a:gridCol>
                <a:gridCol w="2372968">
                  <a:extLst>
                    <a:ext uri="{9D8B030D-6E8A-4147-A177-3AD203B41FA5}">
                      <a16:colId xmlns:a16="http://schemas.microsoft.com/office/drawing/2014/main" val="1887757520"/>
                    </a:ext>
                  </a:extLst>
                </a:gridCol>
              </a:tblGrid>
              <a:tr h="1097171">
                <a:tc>
                  <a:txBody>
                    <a:bodyPr/>
                    <a:lstStyle/>
                    <a:p>
                      <a:pPr fontAlgn="ctr"/>
                      <a:endParaRPr lang="en-US" sz="2800">
                        <a:effectLst/>
                      </a:endParaRPr>
                    </a:p>
                    <a:p>
                      <a:pPr algn="l" rtl="0" fontAlgn="base"/>
                      <a:r>
                        <a:rPr lang="en-US" sz="1600" b="1">
                          <a:solidFill>
                            <a:srgbClr val="1E2326"/>
                          </a:solidFill>
                          <a:effectLst/>
                        </a:rPr>
                        <a:t>Data Source</a:t>
                      </a:r>
                      <a:r>
                        <a:rPr lang="en-US" sz="1600" b="0">
                          <a:solidFill>
                            <a:srgbClr val="1E2326"/>
                          </a:solidFill>
                          <a:effectLst/>
                        </a:rPr>
                        <a:t> </a:t>
                      </a:r>
                      <a:endParaRPr lang="en-US" sz="2800" b="0" i="0">
                        <a:solidFill>
                          <a:srgbClr val="1E2326"/>
                        </a:solidFill>
                        <a:effectLst/>
                      </a:endParaRPr>
                    </a:p>
                  </a:txBody>
                  <a:tcPr marL="141876" marR="141876" marT="70938" marB="70938" anchor="ctr"/>
                </a:tc>
                <a:tc>
                  <a:txBody>
                    <a:bodyPr/>
                    <a:lstStyle/>
                    <a:p>
                      <a:pPr algn="ctr" fontAlgn="ctr"/>
                      <a:endParaRPr lang="en-US" sz="2800" dirty="0">
                        <a:effectLst/>
                      </a:endParaRPr>
                    </a:p>
                    <a:p>
                      <a:pPr algn="l" rtl="0" fontAlgn="base"/>
                      <a:r>
                        <a:rPr lang="en-US" sz="1600" b="1" dirty="0">
                          <a:solidFill>
                            <a:srgbClr val="1E2326"/>
                          </a:solidFill>
                          <a:effectLst/>
                        </a:rPr>
                        <a:t>Data Description</a:t>
                      </a:r>
                      <a:r>
                        <a:rPr lang="en-US" sz="1600" b="0" dirty="0">
                          <a:solidFill>
                            <a:srgbClr val="1E2326"/>
                          </a:solidFill>
                          <a:effectLst/>
                        </a:rPr>
                        <a:t> </a:t>
                      </a:r>
                      <a:endParaRPr lang="en-US" sz="2800" b="0" i="0" dirty="0">
                        <a:solidFill>
                          <a:srgbClr val="1E2326"/>
                        </a:solidFill>
                        <a:effectLst/>
                      </a:endParaRPr>
                    </a:p>
                  </a:txBody>
                  <a:tcPr marL="141876" marR="141876" marT="70938" marB="70938" anchor="ctr"/>
                </a:tc>
                <a:tc>
                  <a:txBody>
                    <a:bodyPr/>
                    <a:lstStyle/>
                    <a:p>
                      <a:pPr algn="ctr" fontAlgn="ctr"/>
                      <a:endParaRPr lang="en-US" sz="2800">
                        <a:effectLst/>
                      </a:endParaRPr>
                    </a:p>
                    <a:p>
                      <a:pPr algn="l" rtl="0" fontAlgn="base"/>
                      <a:r>
                        <a:rPr lang="en-US" sz="1600" b="1">
                          <a:solidFill>
                            <a:srgbClr val="1E2326"/>
                          </a:solidFill>
                          <a:effectLst/>
                        </a:rPr>
                        <a:t>Data Connection?</a:t>
                      </a:r>
                      <a:r>
                        <a:rPr lang="en-US" sz="1600" b="0">
                          <a:solidFill>
                            <a:srgbClr val="1E2326"/>
                          </a:solidFill>
                          <a:effectLst/>
                        </a:rPr>
                        <a:t> </a:t>
                      </a:r>
                      <a:endParaRPr lang="en-US" sz="2800" b="0" i="0">
                        <a:solidFill>
                          <a:srgbClr val="1E2326"/>
                        </a:solidFill>
                        <a:effectLst/>
                      </a:endParaRPr>
                    </a:p>
                  </a:txBody>
                  <a:tcPr marL="141876" marR="141876" marT="70938" marB="70938" anchor="ctr"/>
                </a:tc>
                <a:extLst>
                  <a:ext uri="{0D108BD9-81ED-4DB2-BD59-A6C34878D82A}">
                    <a16:rowId xmlns:a16="http://schemas.microsoft.com/office/drawing/2014/main" val="1540232567"/>
                  </a:ext>
                </a:extLst>
              </a:tr>
              <a:tr h="2515926">
                <a:tc>
                  <a:txBody>
                    <a:bodyPr/>
                    <a:lstStyle/>
                    <a:p>
                      <a:pPr fontAlgn="ctr"/>
                      <a:endParaRPr lang="en-US" sz="2800">
                        <a:effectLst/>
                      </a:endParaRPr>
                    </a:p>
                    <a:p>
                      <a:pPr algn="l" rtl="0" fontAlgn="base"/>
                      <a:r>
                        <a:rPr lang="en-US" sz="1600" b="0">
                          <a:solidFill>
                            <a:srgbClr val="1E2326"/>
                          </a:solidFill>
                          <a:effectLst/>
                        </a:rPr>
                        <a:t>World Animal Health Influenza Reports </a:t>
                      </a:r>
                      <a:endParaRPr lang="en-US" sz="2800" b="0" i="0">
                        <a:solidFill>
                          <a:srgbClr val="1E2326"/>
                        </a:solidFill>
                        <a:effectLst/>
                      </a:endParaRPr>
                    </a:p>
                  </a:txBody>
                  <a:tcPr marL="141876" marR="141876" marT="70938" marB="70938" anchor="ctr"/>
                </a:tc>
                <a:tc>
                  <a:txBody>
                    <a:bodyPr/>
                    <a:lstStyle/>
                    <a:p>
                      <a:pPr fontAlgn="ctr"/>
                      <a:endParaRPr lang="en-US" sz="2800">
                        <a:effectLst/>
                      </a:endParaRPr>
                    </a:p>
                    <a:p>
                      <a:pPr algn="l" rtl="0" fontAlgn="base"/>
                      <a:r>
                        <a:rPr lang="en-US" sz="1600" b="0">
                          <a:solidFill>
                            <a:srgbClr val="1E2326"/>
                          </a:solidFill>
                          <a:effectLst/>
                        </a:rPr>
                        <a:t>Reports of influenza A virus in animals submitted to the WAHIS by World Organization for Animal Health member states. </a:t>
                      </a:r>
                      <a:endParaRPr lang="en-US" sz="2800" b="0" i="0">
                        <a:solidFill>
                          <a:srgbClr val="1E2326"/>
                        </a:solidFill>
                        <a:effectLst/>
                      </a:endParaRPr>
                    </a:p>
                  </a:txBody>
                  <a:tcPr marL="141876" marR="141876" marT="70938" marB="70938" anchor="ctr"/>
                </a:tc>
                <a:tc>
                  <a:txBody>
                    <a:bodyPr/>
                    <a:lstStyle/>
                    <a:p>
                      <a:pPr fontAlgn="ctr"/>
                      <a:endParaRPr lang="en-US" sz="2800" dirty="0">
                        <a:effectLst/>
                      </a:endParaRPr>
                    </a:p>
                    <a:p>
                      <a:pPr algn="l" rtl="0" fontAlgn="base"/>
                      <a:r>
                        <a:rPr lang="en-US" sz="1600" b="0" dirty="0">
                          <a:solidFill>
                            <a:srgbClr val="1E2326"/>
                          </a:solidFill>
                          <a:effectLst/>
                        </a:rPr>
                        <a:t>In order of preference:  </a:t>
                      </a:r>
                      <a:endParaRPr lang="en-US" sz="2800" b="0" dirty="0">
                        <a:solidFill>
                          <a:srgbClr val="1E2326"/>
                        </a:solidFill>
                        <a:effectLst/>
                      </a:endParaRPr>
                    </a:p>
                    <a:p>
                      <a:pPr algn="l" rtl="0" fontAlgn="base">
                        <a:buFont typeface="+mj-lt"/>
                        <a:buAutoNum type="arabicPeriod"/>
                      </a:pPr>
                      <a:r>
                        <a:rPr lang="en-US" sz="1600" b="0" dirty="0">
                          <a:solidFill>
                            <a:srgbClr val="1E2326"/>
                          </a:solidFill>
                          <a:effectLst/>
                        </a:rPr>
                        <a:t>System connection to WAHIS </a:t>
                      </a:r>
                    </a:p>
                    <a:p>
                      <a:pPr algn="l" rtl="0" fontAlgn="base">
                        <a:buFont typeface="+mj-lt"/>
                        <a:buAutoNum type="arabicPeriod" startAt="2"/>
                      </a:pPr>
                      <a:r>
                        <a:rPr lang="en-US" sz="1600" b="0" dirty="0">
                          <a:solidFill>
                            <a:srgbClr val="1E2326"/>
                          </a:solidFill>
                          <a:effectLst/>
                        </a:rPr>
                        <a:t>Data extraction from </a:t>
                      </a:r>
                      <a:r>
                        <a:rPr lang="en-US" sz="1600" b="0" dirty="0" err="1">
                          <a:solidFill>
                            <a:srgbClr val="1E2326"/>
                          </a:solidFill>
                          <a:effectLst/>
                        </a:rPr>
                        <a:t>sharepoint</a:t>
                      </a:r>
                      <a:r>
                        <a:rPr lang="en-US" sz="1600" b="0" dirty="0">
                          <a:solidFill>
                            <a:srgbClr val="1E2326"/>
                          </a:solidFill>
                          <a:effectLst/>
                        </a:rPr>
                        <a:t> file </a:t>
                      </a:r>
                    </a:p>
                    <a:p>
                      <a:pPr algn="l" rtl="0" fontAlgn="base">
                        <a:buFont typeface="+mj-lt"/>
                        <a:buAutoNum type="arabicPeriod" startAt="3"/>
                      </a:pPr>
                      <a:r>
                        <a:rPr lang="en-US" sz="1600" b="0" dirty="0">
                          <a:solidFill>
                            <a:srgbClr val="1E2326"/>
                          </a:solidFill>
                          <a:effectLst/>
                        </a:rPr>
                        <a:t>Manual Entry </a:t>
                      </a:r>
                      <a:endParaRPr lang="en-US" sz="1600" b="0" i="0" dirty="0">
                        <a:solidFill>
                          <a:srgbClr val="1E2326"/>
                        </a:solidFill>
                        <a:effectLst/>
                        <a:latin typeface="Arial" panose="020B0604020202020204" pitchFamily="34" charset="0"/>
                      </a:endParaRPr>
                    </a:p>
                  </a:txBody>
                  <a:tcPr marL="141876" marR="141876" marT="70938" marB="70938" anchor="ctr"/>
                </a:tc>
                <a:extLst>
                  <a:ext uri="{0D108BD9-81ED-4DB2-BD59-A6C34878D82A}">
                    <a16:rowId xmlns:a16="http://schemas.microsoft.com/office/drawing/2014/main" val="1080964873"/>
                  </a:ext>
                </a:extLst>
              </a:tr>
            </a:tbl>
          </a:graphicData>
        </a:graphic>
      </p:graphicFrame>
      <p:cxnSp>
        <p:nvCxnSpPr>
          <p:cNvPr id="7" name="Straight Connector 6">
            <a:extLst>
              <a:ext uri="{FF2B5EF4-FFF2-40B4-BE49-F238E27FC236}">
                <a16:creationId xmlns:a16="http://schemas.microsoft.com/office/drawing/2014/main" id="{42EBDBD8-365C-5506-F1A1-FF21F5C40BC4}"/>
              </a:ext>
            </a:extLst>
          </p:cNvPr>
          <p:cNvCxnSpPr>
            <a:cxnSpLocks/>
          </p:cNvCxnSpPr>
          <p:nvPr/>
        </p:nvCxnSpPr>
        <p:spPr>
          <a:xfrm>
            <a:off x="8543365" y="4419903"/>
            <a:ext cx="144331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65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B7B41AF-7ED6-2766-FE7C-9EF67F88434C}"/>
              </a:ext>
            </a:extLst>
          </p:cNvPr>
          <p:cNvSpPr>
            <a:spLocks noGrp="1"/>
          </p:cNvSpPr>
          <p:nvPr>
            <p:ph type="title"/>
          </p:nvPr>
        </p:nvSpPr>
        <p:spPr>
          <a:xfrm>
            <a:off x="7555992" y="707475"/>
            <a:ext cx="3157577" cy="1312001"/>
          </a:xfrm>
        </p:spPr>
        <p:txBody>
          <a:bodyPr anchor="t">
            <a:normAutofit/>
          </a:bodyPr>
          <a:lstStyle/>
          <a:p>
            <a:r>
              <a:rPr lang="en-US" sz="2800"/>
              <a:t>Future state workflow</a:t>
            </a:r>
          </a:p>
        </p:txBody>
      </p:sp>
      <p:cxnSp>
        <p:nvCxnSpPr>
          <p:cNvPr id="13" name="Straight Connector 12">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3" name="Content Placeholder 2">
            <a:extLst>
              <a:ext uri="{FF2B5EF4-FFF2-40B4-BE49-F238E27FC236}">
                <a16:creationId xmlns:a16="http://schemas.microsoft.com/office/drawing/2014/main" id="{AD7A430F-D476-8D21-11D7-0E5280860626}"/>
              </a:ext>
            </a:extLst>
          </p:cNvPr>
          <p:cNvSpPr>
            <a:spLocks noGrp="1"/>
          </p:cNvSpPr>
          <p:nvPr>
            <p:ph idx="1"/>
          </p:nvPr>
        </p:nvSpPr>
        <p:spPr>
          <a:xfrm>
            <a:off x="7554138" y="2273608"/>
            <a:ext cx="3159432" cy="3940925"/>
          </a:xfrm>
        </p:spPr>
        <p:txBody>
          <a:bodyPr>
            <a:normAutofit/>
          </a:bodyPr>
          <a:lstStyle/>
          <a:p>
            <a:pPr marL="0" indent="0" rtl="0" fontAlgn="base">
              <a:buNone/>
            </a:pPr>
            <a:r>
              <a:rPr lang="en-US" b="0" i="0">
                <a:effectLst/>
                <a:latin typeface="Arial" panose="020B0604020202020204" pitchFamily="34" charset="0"/>
              </a:rPr>
              <a:t>.  </a:t>
            </a:r>
            <a:endParaRPr lang="en-US" b="0" i="0">
              <a:effectLst/>
              <a:latin typeface="Segoe UI" panose="020B0502040204020203" pitchFamily="34" charset="0"/>
            </a:endParaRPr>
          </a:p>
          <a:p>
            <a:endParaRPr lang="en-US" dirty="0"/>
          </a:p>
        </p:txBody>
      </p:sp>
      <p:graphicFrame>
        <p:nvGraphicFramePr>
          <p:cNvPr id="4" name="Table 3">
            <a:extLst>
              <a:ext uri="{FF2B5EF4-FFF2-40B4-BE49-F238E27FC236}">
                <a16:creationId xmlns:a16="http://schemas.microsoft.com/office/drawing/2014/main" id="{6A0D1A14-DBAB-7F2B-AA84-3DB829CE867B}"/>
              </a:ext>
            </a:extLst>
          </p:cNvPr>
          <p:cNvGraphicFramePr>
            <a:graphicFrameLocks noGrp="1"/>
          </p:cNvGraphicFramePr>
          <p:nvPr>
            <p:extLst>
              <p:ext uri="{D42A27DB-BD31-4B8C-83A1-F6EECF244321}">
                <p14:modId xmlns:p14="http://schemas.microsoft.com/office/powerpoint/2010/main" val="2649520368"/>
              </p:ext>
            </p:extLst>
          </p:nvPr>
        </p:nvGraphicFramePr>
        <p:xfrm>
          <a:off x="1136348" y="1166844"/>
          <a:ext cx="5761021" cy="4955960"/>
        </p:xfrm>
        <a:graphic>
          <a:graphicData uri="http://schemas.openxmlformats.org/drawingml/2006/table">
            <a:tbl>
              <a:tblPr firstRow="1" bandRow="1">
                <a:noFill/>
              </a:tblPr>
              <a:tblGrid>
                <a:gridCol w="1599205">
                  <a:extLst>
                    <a:ext uri="{9D8B030D-6E8A-4147-A177-3AD203B41FA5}">
                      <a16:colId xmlns:a16="http://schemas.microsoft.com/office/drawing/2014/main" val="1365550077"/>
                    </a:ext>
                  </a:extLst>
                </a:gridCol>
                <a:gridCol w="1127157">
                  <a:extLst>
                    <a:ext uri="{9D8B030D-6E8A-4147-A177-3AD203B41FA5}">
                      <a16:colId xmlns:a16="http://schemas.microsoft.com/office/drawing/2014/main" val="3471758325"/>
                    </a:ext>
                  </a:extLst>
                </a:gridCol>
                <a:gridCol w="1292171">
                  <a:extLst>
                    <a:ext uri="{9D8B030D-6E8A-4147-A177-3AD203B41FA5}">
                      <a16:colId xmlns:a16="http://schemas.microsoft.com/office/drawing/2014/main" val="3342606277"/>
                    </a:ext>
                  </a:extLst>
                </a:gridCol>
                <a:gridCol w="1742488">
                  <a:extLst>
                    <a:ext uri="{9D8B030D-6E8A-4147-A177-3AD203B41FA5}">
                      <a16:colId xmlns:a16="http://schemas.microsoft.com/office/drawing/2014/main" val="3665857774"/>
                    </a:ext>
                  </a:extLst>
                </a:gridCol>
              </a:tblGrid>
              <a:tr h="903909">
                <a:tc>
                  <a:txBody>
                    <a:bodyPr/>
                    <a:lstStyle/>
                    <a:p>
                      <a:pPr fontAlgn="ctr"/>
                      <a:endParaRPr lang="en-US" sz="1000">
                        <a:solidFill>
                          <a:schemeClr val="tx1">
                            <a:lumMod val="75000"/>
                            <a:lumOff val="25000"/>
                          </a:schemeClr>
                        </a:solidFill>
                        <a:effectLst/>
                      </a:endParaRPr>
                    </a:p>
                    <a:p>
                      <a:pPr algn="ctr" rtl="0" fontAlgn="base"/>
                      <a:r>
                        <a:rPr lang="en-US" sz="1000" b="1" i="0">
                          <a:solidFill>
                            <a:schemeClr val="tx1">
                              <a:lumMod val="75000"/>
                              <a:lumOff val="25000"/>
                            </a:schemeClr>
                          </a:solidFill>
                          <a:effectLst/>
                          <a:latin typeface="Arial" panose="020B0604020202020204" pitchFamily="34" charset="0"/>
                        </a:rPr>
                        <a:t>Workflow Description</a:t>
                      </a:r>
                      <a:r>
                        <a:rPr lang="en-US" sz="1000" b="0" i="0">
                          <a:solidFill>
                            <a:schemeClr val="tx1">
                              <a:lumMod val="75000"/>
                              <a:lumOff val="25000"/>
                            </a:schemeClr>
                          </a:solidFill>
                          <a:effectLst/>
                          <a:latin typeface="Arial" panose="020B0604020202020204" pitchFamily="34" charset="0"/>
                        </a:rPr>
                        <a:t> </a:t>
                      </a:r>
                      <a:endParaRPr lang="en-US" sz="1000" b="0" i="0">
                        <a:solidFill>
                          <a:schemeClr val="tx1">
                            <a:lumMod val="75000"/>
                            <a:lumOff val="25000"/>
                          </a:schemeClr>
                        </a:solidFill>
                        <a:effectLst/>
                      </a:endParaRPr>
                    </a:p>
                  </a:txBody>
                  <a:tcPr marL="122814" marR="73688" marT="73688" marB="736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endParaRPr lang="en-US" sz="1000">
                        <a:solidFill>
                          <a:schemeClr val="tx1">
                            <a:lumMod val="75000"/>
                            <a:lumOff val="25000"/>
                          </a:schemeClr>
                        </a:solidFill>
                        <a:effectLst/>
                      </a:endParaRPr>
                    </a:p>
                    <a:p>
                      <a:pPr algn="ctr" rtl="0" fontAlgn="base"/>
                      <a:r>
                        <a:rPr lang="en-US" sz="1000" b="1" i="0">
                          <a:solidFill>
                            <a:schemeClr val="tx1">
                              <a:lumMod val="75000"/>
                              <a:lumOff val="25000"/>
                            </a:schemeClr>
                          </a:solidFill>
                          <a:effectLst/>
                          <a:latin typeface="Arial" panose="020B0604020202020204" pitchFamily="34" charset="0"/>
                        </a:rPr>
                        <a:t>User Group(s)</a:t>
                      </a:r>
                      <a:r>
                        <a:rPr lang="en-US" sz="1000" b="0" i="0">
                          <a:solidFill>
                            <a:schemeClr val="tx1">
                              <a:lumMod val="75000"/>
                              <a:lumOff val="25000"/>
                            </a:schemeClr>
                          </a:solidFill>
                          <a:effectLst/>
                          <a:latin typeface="Arial" panose="020B0604020202020204" pitchFamily="34" charset="0"/>
                        </a:rPr>
                        <a:t> </a:t>
                      </a:r>
                      <a:endParaRPr lang="en-US" sz="1000" b="0" i="0">
                        <a:solidFill>
                          <a:schemeClr val="tx1">
                            <a:lumMod val="75000"/>
                            <a:lumOff val="25000"/>
                          </a:schemeClr>
                        </a:solidFill>
                        <a:effectLst/>
                      </a:endParaRPr>
                    </a:p>
                  </a:txBody>
                  <a:tcPr marL="122814" marR="73688" marT="73688" marB="736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endParaRPr lang="en-US" sz="1000">
                        <a:solidFill>
                          <a:schemeClr val="tx1">
                            <a:lumMod val="75000"/>
                            <a:lumOff val="25000"/>
                          </a:schemeClr>
                        </a:solidFill>
                        <a:effectLst/>
                      </a:endParaRPr>
                    </a:p>
                    <a:p>
                      <a:pPr algn="ctr" rtl="0" fontAlgn="base"/>
                      <a:r>
                        <a:rPr lang="en-US" sz="1000" b="1" i="0">
                          <a:solidFill>
                            <a:schemeClr val="tx1">
                              <a:lumMod val="75000"/>
                              <a:lumOff val="25000"/>
                            </a:schemeClr>
                          </a:solidFill>
                          <a:effectLst/>
                          <a:latin typeface="Arial" panose="020B0604020202020204" pitchFamily="34" charset="0"/>
                        </a:rPr>
                        <a:t>Summary of Data Sources &amp; Integration Required</a:t>
                      </a:r>
                      <a:r>
                        <a:rPr lang="en-US" sz="1000" b="0" i="0">
                          <a:solidFill>
                            <a:schemeClr val="tx1">
                              <a:lumMod val="75000"/>
                              <a:lumOff val="25000"/>
                            </a:schemeClr>
                          </a:solidFill>
                          <a:effectLst/>
                          <a:latin typeface="Arial" panose="020B0604020202020204" pitchFamily="34" charset="0"/>
                        </a:rPr>
                        <a:t> </a:t>
                      </a:r>
                      <a:endParaRPr lang="en-US" sz="1000" b="0" i="0">
                        <a:solidFill>
                          <a:schemeClr val="tx1">
                            <a:lumMod val="75000"/>
                            <a:lumOff val="25000"/>
                          </a:schemeClr>
                        </a:solidFill>
                        <a:effectLst/>
                      </a:endParaRPr>
                    </a:p>
                  </a:txBody>
                  <a:tcPr marL="122814" marR="73688" marT="73688" marB="736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fontAlgn="ctr"/>
                      <a:endParaRPr lang="en-US" sz="1000">
                        <a:solidFill>
                          <a:schemeClr val="tx1">
                            <a:lumMod val="75000"/>
                            <a:lumOff val="25000"/>
                          </a:schemeClr>
                        </a:solidFill>
                        <a:effectLst/>
                      </a:endParaRPr>
                    </a:p>
                    <a:p>
                      <a:pPr algn="ctr" rtl="0" fontAlgn="base"/>
                      <a:r>
                        <a:rPr lang="en-US" sz="1000" b="1" i="0">
                          <a:solidFill>
                            <a:schemeClr val="tx1">
                              <a:lumMod val="75000"/>
                              <a:lumOff val="25000"/>
                            </a:schemeClr>
                          </a:solidFill>
                          <a:effectLst/>
                          <a:latin typeface="Arial" panose="020B0604020202020204" pitchFamily="34" charset="0"/>
                        </a:rPr>
                        <a:t>Summary of Platform Configuration Required</a:t>
                      </a:r>
                      <a:r>
                        <a:rPr lang="en-US" sz="1000" b="0" i="0">
                          <a:solidFill>
                            <a:schemeClr val="tx1">
                              <a:lumMod val="75000"/>
                              <a:lumOff val="25000"/>
                            </a:schemeClr>
                          </a:solidFill>
                          <a:effectLst/>
                          <a:latin typeface="Arial" panose="020B0604020202020204" pitchFamily="34" charset="0"/>
                        </a:rPr>
                        <a:t> </a:t>
                      </a:r>
                      <a:endParaRPr lang="en-US" sz="1000" b="0" i="0">
                        <a:solidFill>
                          <a:schemeClr val="tx1">
                            <a:lumMod val="75000"/>
                            <a:lumOff val="25000"/>
                          </a:schemeClr>
                        </a:solidFill>
                        <a:effectLst/>
                      </a:endParaRPr>
                    </a:p>
                  </a:txBody>
                  <a:tcPr marL="122814" marR="73688" marT="73688" marB="73688"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3391616479"/>
                  </a:ext>
                </a:extLst>
              </a:tr>
              <a:tr h="835134">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Data extraction from animal disease report sharepoint document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International Flu Epidemiologists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Automated extractions from excel sharepoint document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fontAlgn="t"/>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Requires development of a mechanism to extract pertinent information from large excel sharepoint (that contains all reports of all animal disease from all time). </a:t>
                      </a:r>
                      <a:endParaRPr lang="en-US" sz="800" b="0" i="0">
                        <a:solidFill>
                          <a:schemeClr val="tx1">
                            <a:lumMod val="75000"/>
                            <a:lumOff val="25000"/>
                          </a:schemeClr>
                        </a:solidFill>
                        <a:effectLst/>
                      </a:endParaRPr>
                    </a:p>
                  </a:txBody>
                  <a:tcPr marL="122814" marR="63863" marT="63863" marB="63863">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555336213"/>
                  </a:ext>
                </a:extLst>
              </a:tr>
              <a:tr h="1064386">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View and Approve/Reject international animal influenza reports for inclusion into dataset of record (DoR)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International Flu Epidemiologists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International Flu Reports from sharepoint excel extraction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Workshop module showing complete line list of reports received and current status; Ability to filter line list of reports based on specified criteria; Ability update status of a report and store status of a report with the record downstream </a:t>
                      </a:r>
                      <a:endParaRPr lang="en-US" sz="800" b="0" i="0">
                        <a:solidFill>
                          <a:schemeClr val="tx1">
                            <a:lumMod val="75000"/>
                            <a:lumOff val="25000"/>
                          </a:schemeClr>
                        </a:solidFill>
                        <a:effectLst/>
                      </a:endParaRPr>
                    </a:p>
                  </a:txBody>
                  <a:tcPr marL="122814" marR="63863" marT="63863" marB="638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470641530"/>
                  </a:ext>
                </a:extLst>
              </a:tr>
              <a:tr h="835134">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Visualize aggregated case numbers.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International Flu Epidemiologists; International Flu Stakeholders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Approved International Flu Reports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Workshop module showing visualizations of interest, including ability to filter based on influenza virus subtype or other variables of interest </a:t>
                      </a:r>
                      <a:endParaRPr lang="en-US" sz="800" b="0" i="0">
                        <a:solidFill>
                          <a:schemeClr val="tx1">
                            <a:lumMod val="75000"/>
                            <a:lumOff val="25000"/>
                          </a:schemeClr>
                        </a:solidFill>
                        <a:effectLst/>
                      </a:endParaRPr>
                    </a:p>
                  </a:txBody>
                  <a:tcPr marL="122814" marR="63863" marT="63863" marB="638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52056444"/>
                  </a:ext>
                </a:extLst>
              </a:tr>
              <a:tr h="949760">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Generate summary table and updates sentences of international influenza A virus reports in animal for inclusion in a PDF and emailing to interested stakeholders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International Flu Epidemiologists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ctr"/>
                      <a:endParaRPr lang="en-US" sz="800">
                        <a:solidFill>
                          <a:schemeClr val="tx1">
                            <a:lumMod val="75000"/>
                            <a:lumOff val="25000"/>
                          </a:schemeClr>
                        </a:solidFill>
                        <a:effectLst/>
                      </a:endParaRPr>
                    </a:p>
                    <a:p>
                      <a:pPr algn="l" rtl="0" fontAlgn="base"/>
                      <a:r>
                        <a:rPr lang="en-US" sz="800" b="0" i="0">
                          <a:solidFill>
                            <a:schemeClr val="tx1">
                              <a:lumMod val="75000"/>
                              <a:lumOff val="25000"/>
                            </a:schemeClr>
                          </a:solidFill>
                          <a:effectLst/>
                          <a:latin typeface="Arial" panose="020B0604020202020204" pitchFamily="34" charset="0"/>
                        </a:rPr>
                        <a:t>Approved International Flu Reports </a:t>
                      </a:r>
                      <a:endParaRPr lang="en-US" sz="800" b="0" i="0">
                        <a:solidFill>
                          <a:schemeClr val="tx1">
                            <a:lumMod val="75000"/>
                            <a:lumOff val="25000"/>
                          </a:schemeClr>
                        </a:solidFill>
                        <a:effectLst/>
                      </a:endParaRPr>
                    </a:p>
                  </a:txBody>
                  <a:tcPr marL="122814" marR="63863" marT="63863" marB="6386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US" sz="800" dirty="0">
                        <a:solidFill>
                          <a:schemeClr val="tx1">
                            <a:lumMod val="75000"/>
                            <a:lumOff val="25000"/>
                          </a:schemeClr>
                        </a:solidFill>
                        <a:effectLst/>
                      </a:endParaRPr>
                    </a:p>
                    <a:p>
                      <a:pPr algn="l" rtl="0" fontAlgn="base"/>
                      <a:r>
                        <a:rPr lang="en-US" sz="800" b="0" i="0" dirty="0">
                          <a:solidFill>
                            <a:schemeClr val="tx1">
                              <a:lumMod val="75000"/>
                              <a:lumOff val="25000"/>
                            </a:schemeClr>
                          </a:solidFill>
                          <a:effectLst/>
                          <a:latin typeface="Arial" panose="020B0604020202020204" pitchFamily="34" charset="0"/>
                        </a:rPr>
                        <a:t>Parameterized Report or Notepad </a:t>
                      </a:r>
                      <a:endParaRPr lang="en-US" sz="800" b="0" i="0" dirty="0">
                        <a:solidFill>
                          <a:schemeClr val="tx1">
                            <a:lumMod val="75000"/>
                            <a:lumOff val="25000"/>
                          </a:schemeClr>
                        </a:solidFill>
                        <a:effectLst/>
                      </a:endParaRPr>
                    </a:p>
                  </a:txBody>
                  <a:tcPr marL="122814" marR="63863" marT="63863" marB="63863">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4000103710"/>
                  </a:ext>
                </a:extLst>
              </a:tr>
            </a:tbl>
          </a:graphicData>
        </a:graphic>
      </p:graphicFrame>
      <p:sp>
        <p:nvSpPr>
          <p:cNvPr id="5" name="Oval 4">
            <a:extLst>
              <a:ext uri="{FF2B5EF4-FFF2-40B4-BE49-F238E27FC236}">
                <a16:creationId xmlns:a16="http://schemas.microsoft.com/office/drawing/2014/main" id="{4281DF13-47C3-0941-E582-2903645A2664}"/>
              </a:ext>
            </a:extLst>
          </p:cNvPr>
          <p:cNvSpPr/>
          <p:nvPr/>
        </p:nvSpPr>
        <p:spPr>
          <a:xfrm>
            <a:off x="3863789" y="2273608"/>
            <a:ext cx="1210236" cy="7116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5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ADF5-B37D-523C-12F3-A7FFC1DFADA7}"/>
              </a:ext>
            </a:extLst>
          </p:cNvPr>
          <p:cNvSpPr>
            <a:spLocks noGrp="1"/>
          </p:cNvSpPr>
          <p:nvPr>
            <p:ph type="title"/>
          </p:nvPr>
        </p:nvSpPr>
        <p:spPr/>
        <p:txBody>
          <a:bodyPr/>
          <a:lstStyle/>
          <a:p>
            <a:r>
              <a:rPr lang="en-US" dirty="0"/>
              <a:t>Data Model </a:t>
            </a:r>
          </a:p>
        </p:txBody>
      </p:sp>
      <p:pic>
        <p:nvPicPr>
          <p:cNvPr id="7" name="Picture 6">
            <a:extLst>
              <a:ext uri="{FF2B5EF4-FFF2-40B4-BE49-F238E27FC236}">
                <a16:creationId xmlns:a16="http://schemas.microsoft.com/office/drawing/2014/main" id="{76AD40C5-08A6-F082-BACB-131E8AACF4A3}"/>
              </a:ext>
            </a:extLst>
          </p:cNvPr>
          <p:cNvPicPr>
            <a:picLocks noChangeAspect="1"/>
          </p:cNvPicPr>
          <p:nvPr/>
        </p:nvPicPr>
        <p:blipFill>
          <a:blip r:embed="rId3"/>
          <a:stretch>
            <a:fillRect/>
          </a:stretch>
        </p:blipFill>
        <p:spPr>
          <a:xfrm>
            <a:off x="92874" y="3072274"/>
            <a:ext cx="933450" cy="1060450"/>
          </a:xfrm>
          <a:prstGeom prst="rect">
            <a:avLst/>
          </a:prstGeom>
        </p:spPr>
      </p:pic>
      <p:pic>
        <p:nvPicPr>
          <p:cNvPr id="9" name="Picture 8">
            <a:extLst>
              <a:ext uri="{FF2B5EF4-FFF2-40B4-BE49-F238E27FC236}">
                <a16:creationId xmlns:a16="http://schemas.microsoft.com/office/drawing/2014/main" id="{4B8CE8DA-F66A-A196-8E97-E93F5C9266DC}"/>
              </a:ext>
            </a:extLst>
          </p:cNvPr>
          <p:cNvPicPr>
            <a:picLocks noChangeAspect="1"/>
          </p:cNvPicPr>
          <p:nvPr/>
        </p:nvPicPr>
        <p:blipFill>
          <a:blip r:embed="rId4"/>
          <a:stretch>
            <a:fillRect/>
          </a:stretch>
        </p:blipFill>
        <p:spPr>
          <a:xfrm>
            <a:off x="5308002" y="3521621"/>
            <a:ext cx="527050" cy="660400"/>
          </a:xfrm>
          <a:prstGeom prst="rect">
            <a:avLst/>
          </a:prstGeom>
        </p:spPr>
      </p:pic>
      <p:pic>
        <p:nvPicPr>
          <p:cNvPr id="13" name="Content Placeholder 12">
            <a:extLst>
              <a:ext uri="{FF2B5EF4-FFF2-40B4-BE49-F238E27FC236}">
                <a16:creationId xmlns:a16="http://schemas.microsoft.com/office/drawing/2014/main" id="{D48B9E3E-DF2C-E489-4722-27E403625C3D}"/>
              </a:ext>
            </a:extLst>
          </p:cNvPr>
          <p:cNvPicPr>
            <a:picLocks noGrp="1" noChangeAspect="1"/>
          </p:cNvPicPr>
          <p:nvPr>
            <p:ph idx="1"/>
          </p:nvPr>
        </p:nvPicPr>
        <p:blipFill>
          <a:blip r:embed="rId5"/>
          <a:stretch>
            <a:fillRect/>
          </a:stretch>
        </p:blipFill>
        <p:spPr>
          <a:xfrm>
            <a:off x="3682726" y="3169672"/>
            <a:ext cx="833511" cy="1315473"/>
          </a:xfrm>
        </p:spPr>
      </p:pic>
      <p:pic>
        <p:nvPicPr>
          <p:cNvPr id="15" name="Picture 14">
            <a:extLst>
              <a:ext uri="{FF2B5EF4-FFF2-40B4-BE49-F238E27FC236}">
                <a16:creationId xmlns:a16="http://schemas.microsoft.com/office/drawing/2014/main" id="{7FA9047A-E090-FC92-B18F-268BEFCCCC0D}"/>
              </a:ext>
            </a:extLst>
          </p:cNvPr>
          <p:cNvPicPr>
            <a:picLocks noChangeAspect="1"/>
          </p:cNvPicPr>
          <p:nvPr/>
        </p:nvPicPr>
        <p:blipFill>
          <a:blip r:embed="rId6"/>
          <a:stretch>
            <a:fillRect/>
          </a:stretch>
        </p:blipFill>
        <p:spPr>
          <a:xfrm>
            <a:off x="6721903" y="3387437"/>
            <a:ext cx="1633682" cy="928769"/>
          </a:xfrm>
          <a:prstGeom prst="rect">
            <a:avLst/>
          </a:prstGeom>
        </p:spPr>
      </p:pic>
      <p:pic>
        <p:nvPicPr>
          <p:cNvPr id="19" name="Picture 18">
            <a:extLst>
              <a:ext uri="{FF2B5EF4-FFF2-40B4-BE49-F238E27FC236}">
                <a16:creationId xmlns:a16="http://schemas.microsoft.com/office/drawing/2014/main" id="{112787ED-50F8-62D6-80C1-91A96EAE2DB8}"/>
              </a:ext>
            </a:extLst>
          </p:cNvPr>
          <p:cNvPicPr>
            <a:picLocks noChangeAspect="1"/>
          </p:cNvPicPr>
          <p:nvPr/>
        </p:nvPicPr>
        <p:blipFill>
          <a:blip r:embed="rId7"/>
          <a:stretch>
            <a:fillRect/>
          </a:stretch>
        </p:blipFill>
        <p:spPr>
          <a:xfrm>
            <a:off x="8736073" y="3323147"/>
            <a:ext cx="1940653" cy="916289"/>
          </a:xfrm>
          <a:prstGeom prst="rect">
            <a:avLst/>
          </a:prstGeom>
        </p:spPr>
      </p:pic>
      <p:cxnSp>
        <p:nvCxnSpPr>
          <p:cNvPr id="21" name="Straight Arrow Connector 20">
            <a:extLst>
              <a:ext uri="{FF2B5EF4-FFF2-40B4-BE49-F238E27FC236}">
                <a16:creationId xmlns:a16="http://schemas.microsoft.com/office/drawing/2014/main" id="{4400B299-8CB6-871F-739C-B2033D6FF2D6}"/>
              </a:ext>
            </a:extLst>
          </p:cNvPr>
          <p:cNvCxnSpPr>
            <a:stCxn id="7" idx="3"/>
          </p:cNvCxnSpPr>
          <p:nvPr/>
        </p:nvCxnSpPr>
        <p:spPr>
          <a:xfrm>
            <a:off x="1026324" y="3602499"/>
            <a:ext cx="6906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764EB1D-3D96-5F7D-3199-1BA6F69F9E90}"/>
              </a:ext>
            </a:extLst>
          </p:cNvPr>
          <p:cNvCxnSpPr>
            <a:cxnSpLocks/>
          </p:cNvCxnSpPr>
          <p:nvPr/>
        </p:nvCxnSpPr>
        <p:spPr>
          <a:xfrm>
            <a:off x="2797201" y="3592047"/>
            <a:ext cx="386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0148D6-F387-9AB9-4499-DD75F67122D5}"/>
              </a:ext>
            </a:extLst>
          </p:cNvPr>
          <p:cNvCxnSpPr>
            <a:stCxn id="9" idx="3"/>
            <a:endCxn id="15" idx="1"/>
          </p:cNvCxnSpPr>
          <p:nvPr/>
        </p:nvCxnSpPr>
        <p:spPr>
          <a:xfrm>
            <a:off x="5835052" y="3851821"/>
            <a:ext cx="886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7AC77BD7-AA83-D62E-4266-90DEFBD9DFE2}"/>
              </a:ext>
            </a:extLst>
          </p:cNvPr>
          <p:cNvPicPr>
            <a:picLocks noChangeAspect="1"/>
          </p:cNvPicPr>
          <p:nvPr/>
        </p:nvPicPr>
        <p:blipFill>
          <a:blip r:embed="rId8"/>
          <a:stretch>
            <a:fillRect/>
          </a:stretch>
        </p:blipFill>
        <p:spPr>
          <a:xfrm>
            <a:off x="5623100" y="2531597"/>
            <a:ext cx="896422" cy="1060450"/>
          </a:xfrm>
          <a:prstGeom prst="rect">
            <a:avLst/>
          </a:prstGeom>
        </p:spPr>
      </p:pic>
      <p:pic>
        <p:nvPicPr>
          <p:cNvPr id="34" name="Picture 33">
            <a:extLst>
              <a:ext uri="{FF2B5EF4-FFF2-40B4-BE49-F238E27FC236}">
                <a16:creationId xmlns:a16="http://schemas.microsoft.com/office/drawing/2014/main" id="{29119810-3940-498F-7EF6-FF593B54F941}"/>
              </a:ext>
            </a:extLst>
          </p:cNvPr>
          <p:cNvPicPr>
            <a:picLocks noChangeAspect="1"/>
          </p:cNvPicPr>
          <p:nvPr/>
        </p:nvPicPr>
        <p:blipFill>
          <a:blip r:embed="rId9"/>
          <a:stretch>
            <a:fillRect/>
          </a:stretch>
        </p:blipFill>
        <p:spPr>
          <a:xfrm>
            <a:off x="1740768" y="2138795"/>
            <a:ext cx="1873250" cy="2019300"/>
          </a:xfrm>
          <a:prstGeom prst="rect">
            <a:avLst/>
          </a:prstGeom>
        </p:spPr>
      </p:pic>
      <p:cxnSp>
        <p:nvCxnSpPr>
          <p:cNvPr id="38" name="Straight Arrow Connector 37">
            <a:extLst>
              <a:ext uri="{FF2B5EF4-FFF2-40B4-BE49-F238E27FC236}">
                <a16:creationId xmlns:a16="http://schemas.microsoft.com/office/drawing/2014/main" id="{15EEECB9-3468-95B0-BC1A-511EE1D9F5B6}"/>
              </a:ext>
            </a:extLst>
          </p:cNvPr>
          <p:cNvCxnSpPr>
            <a:cxnSpLocks/>
          </p:cNvCxnSpPr>
          <p:nvPr/>
        </p:nvCxnSpPr>
        <p:spPr>
          <a:xfrm>
            <a:off x="4301837" y="3810180"/>
            <a:ext cx="8728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a:extLst>
              <a:ext uri="{FF2B5EF4-FFF2-40B4-BE49-F238E27FC236}">
                <a16:creationId xmlns:a16="http://schemas.microsoft.com/office/drawing/2014/main" id="{DB3D9488-799A-1F39-E9C1-1F6E34D7CBD7}"/>
              </a:ext>
            </a:extLst>
          </p:cNvPr>
          <p:cNvPicPr>
            <a:picLocks noChangeAspect="1"/>
          </p:cNvPicPr>
          <p:nvPr/>
        </p:nvPicPr>
        <p:blipFill>
          <a:blip r:embed="rId10"/>
          <a:stretch>
            <a:fillRect/>
          </a:stretch>
        </p:blipFill>
        <p:spPr>
          <a:xfrm>
            <a:off x="10099994" y="1888635"/>
            <a:ext cx="1065682" cy="1724823"/>
          </a:xfrm>
          <a:prstGeom prst="rect">
            <a:avLst/>
          </a:prstGeom>
        </p:spPr>
      </p:pic>
      <p:pic>
        <p:nvPicPr>
          <p:cNvPr id="50" name="Picture 49">
            <a:extLst>
              <a:ext uri="{FF2B5EF4-FFF2-40B4-BE49-F238E27FC236}">
                <a16:creationId xmlns:a16="http://schemas.microsoft.com/office/drawing/2014/main" id="{493D7EFF-43E9-451E-70CF-9F3B0DD3D862}"/>
              </a:ext>
            </a:extLst>
          </p:cNvPr>
          <p:cNvPicPr>
            <a:picLocks noChangeAspect="1"/>
          </p:cNvPicPr>
          <p:nvPr/>
        </p:nvPicPr>
        <p:blipFill>
          <a:blip r:embed="rId11"/>
          <a:stretch>
            <a:fillRect/>
          </a:stretch>
        </p:blipFill>
        <p:spPr>
          <a:xfrm>
            <a:off x="7524388" y="2789113"/>
            <a:ext cx="1136650" cy="1130300"/>
          </a:xfrm>
          <a:prstGeom prst="rect">
            <a:avLst/>
          </a:prstGeom>
        </p:spPr>
      </p:pic>
    </p:spTree>
    <p:extLst>
      <p:ext uri="{BB962C8B-B14F-4D97-AF65-F5344CB8AC3E}">
        <p14:creationId xmlns:p14="http://schemas.microsoft.com/office/powerpoint/2010/main" val="1137230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0" name="Rectangle 24">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26">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C8FA80A-A424-E2AD-0A1A-68C557662910}"/>
              </a:ext>
            </a:extLst>
          </p:cNvPr>
          <p:cNvSpPr>
            <a:spLocks noGrp="1"/>
          </p:cNvSpPr>
          <p:nvPr>
            <p:ph type="title"/>
          </p:nvPr>
        </p:nvSpPr>
        <p:spPr>
          <a:xfrm>
            <a:off x="1451579" y="804519"/>
            <a:ext cx="5550357" cy="1049235"/>
          </a:xfrm>
        </p:spPr>
        <p:txBody>
          <a:bodyPr>
            <a:normAutofit/>
          </a:bodyPr>
          <a:lstStyle/>
          <a:p>
            <a:r>
              <a:rPr lang="en-US"/>
              <a:t>Technical Expansion</a:t>
            </a:r>
            <a:endParaRPr lang="en-US" dirty="0"/>
          </a:p>
        </p:txBody>
      </p:sp>
      <p:sp>
        <p:nvSpPr>
          <p:cNvPr id="29" name="Rectangle 28">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CEA14EAE-78F0-D3CB-44EE-9B286D512324}"/>
              </a:ext>
            </a:extLst>
          </p:cNvPr>
          <p:cNvSpPr>
            <a:spLocks noGrp="1"/>
          </p:cNvSpPr>
          <p:nvPr>
            <p:ph idx="1"/>
          </p:nvPr>
        </p:nvSpPr>
        <p:spPr>
          <a:xfrm>
            <a:off x="1451579" y="2015732"/>
            <a:ext cx="5550357" cy="3450613"/>
          </a:xfrm>
        </p:spPr>
        <p:txBody>
          <a:bodyPr>
            <a:normAutofit/>
          </a:bodyPr>
          <a:lstStyle/>
          <a:p>
            <a:pPr marL="457200" marR="0" lvl="1" indent="0" fontAlgn="base">
              <a:spcBef>
                <a:spcPts val="0"/>
              </a:spcBef>
              <a:spcAft>
                <a:spcPts val="0"/>
              </a:spcAft>
              <a:buSzPts val="1000"/>
              <a:buNone/>
              <a:tabLst>
                <a:tab pos="914400" algn="l"/>
              </a:tabLst>
            </a:pPr>
            <a:r>
              <a:rPr lang="en-US" dirty="0">
                <a:latin typeface="Calibri" panose="020F0502020204030204" pitchFamily="34" charset="0"/>
                <a:ea typeface="Times New Roman" panose="02020603050405020304" pitchFamily="18" charset="0"/>
              </a:rPr>
              <a:t>Automate data extraction by linking to WOAH </a:t>
            </a:r>
            <a:r>
              <a:rPr lang="en-US" dirty="0" err="1">
                <a:latin typeface="Calibri" panose="020F0502020204030204" pitchFamily="34" charset="0"/>
                <a:ea typeface="Times New Roman" panose="02020603050405020304" pitchFamily="18" charset="0"/>
              </a:rPr>
              <a:t>Sharepoint</a:t>
            </a:r>
            <a:r>
              <a:rPr lang="en-US" dirty="0">
                <a:latin typeface="Calibri" panose="020F0502020204030204" pitchFamily="34" charset="0"/>
                <a:ea typeface="Times New Roman" panose="02020603050405020304" pitchFamily="18" charset="0"/>
              </a:rPr>
              <a:t> server into DCIPHER secure on premises database </a:t>
            </a:r>
          </a:p>
          <a:p>
            <a:pPr marL="742950" marR="0" lvl="1" indent="-285750" fontAlgn="base">
              <a:spcBef>
                <a:spcPts val="0"/>
              </a:spcBef>
              <a:spcAft>
                <a:spcPts val="0"/>
              </a:spcAft>
              <a:buSzPts val="1000"/>
              <a:buFont typeface="Symbol" panose="05050102010706020507" pitchFamily="18" charset="2"/>
              <a:buChar char=""/>
              <a:tabLst>
                <a:tab pos="914400" algn="l"/>
              </a:tabLst>
            </a:pPr>
            <a:r>
              <a:rPr lang="en-US" dirty="0">
                <a:latin typeface="Calibri" panose="020F0502020204030204" pitchFamily="34" charset="0"/>
                <a:ea typeface="Times New Roman" panose="02020603050405020304" pitchFamily="18" charset="0"/>
              </a:rPr>
              <a:t>Option 1: Connect to </a:t>
            </a:r>
            <a:r>
              <a:rPr lang="en-US" dirty="0" err="1">
                <a:latin typeface="Calibri" panose="020F0502020204030204" pitchFamily="34" charset="0"/>
                <a:ea typeface="Times New Roman" panose="02020603050405020304" pitchFamily="18" charset="0"/>
              </a:rPr>
              <a:t>Sharepoint</a:t>
            </a:r>
            <a:r>
              <a:rPr lang="en-US" dirty="0">
                <a:latin typeface="Calibri" panose="020F0502020204030204" pitchFamily="34" charset="0"/>
                <a:ea typeface="Times New Roman" panose="02020603050405020304" pitchFamily="18" charset="0"/>
              </a:rPr>
              <a:t> Library URL by using Username &amp; Password</a:t>
            </a:r>
          </a:p>
          <a:p>
            <a:pPr marL="742950" marR="0" lvl="1" indent="-285750" fontAlgn="base">
              <a:spcBef>
                <a:spcPts val="0"/>
              </a:spcBef>
              <a:spcAft>
                <a:spcPts val="0"/>
              </a:spcAft>
              <a:buSzPts val="1000"/>
              <a:buFont typeface="Symbol" panose="05050102010706020507" pitchFamily="18" charset="2"/>
              <a:buChar char=""/>
              <a:tabLst>
                <a:tab pos="914400" algn="l"/>
              </a:tabLst>
            </a:pPr>
            <a:r>
              <a:rPr lang="en-US" dirty="0">
                <a:latin typeface="Calibri" panose="020F0502020204030204" pitchFamily="34" charset="0"/>
                <a:ea typeface="Times New Roman" panose="02020603050405020304" pitchFamily="18" charset="0"/>
              </a:rPr>
              <a:t>Option 2: Connect to SharePoint Library URL by using Client Credentials </a:t>
            </a:r>
          </a:p>
          <a:p>
            <a:pPr marL="742950" marR="0" lvl="1" indent="-285750" fontAlgn="base">
              <a:spcBef>
                <a:spcPts val="0"/>
              </a:spcBef>
              <a:spcAft>
                <a:spcPts val="0"/>
              </a:spcAft>
              <a:buSzPts val="1000"/>
              <a:buFont typeface="Symbol" panose="05050102010706020507" pitchFamily="18" charset="2"/>
              <a:buChar char=""/>
              <a:tabLst>
                <a:tab pos="914400" algn="l"/>
              </a:tabLst>
            </a:pPr>
            <a:endParaRPr lang="en-US" dirty="0">
              <a:latin typeface="Calibri" panose="020F0502020204030204" pitchFamily="34" charset="0"/>
              <a:ea typeface="Times New Roman" panose="02020603050405020304" pitchFamily="18" charset="0"/>
            </a:endParaRPr>
          </a:p>
          <a:p>
            <a:pPr marL="457200" marR="0" lvl="1" indent="0" fontAlgn="base">
              <a:spcBef>
                <a:spcPts val="0"/>
              </a:spcBef>
              <a:spcAft>
                <a:spcPts val="0"/>
              </a:spcAft>
              <a:buSzPts val="1000"/>
              <a:buNone/>
              <a:tabLst>
                <a:tab pos="914400" algn="l"/>
              </a:tabLst>
            </a:pP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7" name="Picture 6" descr="Graphical user interface, text, application, email&#10;&#10;Description automatically generated">
            <a:extLst>
              <a:ext uri="{FF2B5EF4-FFF2-40B4-BE49-F238E27FC236}">
                <a16:creationId xmlns:a16="http://schemas.microsoft.com/office/drawing/2014/main" id="{9C1C139F-4B6D-F049-3CFE-7858D9DD9308}"/>
              </a:ext>
            </a:extLst>
          </p:cNvPr>
          <p:cNvPicPr>
            <a:picLocks noChangeAspect="1"/>
          </p:cNvPicPr>
          <p:nvPr/>
        </p:nvPicPr>
        <p:blipFill>
          <a:blip r:embed="rId3"/>
          <a:stretch>
            <a:fillRect/>
          </a:stretch>
        </p:blipFill>
        <p:spPr>
          <a:xfrm>
            <a:off x="8058006" y="481109"/>
            <a:ext cx="2906012" cy="2491906"/>
          </a:xfrm>
          <a:prstGeom prst="rect">
            <a:avLst/>
          </a:prstGeom>
        </p:spPr>
      </p:pic>
      <p:pic>
        <p:nvPicPr>
          <p:cNvPr id="5" name="Picture 4" descr="Graphical user interface, text, application, email&#10;&#10;Description automatically generated">
            <a:extLst>
              <a:ext uri="{FF2B5EF4-FFF2-40B4-BE49-F238E27FC236}">
                <a16:creationId xmlns:a16="http://schemas.microsoft.com/office/drawing/2014/main" id="{157C8056-B887-2727-29F3-7548375EDE6A}"/>
              </a:ext>
            </a:extLst>
          </p:cNvPr>
          <p:cNvPicPr>
            <a:picLocks noChangeAspect="1"/>
          </p:cNvPicPr>
          <p:nvPr/>
        </p:nvPicPr>
        <p:blipFill>
          <a:blip r:embed="rId4"/>
          <a:stretch>
            <a:fillRect/>
          </a:stretch>
        </p:blipFill>
        <p:spPr>
          <a:xfrm>
            <a:off x="8049483" y="3138486"/>
            <a:ext cx="2923058" cy="2491907"/>
          </a:xfrm>
          <a:prstGeom prst="rect">
            <a:avLst/>
          </a:prstGeom>
        </p:spPr>
      </p:pic>
      <p:pic>
        <p:nvPicPr>
          <p:cNvPr id="31" name="Picture 30">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31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gos of the U.S. Department of Health and Human Services and Centers for Disease Control and Prevention" title="LOGOS">
            <a:extLst>
              <a:ext uri="{FF2B5EF4-FFF2-40B4-BE49-F238E27FC236}">
                <a16:creationId xmlns:a16="http://schemas.microsoft.com/office/drawing/2014/main" id="{19451552-0A23-429F-9BAF-00370D6B6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3134" y="5816060"/>
            <a:ext cx="1529849" cy="877060"/>
          </a:xfrm>
          <a:prstGeom prst="rect">
            <a:avLst/>
          </a:prstGeom>
        </p:spPr>
      </p:pic>
    </p:spTree>
    <p:extLst>
      <p:ext uri="{BB962C8B-B14F-4D97-AF65-F5344CB8AC3E}">
        <p14:creationId xmlns:p14="http://schemas.microsoft.com/office/powerpoint/2010/main" val="3596032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7119</TotalTime>
  <Words>807</Words>
  <Application>Microsoft Office PowerPoint</Application>
  <PresentationFormat>Widescreen</PresentationFormat>
  <Paragraphs>95</Paragraphs>
  <Slides>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Courier New</vt:lpstr>
      <vt:lpstr>Gill Sans MT</vt:lpstr>
      <vt:lpstr>Segoe UI</vt:lpstr>
      <vt:lpstr>Symbol</vt:lpstr>
      <vt:lpstr>Times New Roman</vt:lpstr>
      <vt:lpstr>Gallery</vt:lpstr>
      <vt:lpstr>Global Influenza Branch  (GIB) Situational and Awareness Team </vt:lpstr>
      <vt:lpstr>Background</vt:lpstr>
      <vt:lpstr>Current State</vt:lpstr>
      <vt:lpstr>Future state workflow</vt:lpstr>
      <vt:lpstr>Data Model </vt:lpstr>
      <vt:lpstr>Technical Expansion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mindy barringer</dc:creator>
  <cp:lastModifiedBy>Jones, Kimberly (CDC/NCIRD/ID)</cp:lastModifiedBy>
  <cp:revision>36</cp:revision>
  <dcterms:created xsi:type="dcterms:W3CDTF">2021-04-27T17:41:47Z</dcterms:created>
  <dcterms:modified xsi:type="dcterms:W3CDTF">2024-03-11T16:53:13Z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f03ff0-41c5-4c41-b55e-fabb8fae94be_Enabled">
    <vt:lpwstr>true</vt:lpwstr>
  </property>
  <property fmtid="{D5CDD505-2E9C-101B-9397-08002B2CF9AE}" pid="3" name="MSIP_Label_8af03ff0-41c5-4c41-b55e-fabb8fae94be_SetDate">
    <vt:lpwstr>2021-05-24T12:27:30Z</vt:lpwstr>
  </property>
  <property fmtid="{D5CDD505-2E9C-101B-9397-08002B2CF9AE}" pid="4" name="MSIP_Label_8af03ff0-41c5-4c41-b55e-fabb8fae94be_Method">
    <vt:lpwstr>Privileged</vt:lpwstr>
  </property>
  <property fmtid="{D5CDD505-2E9C-101B-9397-08002B2CF9AE}" pid="5" name="MSIP_Label_8af03ff0-41c5-4c41-b55e-fabb8fae94be_Name">
    <vt:lpwstr>8af03ff0-41c5-4c41-b55e-fabb8fae94be</vt:lpwstr>
  </property>
  <property fmtid="{D5CDD505-2E9C-101B-9397-08002B2CF9AE}" pid="6" name="MSIP_Label_8af03ff0-41c5-4c41-b55e-fabb8fae94be_SiteId">
    <vt:lpwstr>9ce70869-60db-44fd-abe8-d2767077fc8f</vt:lpwstr>
  </property>
  <property fmtid="{D5CDD505-2E9C-101B-9397-08002B2CF9AE}" pid="7" name="MSIP_Label_8af03ff0-41c5-4c41-b55e-fabb8fae94be_ActionId">
    <vt:lpwstr>1616084b-516e-4782-9faa-7fa8df5c143d</vt:lpwstr>
  </property>
  <property fmtid="{D5CDD505-2E9C-101B-9397-08002B2CF9AE}" pid="8" name="MSIP_Label_8af03ff0-41c5-4c41-b55e-fabb8fae94be_ContentBits">
    <vt:lpwstr>0</vt:lpwstr>
  </property>
</Properties>
</file>